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T Sans Narrow"/>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1AEA69-F4ED-43A8-B902-B329F2EEEA73}">
  <a:tblStyle styleId="{1F1AEA69-F4ED-43A8-B902-B329F2EEEA7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TSansNarrow-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regular.fntdata"/><Relationship Id="rId30" Type="http://schemas.openxmlformats.org/officeDocument/2006/relationships/font" Target="fonts/PTSansNarrow-bold.fntdata"/><Relationship Id="rId11" Type="http://schemas.openxmlformats.org/officeDocument/2006/relationships/slide" Target="slides/slide5.xml"/><Relationship Id="rId33" Type="http://schemas.openxmlformats.org/officeDocument/2006/relationships/font" Target="fonts/OpenSans-italic.fntdata"/><Relationship Id="rId10" Type="http://schemas.openxmlformats.org/officeDocument/2006/relationships/slide" Target="slides/slide4.xml"/><Relationship Id="rId32"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a5755898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a5755898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50">
                <a:solidFill>
                  <a:srgbClr val="695D46"/>
                </a:solidFill>
                <a:latin typeface="Times New Roman"/>
                <a:ea typeface="Times New Roman"/>
                <a:cs typeface="Times New Roman"/>
                <a:sym typeface="Times New Roman"/>
              </a:rPr>
              <a:t>Michelle</a:t>
            </a:r>
            <a:endParaRPr sz="1250">
              <a:solidFill>
                <a:srgbClr val="695D46"/>
              </a:solidFill>
              <a:latin typeface="Times New Roman"/>
              <a:ea typeface="Times New Roman"/>
              <a:cs typeface="Times New Roman"/>
              <a:sym typeface="Times New Roman"/>
            </a:endParaRPr>
          </a:p>
          <a:p>
            <a:pPr indent="0" lvl="0" marL="0" rtl="0" algn="l">
              <a:lnSpc>
                <a:spcPct val="200000"/>
              </a:lnSpc>
              <a:spcBef>
                <a:spcPts val="1200"/>
              </a:spcBef>
              <a:spcAft>
                <a:spcPts val="1200"/>
              </a:spcAft>
              <a:buClr>
                <a:schemeClr val="dk1"/>
              </a:buClr>
              <a:buSzPts val="1100"/>
              <a:buFont typeface="Arial"/>
              <a:buNone/>
            </a:pPr>
            <a:r>
              <a:rPr lang="en" sz="1250">
                <a:solidFill>
                  <a:srgbClr val="695D46"/>
                </a:solidFill>
                <a:latin typeface="Times New Roman"/>
                <a:ea typeface="Times New Roman"/>
                <a:cs typeface="Times New Roman"/>
                <a:sym typeface="Times New Roman"/>
              </a:rPr>
              <a:t>The histograms of the numeric variables in both datasets exhibited distributions that deviate from the normal distribution. The insulin, HOMA, leptin, adiponectin, resistin, and MCP.1 histograms from both datasets display a right-skewed distribution. The BMI histogram for both datasets mimic the plateau distribution. The age and glucose histograms show different shapes for each dataset. The synthetic dataset’s age and glucose histogram resemble the dog-food distribution while the original dataset resembles an edge-peak and right-skewed distributions respectively. Since none of the variables presents a normal distribution, the predictions made from the model trained and tested based on these datasets may be affected.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ab59c213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ab59c213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Michela</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1200"/>
              </a:spcBef>
              <a:spcAft>
                <a:spcPts val="12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distribution of the binary categorical variable of both datasets seem to be fair.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ab59c213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ab59c213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ab59c213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ab59c213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Michelle</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1200"/>
              </a:spcBef>
              <a:spcAft>
                <a:spcPts val="12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variables in the synthetic dataset seem to have low correlation since its correlation coefficients are close to zero. The opposite is true for the original dataset. Its variables exhibit medium to strong correlations. This result is surprising, considering the synthetic dataset is generated from a deep learning model trained on the original dataset.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ab59c213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ab59c213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Michelle</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1200"/>
              </a:spcBef>
              <a:spcAft>
                <a:spcPts val="12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Due to the analysis derived from the correlation matrix, further investigation needs to be done. For simplicity, the distribution of PCs are plotted, since visual inspection is more practical to notice patterns or clusters.  Homogeneous data would display points from both datasets distributed similarly without forming distinct clusters in a scatterplot. Based on this definition, the scatterplots generated in this method seem to suggest that the datasets are homogeneous, since there are no clusters and points from both datasets are spread out.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ab59c213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ab59c213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Michela</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rPr lang="en" sz="1200">
                <a:solidFill>
                  <a:schemeClr val="dk1"/>
                </a:solidFill>
                <a:latin typeface="Times New Roman"/>
                <a:ea typeface="Times New Roman"/>
                <a:cs typeface="Times New Roman"/>
                <a:sym typeface="Times New Roman"/>
              </a:rPr>
              <a:t> The shapes of both the synthetic and original dataset are very similar. They exhibit similar distribution shapes with centers that are close or aligned. In addition, the spread of the histograms mimic each other, further indicating homogeneity. Based on the results, the variance explained and proportion of variance explained do not have noticeably large values.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ab59c213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ab59c213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ab59c213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ab59c213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Michelle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Logistic Regression - has the highest precision and F1. Relatively good</a:t>
            </a:r>
            <a:r>
              <a:rPr lang="en" sz="1200">
                <a:solidFill>
                  <a:schemeClr val="dk1"/>
                </a:solidFill>
                <a:latin typeface="Times New Roman"/>
                <a:ea typeface="Times New Roman"/>
                <a:cs typeface="Times New Roman"/>
                <a:sym typeface="Times New Roman"/>
              </a:rPr>
              <a:t> recall, won’t miss a significant number of actual positive cases.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KNN - lowest precision but higher recall than LR. </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1200"/>
              </a:spcBef>
              <a:spcAft>
                <a:spcPts val="120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f567afc9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f567afc9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Michelle</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1200"/>
              </a:spcBef>
              <a:spcAft>
                <a:spcPts val="12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LDA has a high tendency to predict that patients have breast cancer, and this situation is also evident in the logistic regression model. The KNN and QDA models seem to be predicting more evenly, with a lower tendency to predict a certain class. Based on these observations, there does not seem to be a model that performs significantly better than the other models. There are trade-offs when selecting the “best” model, but the QDA seems to be the highest performing model since it does not have a high tendency to predict one class over the other and its metrics are only second to LDA.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f567afc9c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f567afc9c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64497cc5e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4497cc5e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ab59c213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cab59c213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ab59c213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cab59c213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b20c67bf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cb20c67bf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4497cc5e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4497cc5e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64497cc5e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4497cc5e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64497cc5e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4497cc5e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a5755898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a5755898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a5755898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a5755898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a5755898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a5755898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a5755898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a5755898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i.org/10.3390/computers11090136" TargetMode="External"/><Relationship Id="rId4" Type="http://schemas.openxmlformats.org/officeDocument/2006/relationships/hyperlink" Target="https://doi.org/10.1186/s12885-017-3877-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25" y="1200957"/>
            <a:ext cx="7136700" cy="1649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An Analysis of the Breast Cancer Coimbra Dataset</a:t>
            </a:r>
            <a:endParaRPr/>
          </a:p>
        </p:txBody>
      </p:sp>
      <p:sp>
        <p:nvSpPr>
          <p:cNvPr id="67" name="Google Shape;67;p13"/>
          <p:cNvSpPr txBox="1"/>
          <p:nvPr>
            <p:ph idx="1" type="subTitle"/>
          </p:nvPr>
        </p:nvSpPr>
        <p:spPr>
          <a:xfrm>
            <a:off x="2137225" y="2850052"/>
            <a:ext cx="4870500" cy="935700"/>
          </a:xfrm>
          <a:prstGeom prst="rect">
            <a:avLst/>
          </a:prstGeom>
        </p:spPr>
        <p:txBody>
          <a:bodyPr anchorCtr="0" anchor="t" bIns="91425" lIns="91425" spcFirstLastPara="1" rIns="91425" wrap="square" tIns="91425">
            <a:normAutofit lnSpcReduction="10000"/>
          </a:bodyPr>
          <a:lstStyle/>
          <a:p>
            <a:pPr indent="0" lvl="0" marL="0" rtl="0" algn="ctr">
              <a:lnSpc>
                <a:spcPct val="150000"/>
              </a:lnSpc>
              <a:spcBef>
                <a:spcPts val="0"/>
              </a:spcBef>
              <a:spcAft>
                <a:spcPts val="0"/>
              </a:spcAft>
              <a:buNone/>
            </a:pPr>
            <a:r>
              <a:rPr lang="en" sz="1500"/>
              <a:t>CSC 642 - Final Project</a:t>
            </a:r>
            <a:endParaRPr sz="1500"/>
          </a:p>
          <a:p>
            <a:pPr indent="0" lvl="0" marL="0" rtl="0" algn="ctr">
              <a:lnSpc>
                <a:spcPct val="115000"/>
              </a:lnSpc>
              <a:spcBef>
                <a:spcPts val="0"/>
              </a:spcBef>
              <a:spcAft>
                <a:spcPts val="0"/>
              </a:spcAft>
              <a:buNone/>
            </a:pPr>
            <a:r>
              <a:rPr lang="en" sz="1300"/>
              <a:t>Michelle Manfrini</a:t>
            </a:r>
            <a:endParaRPr sz="1300"/>
          </a:p>
          <a:p>
            <a:pPr indent="0" lvl="0" marL="0" rtl="0" algn="ctr">
              <a:lnSpc>
                <a:spcPct val="115000"/>
              </a:lnSpc>
              <a:spcBef>
                <a:spcPts val="0"/>
              </a:spcBef>
              <a:spcAft>
                <a:spcPts val="0"/>
              </a:spcAft>
              <a:buNone/>
            </a:pPr>
            <a:r>
              <a:rPr lang="en" sz="1300"/>
              <a:t>Michela Effendie</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1959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EDA</a:t>
            </a:r>
            <a:endParaRPr/>
          </a:p>
        </p:txBody>
      </p:sp>
      <p:pic>
        <p:nvPicPr>
          <p:cNvPr id="123" name="Google Shape;123;p22"/>
          <p:cNvPicPr preferRelativeResize="0"/>
          <p:nvPr/>
        </p:nvPicPr>
        <p:blipFill>
          <a:blip r:embed="rId3">
            <a:alphaModFix/>
          </a:blip>
          <a:stretch>
            <a:fillRect/>
          </a:stretch>
        </p:blipFill>
        <p:spPr>
          <a:xfrm>
            <a:off x="740163" y="1072050"/>
            <a:ext cx="3446975" cy="3446975"/>
          </a:xfrm>
          <a:prstGeom prst="rect">
            <a:avLst/>
          </a:prstGeom>
          <a:noFill/>
          <a:ln>
            <a:noFill/>
          </a:ln>
        </p:spPr>
      </p:pic>
      <p:pic>
        <p:nvPicPr>
          <p:cNvPr id="124" name="Google Shape;124;p22"/>
          <p:cNvPicPr preferRelativeResize="0"/>
          <p:nvPr/>
        </p:nvPicPr>
        <p:blipFill>
          <a:blip r:embed="rId4">
            <a:alphaModFix/>
          </a:blip>
          <a:stretch>
            <a:fillRect/>
          </a:stretch>
        </p:blipFill>
        <p:spPr>
          <a:xfrm>
            <a:off x="4739138" y="1072050"/>
            <a:ext cx="3446975" cy="3446975"/>
          </a:xfrm>
          <a:prstGeom prst="rect">
            <a:avLst/>
          </a:prstGeom>
          <a:noFill/>
          <a:ln>
            <a:noFill/>
          </a:ln>
        </p:spPr>
      </p:pic>
      <p:sp>
        <p:nvSpPr>
          <p:cNvPr id="125" name="Google Shape;125;p22"/>
          <p:cNvSpPr txBox="1"/>
          <p:nvPr/>
        </p:nvSpPr>
        <p:spPr>
          <a:xfrm>
            <a:off x="1503188" y="4599400"/>
            <a:ext cx="1920900" cy="40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Open Sans"/>
                <a:ea typeface="Open Sans"/>
                <a:cs typeface="Open Sans"/>
                <a:sym typeface="Open Sans"/>
              </a:rPr>
              <a:t>Original dataset</a:t>
            </a:r>
            <a:endParaRPr b="1">
              <a:solidFill>
                <a:schemeClr val="dk2"/>
              </a:solidFill>
              <a:latin typeface="Open Sans"/>
              <a:ea typeface="Open Sans"/>
              <a:cs typeface="Open Sans"/>
              <a:sym typeface="Open Sans"/>
            </a:endParaRPr>
          </a:p>
        </p:txBody>
      </p:sp>
      <p:sp>
        <p:nvSpPr>
          <p:cNvPr id="126" name="Google Shape;126;p22"/>
          <p:cNvSpPr txBox="1"/>
          <p:nvPr/>
        </p:nvSpPr>
        <p:spPr>
          <a:xfrm>
            <a:off x="5502163" y="4599400"/>
            <a:ext cx="1920900" cy="40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Open Sans"/>
                <a:ea typeface="Open Sans"/>
                <a:cs typeface="Open Sans"/>
                <a:sym typeface="Open Sans"/>
              </a:rPr>
              <a:t>Synthetic dataset</a:t>
            </a:r>
            <a:endParaRPr b="1">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1798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EDA</a:t>
            </a:r>
            <a:endParaRPr/>
          </a:p>
        </p:txBody>
      </p:sp>
      <p:pic>
        <p:nvPicPr>
          <p:cNvPr id="132" name="Google Shape;132;p23"/>
          <p:cNvPicPr preferRelativeResize="0"/>
          <p:nvPr/>
        </p:nvPicPr>
        <p:blipFill>
          <a:blip r:embed="rId3">
            <a:alphaModFix/>
          </a:blip>
          <a:stretch>
            <a:fillRect/>
          </a:stretch>
        </p:blipFill>
        <p:spPr>
          <a:xfrm>
            <a:off x="931925" y="962381"/>
            <a:ext cx="3367700" cy="3367700"/>
          </a:xfrm>
          <a:prstGeom prst="rect">
            <a:avLst/>
          </a:prstGeom>
          <a:noFill/>
          <a:ln>
            <a:noFill/>
          </a:ln>
        </p:spPr>
      </p:pic>
      <p:pic>
        <p:nvPicPr>
          <p:cNvPr id="133" name="Google Shape;133;p23"/>
          <p:cNvPicPr preferRelativeResize="0"/>
          <p:nvPr/>
        </p:nvPicPr>
        <p:blipFill>
          <a:blip r:embed="rId4">
            <a:alphaModFix/>
          </a:blip>
          <a:stretch>
            <a:fillRect/>
          </a:stretch>
        </p:blipFill>
        <p:spPr>
          <a:xfrm>
            <a:off x="4950050" y="962375"/>
            <a:ext cx="3367700" cy="3367700"/>
          </a:xfrm>
          <a:prstGeom prst="rect">
            <a:avLst/>
          </a:prstGeom>
          <a:noFill/>
          <a:ln>
            <a:noFill/>
          </a:ln>
        </p:spPr>
      </p:pic>
      <p:sp>
        <p:nvSpPr>
          <p:cNvPr id="134" name="Google Shape;134;p23"/>
          <p:cNvSpPr txBox="1"/>
          <p:nvPr/>
        </p:nvSpPr>
        <p:spPr>
          <a:xfrm>
            <a:off x="1494375" y="4373100"/>
            <a:ext cx="2242800" cy="60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Open Sans"/>
                <a:ea typeface="Open Sans"/>
                <a:cs typeface="Open Sans"/>
                <a:sym typeface="Open Sans"/>
              </a:rPr>
              <a:t>Original dataset </a:t>
            </a:r>
            <a:r>
              <a:rPr b="1" lang="en">
                <a:solidFill>
                  <a:schemeClr val="dk2"/>
                </a:solidFill>
                <a:latin typeface="Open Sans"/>
                <a:ea typeface="Open Sans"/>
                <a:cs typeface="Open Sans"/>
                <a:sym typeface="Open Sans"/>
              </a:rPr>
              <a:t>binary variable distribution</a:t>
            </a:r>
            <a:endParaRPr b="1">
              <a:solidFill>
                <a:schemeClr val="dk2"/>
              </a:solidFill>
              <a:latin typeface="Open Sans"/>
              <a:ea typeface="Open Sans"/>
              <a:cs typeface="Open Sans"/>
              <a:sym typeface="Open Sans"/>
            </a:endParaRPr>
          </a:p>
        </p:txBody>
      </p:sp>
      <p:sp>
        <p:nvSpPr>
          <p:cNvPr id="135" name="Google Shape;135;p23"/>
          <p:cNvSpPr txBox="1"/>
          <p:nvPr/>
        </p:nvSpPr>
        <p:spPr>
          <a:xfrm>
            <a:off x="5426850" y="4373100"/>
            <a:ext cx="2414100" cy="60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Open Sans"/>
                <a:ea typeface="Open Sans"/>
                <a:cs typeface="Open Sans"/>
                <a:sym typeface="Open Sans"/>
              </a:rPr>
              <a:t>Synthetic dataset </a:t>
            </a:r>
            <a:r>
              <a:rPr b="1" lang="en">
                <a:solidFill>
                  <a:schemeClr val="dk2"/>
                </a:solidFill>
                <a:latin typeface="Open Sans"/>
                <a:ea typeface="Open Sans"/>
                <a:cs typeface="Open Sans"/>
                <a:sym typeface="Open Sans"/>
              </a:rPr>
              <a:t>binary variable distribution</a:t>
            </a:r>
            <a:endParaRPr b="1">
              <a:solidFill>
                <a:schemeClr val="dk2"/>
              </a:solidFill>
              <a:latin typeface="Open Sans"/>
              <a:ea typeface="Open Sans"/>
              <a:cs typeface="Open Sans"/>
              <a:sym typeface="Open Sans"/>
            </a:endParaRPr>
          </a:p>
          <a:p>
            <a:pPr indent="0" lvl="0" marL="0" rtl="0" algn="ctr">
              <a:spcBef>
                <a:spcPts val="0"/>
              </a:spcBef>
              <a:spcAft>
                <a:spcPts val="0"/>
              </a:spcAft>
              <a:buNone/>
            </a:pPr>
            <a:r>
              <a:t/>
            </a:r>
            <a:endParaRPr b="1">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EDA</a:t>
            </a:r>
            <a:endParaRPr/>
          </a:p>
        </p:txBody>
      </p:sp>
      <p:sp>
        <p:nvSpPr>
          <p:cNvPr id="141" name="Google Shape;141;p24"/>
          <p:cNvSpPr txBox="1"/>
          <p:nvPr>
            <p:ph idx="1" type="body"/>
          </p:nvPr>
        </p:nvSpPr>
        <p:spPr>
          <a:xfrm>
            <a:off x="311700" y="1396700"/>
            <a:ext cx="8520600" cy="3172200"/>
          </a:xfrm>
          <a:prstGeom prst="rect">
            <a:avLst/>
          </a:prstGeom>
        </p:spPr>
        <p:txBody>
          <a:bodyPr anchorCtr="0" anchor="t" bIns="91425" lIns="91425" spcFirstLastPara="1" rIns="91425" wrap="square" tIns="91425">
            <a:normAutofit/>
          </a:bodyPr>
          <a:lstStyle/>
          <a:p>
            <a:pPr indent="-333375" lvl="0" marL="457200" marR="0" rtl="0" algn="l">
              <a:lnSpc>
                <a:spcPct val="150000"/>
              </a:lnSpc>
              <a:spcBef>
                <a:spcPts val="0"/>
              </a:spcBef>
              <a:spcAft>
                <a:spcPts val="0"/>
              </a:spcAft>
              <a:buSzPts val="1650"/>
              <a:buChar char="-"/>
            </a:pPr>
            <a:r>
              <a:rPr lang="en" sz="1650"/>
              <a:t>S</a:t>
            </a:r>
            <a:r>
              <a:rPr lang="en" sz="1650"/>
              <a:t>ynthetic dataset: </a:t>
            </a:r>
            <a:r>
              <a:rPr lang="en" sz="1650"/>
              <a:t>1784 healthy controls and 2216 patients with breast cancer </a:t>
            </a:r>
            <a:endParaRPr sz="1650"/>
          </a:p>
          <a:p>
            <a:pPr indent="-333375" lvl="0" marL="457200" marR="0" rtl="0" algn="l">
              <a:lnSpc>
                <a:spcPct val="150000"/>
              </a:lnSpc>
              <a:spcBef>
                <a:spcPts val="0"/>
              </a:spcBef>
              <a:spcAft>
                <a:spcPts val="0"/>
              </a:spcAft>
              <a:buSzPts val="1650"/>
              <a:buChar char="-"/>
            </a:pPr>
            <a:r>
              <a:rPr lang="en" sz="1650"/>
              <a:t>O</a:t>
            </a:r>
            <a:r>
              <a:rPr lang="en" sz="1650"/>
              <a:t>riginal dataset: </a:t>
            </a:r>
            <a:r>
              <a:rPr lang="en" sz="1650"/>
              <a:t>52 healthy controls and 64 </a:t>
            </a:r>
            <a:r>
              <a:rPr lang="en" sz="1650"/>
              <a:t>patients with breast cancer </a:t>
            </a:r>
            <a:endParaRPr sz="1650"/>
          </a:p>
          <a:p>
            <a:pPr indent="-333375" lvl="0" marL="457200" marR="0" rtl="0" algn="l">
              <a:lnSpc>
                <a:spcPct val="150000"/>
              </a:lnSpc>
              <a:spcBef>
                <a:spcPts val="0"/>
              </a:spcBef>
              <a:spcAft>
                <a:spcPts val="0"/>
              </a:spcAft>
              <a:buSzPts val="1650"/>
              <a:buChar char="-"/>
            </a:pPr>
            <a:r>
              <a:rPr lang="en" sz="1650"/>
              <a:t>imbalance</a:t>
            </a:r>
            <a:r>
              <a:rPr lang="en" sz="1650"/>
              <a:t> does not appear to be problematic</a:t>
            </a:r>
            <a:endParaRPr sz="1650"/>
          </a:p>
          <a:p>
            <a:pPr indent="-333375" lvl="0" marL="457200" marR="0" rtl="0" algn="l">
              <a:lnSpc>
                <a:spcPct val="150000"/>
              </a:lnSpc>
              <a:spcBef>
                <a:spcPts val="0"/>
              </a:spcBef>
              <a:spcAft>
                <a:spcPts val="0"/>
              </a:spcAft>
              <a:buSzPts val="1650"/>
              <a:buChar char="-"/>
            </a:pPr>
            <a:r>
              <a:rPr lang="en" sz="1650"/>
              <a:t>mean and medians of the variables in both datasets appear to be similar </a:t>
            </a:r>
            <a:endParaRPr sz="1650"/>
          </a:p>
          <a:p>
            <a:pPr indent="-333375" lvl="0" marL="457200" marR="0" rtl="0" algn="l">
              <a:lnSpc>
                <a:spcPct val="150000"/>
              </a:lnSpc>
              <a:spcBef>
                <a:spcPts val="0"/>
              </a:spcBef>
              <a:spcAft>
                <a:spcPts val="0"/>
              </a:spcAft>
              <a:buSzPts val="1650"/>
              <a:buChar char="-"/>
            </a:pPr>
            <a:r>
              <a:rPr lang="en" sz="1650"/>
              <a:t>min, max, first quartile, and third quartile values differ</a:t>
            </a:r>
            <a:endParaRPr sz="1650"/>
          </a:p>
          <a:p>
            <a:pPr indent="-333375" lvl="0" marL="457200" marR="0" rtl="0" algn="l">
              <a:lnSpc>
                <a:spcPct val="150000"/>
              </a:lnSpc>
              <a:spcBef>
                <a:spcPts val="0"/>
              </a:spcBef>
              <a:spcAft>
                <a:spcPts val="0"/>
              </a:spcAft>
              <a:buSzPts val="1650"/>
              <a:buChar char="-"/>
            </a:pPr>
            <a:r>
              <a:rPr lang="en" sz="1650"/>
              <a:t>synthetic </a:t>
            </a:r>
            <a:r>
              <a:rPr lang="en" sz="1650"/>
              <a:t>dataset</a:t>
            </a:r>
            <a:r>
              <a:rPr lang="en" sz="1650"/>
              <a:t> variables seem to have a smaller range of values </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EDA</a:t>
            </a:r>
            <a:endParaRPr/>
          </a:p>
        </p:txBody>
      </p:sp>
      <p:pic>
        <p:nvPicPr>
          <p:cNvPr id="147" name="Google Shape;147;p25"/>
          <p:cNvPicPr preferRelativeResize="0"/>
          <p:nvPr/>
        </p:nvPicPr>
        <p:blipFill>
          <a:blip r:embed="rId3">
            <a:alphaModFix/>
          </a:blip>
          <a:stretch>
            <a:fillRect/>
          </a:stretch>
        </p:blipFill>
        <p:spPr>
          <a:xfrm>
            <a:off x="988725" y="1200150"/>
            <a:ext cx="3301700" cy="3301700"/>
          </a:xfrm>
          <a:prstGeom prst="rect">
            <a:avLst/>
          </a:prstGeom>
          <a:noFill/>
          <a:ln>
            <a:noFill/>
          </a:ln>
        </p:spPr>
      </p:pic>
      <p:pic>
        <p:nvPicPr>
          <p:cNvPr id="148" name="Google Shape;148;p25"/>
          <p:cNvPicPr preferRelativeResize="0"/>
          <p:nvPr/>
        </p:nvPicPr>
        <p:blipFill>
          <a:blip r:embed="rId4">
            <a:alphaModFix/>
          </a:blip>
          <a:stretch>
            <a:fillRect/>
          </a:stretch>
        </p:blipFill>
        <p:spPr>
          <a:xfrm>
            <a:off x="4846125" y="1152425"/>
            <a:ext cx="3383475" cy="3383475"/>
          </a:xfrm>
          <a:prstGeom prst="rect">
            <a:avLst/>
          </a:prstGeom>
          <a:noFill/>
          <a:ln>
            <a:noFill/>
          </a:ln>
        </p:spPr>
      </p:pic>
      <p:sp>
        <p:nvSpPr>
          <p:cNvPr id="149" name="Google Shape;149;p25"/>
          <p:cNvSpPr txBox="1"/>
          <p:nvPr/>
        </p:nvSpPr>
        <p:spPr>
          <a:xfrm>
            <a:off x="1804263" y="4549575"/>
            <a:ext cx="1920900" cy="40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Open Sans"/>
                <a:ea typeface="Open Sans"/>
                <a:cs typeface="Open Sans"/>
                <a:sym typeface="Open Sans"/>
              </a:rPr>
              <a:t>Original dataset</a:t>
            </a:r>
            <a:endParaRPr b="1">
              <a:solidFill>
                <a:schemeClr val="dk2"/>
              </a:solidFill>
              <a:latin typeface="Open Sans"/>
              <a:ea typeface="Open Sans"/>
              <a:cs typeface="Open Sans"/>
              <a:sym typeface="Open Sans"/>
            </a:endParaRPr>
          </a:p>
        </p:txBody>
      </p:sp>
      <p:sp>
        <p:nvSpPr>
          <p:cNvPr id="150" name="Google Shape;150;p25"/>
          <p:cNvSpPr txBox="1"/>
          <p:nvPr/>
        </p:nvSpPr>
        <p:spPr>
          <a:xfrm>
            <a:off x="5694513" y="4549575"/>
            <a:ext cx="1920900" cy="40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Open Sans"/>
                <a:ea typeface="Open Sans"/>
                <a:cs typeface="Open Sans"/>
                <a:sym typeface="Open Sans"/>
              </a:rPr>
              <a:t>Synthetic dataset</a:t>
            </a:r>
            <a:endParaRPr b="1">
              <a:solidFill>
                <a:schemeClr val="dk2"/>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28050" y="289650"/>
            <a:ext cx="1577100" cy="123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t>PCA</a:t>
            </a:r>
            <a:endParaRPr sz="4800"/>
          </a:p>
        </p:txBody>
      </p:sp>
      <p:pic>
        <p:nvPicPr>
          <p:cNvPr id="156" name="Google Shape;156;p26"/>
          <p:cNvPicPr preferRelativeResize="0"/>
          <p:nvPr/>
        </p:nvPicPr>
        <p:blipFill>
          <a:blip r:embed="rId3">
            <a:alphaModFix/>
          </a:blip>
          <a:stretch>
            <a:fillRect/>
          </a:stretch>
        </p:blipFill>
        <p:spPr>
          <a:xfrm>
            <a:off x="2216025" y="215775"/>
            <a:ext cx="4711950" cy="4711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7"/>
          <p:cNvPicPr preferRelativeResize="0"/>
          <p:nvPr/>
        </p:nvPicPr>
        <p:blipFill>
          <a:blip r:embed="rId3">
            <a:alphaModFix/>
          </a:blip>
          <a:stretch>
            <a:fillRect/>
          </a:stretch>
        </p:blipFill>
        <p:spPr>
          <a:xfrm>
            <a:off x="2215688" y="215438"/>
            <a:ext cx="4712625" cy="4712625"/>
          </a:xfrm>
          <a:prstGeom prst="rect">
            <a:avLst/>
          </a:prstGeom>
          <a:noFill/>
          <a:ln>
            <a:noFill/>
          </a:ln>
        </p:spPr>
      </p:pic>
      <p:sp>
        <p:nvSpPr>
          <p:cNvPr id="162" name="Google Shape;162;p27"/>
          <p:cNvSpPr txBox="1"/>
          <p:nvPr>
            <p:ph type="title"/>
          </p:nvPr>
        </p:nvSpPr>
        <p:spPr>
          <a:xfrm>
            <a:off x="328050" y="289650"/>
            <a:ext cx="1577100" cy="123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t>PCA</a:t>
            </a:r>
            <a:endParaRPr sz="4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212400"/>
            <a:ext cx="8520600" cy="7074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sz="2933"/>
              <a:t>Summary of Model Metrics on Validation and Test Set Before Hyperparameter Tuning</a:t>
            </a:r>
            <a:endParaRPr b="0" i="1" sz="533">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graphicFrame>
        <p:nvGraphicFramePr>
          <p:cNvPr id="168" name="Google Shape;168;p28"/>
          <p:cNvGraphicFramePr/>
          <p:nvPr/>
        </p:nvGraphicFramePr>
        <p:xfrm>
          <a:off x="750175" y="1326675"/>
          <a:ext cx="3000000" cy="3000000"/>
        </p:xfrm>
        <a:graphic>
          <a:graphicData uri="http://schemas.openxmlformats.org/drawingml/2006/table">
            <a:tbl>
              <a:tblPr>
                <a:noFill/>
                <a:tableStyleId>{1F1AEA69-F4ED-43A8-B902-B329F2EEEA73}</a:tableStyleId>
              </a:tblPr>
              <a:tblGrid>
                <a:gridCol w="1091950"/>
                <a:gridCol w="1091950"/>
                <a:gridCol w="1091950"/>
                <a:gridCol w="1091950"/>
                <a:gridCol w="1091950"/>
                <a:gridCol w="1091950"/>
                <a:gridCol w="1091950"/>
              </a:tblGrid>
              <a:tr h="835475">
                <a:tc>
                  <a:txBody>
                    <a:bodyPr/>
                    <a:lstStyle/>
                    <a:p>
                      <a:pPr indent="0" lvl="0" marL="0" rtl="0" algn="l">
                        <a:spcBef>
                          <a:spcPts val="0"/>
                        </a:spcBef>
                        <a:spcAft>
                          <a:spcPts val="0"/>
                        </a:spcAft>
                        <a:buNone/>
                      </a:pPr>
                      <a:r>
                        <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Test Error</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Validation Error</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Accuracy</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Precision</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Recall</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F1 Score</a:t>
                      </a:r>
                      <a:endParaRPr b="1" sz="1600">
                        <a:latin typeface="Times New Roman"/>
                        <a:ea typeface="Times New Roman"/>
                        <a:cs typeface="Times New Roman"/>
                        <a:sym typeface="Times New Roman"/>
                      </a:endParaRPr>
                    </a:p>
                  </a:txBody>
                  <a:tcPr marT="63500" marB="63500" marR="63500" marL="63500"/>
                </a:tc>
              </a:tr>
              <a:tr h="802925">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Logistic Regression</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0.552</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0.565</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0.435</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0.891</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0.523</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0.659</a:t>
                      </a:r>
                      <a:endParaRPr sz="1600">
                        <a:latin typeface="Times New Roman"/>
                        <a:ea typeface="Times New Roman"/>
                        <a:cs typeface="Times New Roman"/>
                        <a:sym typeface="Times New Roman"/>
                      </a:endParaRPr>
                    </a:p>
                  </a:txBody>
                  <a:tcPr marT="63500" marB="63500" marR="63500" marL="63500"/>
                </a:tc>
              </a:tr>
              <a:tr h="526225">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KNN</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0.457</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0.454</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0.546</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0.953</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0.550</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0.701</a:t>
                      </a:r>
                      <a:endParaRPr sz="1600">
                        <a:latin typeface="Times New Roman"/>
                        <a:ea typeface="Times New Roman"/>
                        <a:cs typeface="Times New Roman"/>
                        <a:sym typeface="Times New Roman"/>
                      </a:endParaRPr>
                    </a:p>
                  </a:txBody>
                  <a:tcPr marT="63500" marB="63500" marR="63500" marL="63500"/>
                </a:tc>
              </a:tr>
              <a:tr h="526225">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LDA</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0.509</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0.437</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0.563</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0.891</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0.523</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0.659</a:t>
                      </a:r>
                      <a:endParaRPr sz="1600">
                        <a:latin typeface="Times New Roman"/>
                        <a:ea typeface="Times New Roman"/>
                        <a:cs typeface="Times New Roman"/>
                        <a:sym typeface="Times New Roman"/>
                      </a:endParaRPr>
                    </a:p>
                  </a:txBody>
                  <a:tcPr marT="63500" marB="63500" marR="63500" marL="63500"/>
                </a:tc>
              </a:tr>
              <a:tr h="526225">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QDA</a:t>
                      </a:r>
                      <a:endParaRPr b="1"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0.526</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0.459</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0.541</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0.750</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0.516</a:t>
                      </a:r>
                      <a:endParaRPr sz="16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0.611</a:t>
                      </a:r>
                      <a:endParaRPr sz="16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208300"/>
            <a:ext cx="8520600" cy="7074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sz="2933"/>
              <a:t>Cross-Validation Summary of Model Metrics on Test Set After Hyperparameter Tuning</a:t>
            </a:r>
            <a:endParaRPr sz="2933"/>
          </a:p>
          <a:p>
            <a:pPr indent="0" lvl="0" marL="0" marR="0" rtl="0" algn="l">
              <a:lnSpc>
                <a:spcPct val="100000"/>
              </a:lnSpc>
              <a:spcBef>
                <a:spcPts val="0"/>
              </a:spcBef>
              <a:spcAft>
                <a:spcPts val="0"/>
              </a:spcAft>
              <a:buNone/>
            </a:pPr>
            <a:r>
              <a:t/>
            </a:r>
            <a:endParaRPr sz="2933"/>
          </a:p>
        </p:txBody>
      </p:sp>
      <p:graphicFrame>
        <p:nvGraphicFramePr>
          <p:cNvPr id="174" name="Google Shape;174;p29"/>
          <p:cNvGraphicFramePr/>
          <p:nvPr/>
        </p:nvGraphicFramePr>
        <p:xfrm>
          <a:off x="704400" y="1339650"/>
          <a:ext cx="3000000" cy="3000000"/>
        </p:xfrm>
        <a:graphic>
          <a:graphicData uri="http://schemas.openxmlformats.org/drawingml/2006/table">
            <a:tbl>
              <a:tblPr>
                <a:noFill/>
                <a:tableStyleId>{1F1AEA69-F4ED-43A8-B902-B329F2EEEA73}</a:tableStyleId>
              </a:tblPr>
              <a:tblGrid>
                <a:gridCol w="1289200"/>
                <a:gridCol w="1289200"/>
                <a:gridCol w="1289200"/>
                <a:gridCol w="1289200"/>
                <a:gridCol w="1289200"/>
                <a:gridCol w="1289200"/>
              </a:tblGrid>
              <a:tr h="532300">
                <a:tc>
                  <a:txBody>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Accuracy</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Test Error</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Precision</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Recall</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F1 Score</a:t>
                      </a:r>
                      <a:endParaRPr b="1" sz="1800">
                        <a:latin typeface="Times New Roman"/>
                        <a:ea typeface="Times New Roman"/>
                        <a:cs typeface="Times New Roman"/>
                        <a:sym typeface="Times New Roman"/>
                      </a:endParaRPr>
                    </a:p>
                  </a:txBody>
                  <a:tcPr marT="63500" marB="63500" marR="63500" marL="63500"/>
                </a:tc>
              </a:tr>
              <a:tr h="857900">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Logistic Regression</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0.448</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0.552</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0.984</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0.548</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0.704</a:t>
                      </a:r>
                      <a:endParaRPr sz="1800">
                        <a:latin typeface="Times New Roman"/>
                        <a:ea typeface="Times New Roman"/>
                        <a:cs typeface="Times New Roman"/>
                        <a:sym typeface="Times New Roman"/>
                      </a:endParaRPr>
                    </a:p>
                  </a:txBody>
                  <a:tcPr marT="63500" marB="63500" marR="63500" marL="63500"/>
                </a:tc>
              </a:tr>
              <a:tr h="532300">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KNN</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0.517</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0.482</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0.640</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0.554</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0.594</a:t>
                      </a:r>
                      <a:endParaRPr sz="1800">
                        <a:latin typeface="Times New Roman"/>
                        <a:ea typeface="Times New Roman"/>
                        <a:cs typeface="Times New Roman"/>
                        <a:sym typeface="Times New Roman"/>
                      </a:endParaRPr>
                    </a:p>
                  </a:txBody>
                  <a:tcPr marT="63500" marB="63500" marR="63500" marL="63500"/>
                </a:tc>
              </a:tr>
              <a:tr h="795875">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LDA</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0.491</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0.508</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0.891</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0.523</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0.659</a:t>
                      </a:r>
                      <a:endParaRPr sz="1800">
                        <a:latin typeface="Times New Roman"/>
                        <a:ea typeface="Times New Roman"/>
                        <a:cs typeface="Times New Roman"/>
                        <a:sym typeface="Times New Roman"/>
                      </a:endParaRPr>
                    </a:p>
                    <a:p>
                      <a:pPr indent="0" lvl="0" marL="0" rtl="0" algn="ctr">
                        <a:spcBef>
                          <a:spcPts val="0"/>
                        </a:spcBef>
                        <a:spcAft>
                          <a:spcPts val="0"/>
                        </a:spcAft>
                        <a:buNone/>
                      </a:pPr>
                      <a:r>
                        <a:t/>
                      </a:r>
                      <a:endParaRPr sz="1800">
                        <a:latin typeface="Times New Roman"/>
                        <a:ea typeface="Times New Roman"/>
                        <a:cs typeface="Times New Roman"/>
                        <a:sym typeface="Times New Roman"/>
                      </a:endParaRPr>
                    </a:p>
                  </a:txBody>
                  <a:tcPr marT="63500" marB="63500" marR="63500" marL="63500"/>
                </a:tc>
              </a:tr>
              <a:tr h="532300">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QDA</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0.474</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0.526</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0.750</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0.516</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0.611</a:t>
                      </a:r>
                      <a:endParaRPr sz="18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208300"/>
            <a:ext cx="8520600" cy="7074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sz="2933"/>
              <a:t>Confusion Matrix of Models After Hyperparameter Tuning: Test Set</a:t>
            </a:r>
            <a:endParaRPr sz="2933"/>
          </a:p>
          <a:p>
            <a:pPr indent="0" lvl="0" marL="0" marR="0" rtl="0" algn="l">
              <a:lnSpc>
                <a:spcPct val="100000"/>
              </a:lnSpc>
              <a:spcBef>
                <a:spcPts val="0"/>
              </a:spcBef>
              <a:spcAft>
                <a:spcPts val="0"/>
              </a:spcAft>
              <a:buNone/>
            </a:pPr>
            <a:r>
              <a:t/>
            </a:r>
            <a:endParaRPr sz="2933"/>
          </a:p>
        </p:txBody>
      </p:sp>
      <p:graphicFrame>
        <p:nvGraphicFramePr>
          <p:cNvPr id="180" name="Google Shape;180;p30"/>
          <p:cNvGraphicFramePr/>
          <p:nvPr/>
        </p:nvGraphicFramePr>
        <p:xfrm>
          <a:off x="437000" y="1521300"/>
          <a:ext cx="3000000" cy="3000000"/>
        </p:xfrm>
        <a:graphic>
          <a:graphicData uri="http://schemas.openxmlformats.org/drawingml/2006/table">
            <a:tbl>
              <a:tblPr>
                <a:noFill/>
                <a:tableStyleId>{1F1AEA69-F4ED-43A8-B902-B329F2EEEA73}</a:tableStyleId>
              </a:tblPr>
              <a:tblGrid>
                <a:gridCol w="2098825"/>
                <a:gridCol w="2098825"/>
                <a:gridCol w="2098825"/>
                <a:gridCol w="2098825"/>
              </a:tblGrid>
              <a:tr h="43500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Logistic Regression</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KNN</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LDA</a:t>
                      </a:r>
                      <a:endParaRPr b="1" sz="1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QDA</a:t>
                      </a:r>
                      <a:endParaRPr b="1" sz="1800">
                        <a:latin typeface="Times New Roman"/>
                        <a:ea typeface="Times New Roman"/>
                        <a:cs typeface="Times New Roman"/>
                        <a:sym typeface="Times New Roman"/>
                      </a:endParaRPr>
                    </a:p>
                  </a:txBody>
                  <a:tcPr marT="63500" marB="63500" marR="63500" marL="63500"/>
                </a:tc>
              </a:tr>
              <a:tr h="1497875">
                <a:tc>
                  <a:txBody>
                    <a:bodyPr/>
                    <a:lstStyle/>
                    <a:p>
                      <a:pPr indent="0" lvl="0" marL="0" rtl="0" algn="l">
                        <a:spcBef>
                          <a:spcPts val="0"/>
                        </a:spcBef>
                        <a:spcAft>
                          <a:spcPts val="0"/>
                        </a:spcAft>
                        <a:buNone/>
                      </a:pPr>
                      <a:r>
                        <a:rPr lang="en" sz="1800">
                          <a:highlight>
                            <a:srgbClr val="FFFFFF"/>
                          </a:highlight>
                          <a:latin typeface="Times New Roman"/>
                          <a:ea typeface="Times New Roman"/>
                          <a:cs typeface="Times New Roman"/>
                          <a:sym typeface="Times New Roman"/>
                        </a:rPr>
                        <a:t>                      test.y</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800">
                          <a:highlight>
                            <a:srgbClr val="FFFFFF"/>
                          </a:highlight>
                          <a:latin typeface="Times New Roman"/>
                          <a:ea typeface="Times New Roman"/>
                          <a:cs typeface="Times New Roman"/>
                          <a:sym typeface="Times New Roman"/>
                        </a:rPr>
                        <a:t>glm.pred_test  1  2</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800">
                          <a:highlight>
                            <a:srgbClr val="FFFFFF"/>
                          </a:highlight>
                          <a:latin typeface="Times New Roman"/>
                          <a:ea typeface="Times New Roman"/>
                          <a:cs typeface="Times New Roman"/>
                          <a:sym typeface="Times New Roman"/>
                        </a:rPr>
                        <a:t>                    1  0  7</a:t>
                      </a:r>
                      <a:endParaRPr sz="18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highlight>
                            <a:srgbClr val="FFFFFF"/>
                          </a:highlight>
                          <a:latin typeface="Times New Roman"/>
                          <a:ea typeface="Times New Roman"/>
                          <a:cs typeface="Times New Roman"/>
                          <a:sym typeface="Times New Roman"/>
                        </a:rPr>
                        <a:t>                    2 52 57</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800">
                          <a:highlight>
                            <a:srgbClr val="FFFFFF"/>
                          </a:highlight>
                          <a:latin typeface="Times New Roman"/>
                          <a:ea typeface="Times New Roman"/>
                          <a:cs typeface="Times New Roman"/>
                          <a:sym typeface="Times New Roman"/>
                        </a:rPr>
                        <a:t>                       test.y</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800">
                          <a:highlight>
                            <a:srgbClr val="FFFFFF"/>
                          </a:highlight>
                          <a:latin typeface="Times New Roman"/>
                          <a:ea typeface="Times New Roman"/>
                          <a:cs typeface="Times New Roman"/>
                          <a:sym typeface="Times New Roman"/>
                        </a:rPr>
                        <a:t>knn.pred_test  1   2</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800">
                          <a:highlight>
                            <a:srgbClr val="FFFFFF"/>
                          </a:highlight>
                          <a:latin typeface="Times New Roman"/>
                          <a:ea typeface="Times New Roman"/>
                          <a:cs typeface="Times New Roman"/>
                          <a:sym typeface="Times New Roman"/>
                        </a:rPr>
                        <a:t>                    1 19 23</a:t>
                      </a:r>
                      <a:endParaRPr sz="18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highlight>
                            <a:srgbClr val="FFFFFF"/>
                          </a:highlight>
                          <a:latin typeface="Times New Roman"/>
                          <a:ea typeface="Times New Roman"/>
                          <a:cs typeface="Times New Roman"/>
                          <a:sym typeface="Times New Roman"/>
                        </a:rPr>
                        <a:t>                    2 33 41</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800">
                          <a:highlight>
                            <a:srgbClr val="FFFFFF"/>
                          </a:highlight>
                          <a:latin typeface="Times New Roman"/>
                          <a:ea typeface="Times New Roman"/>
                          <a:cs typeface="Times New Roman"/>
                          <a:sym typeface="Times New Roman"/>
                        </a:rPr>
                        <a:t>                test.y</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800">
                          <a:highlight>
                            <a:srgbClr val="FFFFFF"/>
                          </a:highlight>
                          <a:latin typeface="Times New Roman"/>
                          <a:ea typeface="Times New Roman"/>
                          <a:cs typeface="Times New Roman"/>
                          <a:sym typeface="Times New Roman"/>
                        </a:rPr>
                        <a:t>lda.class   1   2</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800">
                          <a:highlight>
                            <a:srgbClr val="FFFFFF"/>
                          </a:highlight>
                          <a:latin typeface="Times New Roman"/>
                          <a:ea typeface="Times New Roman"/>
                          <a:cs typeface="Times New Roman"/>
                          <a:sym typeface="Times New Roman"/>
                        </a:rPr>
                        <a:t>            1   0   7</a:t>
                      </a:r>
                      <a:endParaRPr sz="18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highlight>
                            <a:srgbClr val="FFFFFF"/>
                          </a:highlight>
                          <a:latin typeface="Times New Roman"/>
                          <a:ea typeface="Times New Roman"/>
                          <a:cs typeface="Times New Roman"/>
                          <a:sym typeface="Times New Roman"/>
                        </a:rPr>
                        <a:t>            2 52  57</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800">
                          <a:highlight>
                            <a:srgbClr val="FFFFFF"/>
                          </a:highlight>
                          <a:latin typeface="Times New Roman"/>
                          <a:ea typeface="Times New Roman"/>
                          <a:cs typeface="Times New Roman"/>
                          <a:sym typeface="Times New Roman"/>
                        </a:rPr>
                        <a:t>                test.y</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800">
                          <a:highlight>
                            <a:srgbClr val="FFFFFF"/>
                          </a:highlight>
                          <a:latin typeface="Times New Roman"/>
                          <a:ea typeface="Times New Roman"/>
                          <a:cs typeface="Times New Roman"/>
                          <a:sym typeface="Times New Roman"/>
                        </a:rPr>
                        <a:t>qda.class   1   2</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800">
                          <a:highlight>
                            <a:srgbClr val="FFFFFF"/>
                          </a:highlight>
                          <a:latin typeface="Times New Roman"/>
                          <a:ea typeface="Times New Roman"/>
                          <a:cs typeface="Times New Roman"/>
                          <a:sym typeface="Times New Roman"/>
                        </a:rPr>
                        <a:t>            1   7  16</a:t>
                      </a:r>
                      <a:endParaRPr sz="18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highlight>
                            <a:srgbClr val="FFFFFF"/>
                          </a:highlight>
                          <a:latin typeface="Times New Roman"/>
                          <a:ea typeface="Times New Roman"/>
                          <a:cs typeface="Times New Roman"/>
                          <a:sym typeface="Times New Roman"/>
                        </a:rPr>
                        <a:t>            2  45 48</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92900" y="302150"/>
            <a:ext cx="84483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40"/>
              <a:t>Results</a:t>
            </a:r>
            <a:endParaRPr sz="3640"/>
          </a:p>
        </p:txBody>
      </p:sp>
      <p:sp>
        <p:nvSpPr>
          <p:cNvPr id="186" name="Google Shape;186;p31"/>
          <p:cNvSpPr txBox="1"/>
          <p:nvPr>
            <p:ph idx="1" type="body"/>
          </p:nvPr>
        </p:nvSpPr>
        <p:spPr>
          <a:xfrm>
            <a:off x="656300" y="1169675"/>
            <a:ext cx="3938100" cy="1785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SzPts val="852"/>
              <a:buNone/>
            </a:pPr>
            <a:r>
              <a:rPr lang="en" sz="1178"/>
              <a:t>Pre-Tuning Model Metrics:</a:t>
            </a:r>
            <a:endParaRPr sz="1178"/>
          </a:p>
          <a:p>
            <a:pPr indent="-303450" lvl="0" marL="457200" marR="0" rtl="0" algn="l">
              <a:lnSpc>
                <a:spcPct val="115000"/>
              </a:lnSpc>
              <a:spcBef>
                <a:spcPts val="1200"/>
              </a:spcBef>
              <a:spcAft>
                <a:spcPts val="0"/>
              </a:spcAft>
              <a:buSzPts val="1179"/>
              <a:buChar char="-"/>
            </a:pPr>
            <a:r>
              <a:rPr lang="en" sz="1178"/>
              <a:t>LDA model</a:t>
            </a:r>
            <a:r>
              <a:rPr lang="en" sz="1178"/>
              <a:t> shows </a:t>
            </a:r>
            <a:r>
              <a:rPr lang="en" sz="1178"/>
              <a:t>highest accuracy score.</a:t>
            </a:r>
            <a:endParaRPr sz="1178"/>
          </a:p>
          <a:p>
            <a:pPr indent="-303450" lvl="0" marL="457200" marR="0" rtl="0" algn="l">
              <a:lnSpc>
                <a:spcPct val="115000"/>
              </a:lnSpc>
              <a:spcBef>
                <a:spcPts val="0"/>
              </a:spcBef>
              <a:spcAft>
                <a:spcPts val="0"/>
              </a:spcAft>
              <a:buSzPts val="1179"/>
              <a:buChar char="-"/>
            </a:pPr>
            <a:r>
              <a:rPr lang="en" sz="1178"/>
              <a:t>Metrics seem comparable to other models, but confusion matrix reveals bias.</a:t>
            </a:r>
            <a:endParaRPr sz="1178"/>
          </a:p>
          <a:p>
            <a:pPr indent="-303450" lvl="0" marL="457200" marR="0" rtl="0" algn="l">
              <a:lnSpc>
                <a:spcPct val="115000"/>
              </a:lnSpc>
              <a:spcBef>
                <a:spcPts val="0"/>
              </a:spcBef>
              <a:spcAft>
                <a:spcPts val="0"/>
              </a:spcAft>
              <a:buSzPts val="1179"/>
              <a:buChar char="-"/>
            </a:pPr>
            <a:r>
              <a:rPr lang="en" sz="1178"/>
              <a:t>High tendency of LDA to predict one class, affecting generalizability.</a:t>
            </a:r>
            <a:endParaRPr sz="1178"/>
          </a:p>
        </p:txBody>
      </p:sp>
      <p:sp>
        <p:nvSpPr>
          <p:cNvPr id="187" name="Google Shape;187;p31"/>
          <p:cNvSpPr txBox="1"/>
          <p:nvPr>
            <p:ph idx="1" type="body"/>
          </p:nvPr>
        </p:nvSpPr>
        <p:spPr>
          <a:xfrm>
            <a:off x="5134575" y="1946675"/>
            <a:ext cx="3509400" cy="17145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SzPts val="852"/>
              <a:buNone/>
            </a:pPr>
            <a:r>
              <a:rPr lang="en" sz="1178"/>
              <a:t>Confusion Matrix Insights:</a:t>
            </a:r>
            <a:endParaRPr sz="1178"/>
          </a:p>
          <a:p>
            <a:pPr indent="-303450" lvl="0" marL="457200" marR="0" rtl="0" algn="l">
              <a:lnSpc>
                <a:spcPct val="115000"/>
              </a:lnSpc>
              <a:spcBef>
                <a:spcPts val="1200"/>
              </a:spcBef>
              <a:spcAft>
                <a:spcPts val="0"/>
              </a:spcAft>
              <a:buSzPts val="1179"/>
              <a:buChar char="-"/>
            </a:pPr>
            <a:r>
              <a:rPr lang="en" sz="1178"/>
              <a:t>LDA and logistic regression show bias towards predicting positive cases.</a:t>
            </a:r>
            <a:endParaRPr sz="1178"/>
          </a:p>
          <a:p>
            <a:pPr indent="-303450" lvl="0" marL="457200" marR="0" rtl="0" algn="l">
              <a:lnSpc>
                <a:spcPct val="115000"/>
              </a:lnSpc>
              <a:spcBef>
                <a:spcPts val="0"/>
              </a:spcBef>
              <a:spcAft>
                <a:spcPts val="0"/>
              </a:spcAft>
              <a:buSzPts val="1179"/>
              <a:buChar char="-"/>
            </a:pPr>
            <a:r>
              <a:rPr lang="en" sz="1178"/>
              <a:t>KNN and QDA exhibit more balanced predictions across classes.</a:t>
            </a:r>
            <a:endParaRPr sz="1178"/>
          </a:p>
        </p:txBody>
      </p:sp>
      <p:sp>
        <p:nvSpPr>
          <p:cNvPr id="188" name="Google Shape;188;p31"/>
          <p:cNvSpPr txBox="1"/>
          <p:nvPr>
            <p:ph idx="1" type="body"/>
          </p:nvPr>
        </p:nvSpPr>
        <p:spPr>
          <a:xfrm>
            <a:off x="656300" y="3036100"/>
            <a:ext cx="3915600" cy="171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88"/>
              <a:buNone/>
            </a:pPr>
            <a:r>
              <a:rPr lang="en" sz="1150"/>
              <a:t>Post-Tuning Model Analysis:</a:t>
            </a:r>
            <a:endParaRPr sz="1150"/>
          </a:p>
          <a:p>
            <a:pPr indent="-301625" lvl="0" marL="457200" rtl="0" algn="l">
              <a:lnSpc>
                <a:spcPct val="115000"/>
              </a:lnSpc>
              <a:spcBef>
                <a:spcPts val="1200"/>
              </a:spcBef>
              <a:spcAft>
                <a:spcPts val="0"/>
              </a:spcAft>
              <a:buSzPts val="1150"/>
              <a:buChar char="-"/>
            </a:pPr>
            <a:r>
              <a:rPr lang="en" sz="1150"/>
              <a:t>LDA maintains strong performance after tuning.</a:t>
            </a:r>
            <a:endParaRPr sz="1150"/>
          </a:p>
          <a:p>
            <a:pPr indent="-301625" lvl="0" marL="457200" rtl="0" algn="l">
              <a:lnSpc>
                <a:spcPct val="115000"/>
              </a:lnSpc>
              <a:spcBef>
                <a:spcPts val="0"/>
              </a:spcBef>
              <a:spcAft>
                <a:spcPts val="0"/>
              </a:spcAft>
              <a:buSzPts val="1150"/>
              <a:buChar char="-"/>
            </a:pPr>
            <a:r>
              <a:rPr lang="en" sz="1150"/>
              <a:t>KNN outperforms LDA in accuracy, recall, and test error. </a:t>
            </a:r>
            <a:endParaRPr sz="1150"/>
          </a:p>
          <a:p>
            <a:pPr indent="-301625" lvl="0" marL="457200" rtl="0" algn="l">
              <a:lnSpc>
                <a:spcPct val="115000"/>
              </a:lnSpc>
              <a:spcBef>
                <a:spcPts val="0"/>
              </a:spcBef>
              <a:spcAft>
                <a:spcPts val="0"/>
              </a:spcAft>
              <a:buSzPts val="1150"/>
              <a:buChar char="-"/>
            </a:pPr>
            <a:r>
              <a:rPr lang="en" sz="1150"/>
              <a:t>Logistic regression, despite lower accuracy, achieves highest precision and F1 score.</a:t>
            </a:r>
            <a:endParaRPr sz="11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3021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40"/>
              <a:t>Introduction</a:t>
            </a:r>
            <a:endParaRPr sz="3940"/>
          </a:p>
        </p:txBody>
      </p:sp>
      <p:sp>
        <p:nvSpPr>
          <p:cNvPr id="73" name="Google Shape;73;p14"/>
          <p:cNvSpPr txBox="1"/>
          <p:nvPr>
            <p:ph idx="1" type="body"/>
          </p:nvPr>
        </p:nvSpPr>
        <p:spPr>
          <a:xfrm>
            <a:off x="311700" y="1169800"/>
            <a:ext cx="8520600" cy="3973800"/>
          </a:xfrm>
          <a:prstGeom prst="rect">
            <a:avLst/>
          </a:prstGeom>
        </p:spPr>
        <p:txBody>
          <a:bodyPr anchorCtr="0" anchor="t" bIns="91425" lIns="91425" spcFirstLastPara="1" rIns="91425" wrap="square" tIns="91425">
            <a:normAutofit fontScale="85000" lnSpcReduction="10000"/>
          </a:bodyPr>
          <a:lstStyle/>
          <a:p>
            <a:pPr indent="-326192" lvl="0" marL="457200" rtl="0" algn="l">
              <a:lnSpc>
                <a:spcPct val="150000"/>
              </a:lnSpc>
              <a:spcBef>
                <a:spcPts val="0"/>
              </a:spcBef>
              <a:spcAft>
                <a:spcPts val="0"/>
              </a:spcAft>
              <a:buSzPct val="100000"/>
              <a:buChar char="-"/>
            </a:pPr>
            <a:r>
              <a:rPr lang="en" sz="1808"/>
              <a:t>Breast cancer </a:t>
            </a:r>
            <a:r>
              <a:rPr lang="en" sz="1808"/>
              <a:t>arises from the cells of the breast as a malignant tumor, also known as a collection of cancer cells. </a:t>
            </a:r>
            <a:endParaRPr sz="1808"/>
          </a:p>
          <a:p>
            <a:pPr indent="-326192" lvl="0" marL="457200" rtl="0" algn="l">
              <a:lnSpc>
                <a:spcPct val="150000"/>
              </a:lnSpc>
              <a:spcBef>
                <a:spcPts val="0"/>
              </a:spcBef>
              <a:spcAft>
                <a:spcPts val="0"/>
              </a:spcAft>
              <a:buSzPct val="100000"/>
              <a:buChar char="-"/>
            </a:pPr>
            <a:r>
              <a:rPr lang="en" sz="1808"/>
              <a:t>Primarily affecting women, breast cancer can cause complications that target almost every area of the body. It is one of the leading causes of death among women. </a:t>
            </a:r>
            <a:endParaRPr sz="1808"/>
          </a:p>
          <a:p>
            <a:pPr indent="-326192" lvl="0" marL="457200" rtl="0" algn="l">
              <a:lnSpc>
                <a:spcPct val="150000"/>
              </a:lnSpc>
              <a:spcBef>
                <a:spcPts val="0"/>
              </a:spcBef>
              <a:spcAft>
                <a:spcPts val="0"/>
              </a:spcAft>
              <a:buSzPct val="100000"/>
              <a:buChar char="-"/>
            </a:pPr>
            <a:r>
              <a:rPr lang="en" sz="1808"/>
              <a:t>In 2018, there were </a:t>
            </a:r>
            <a:r>
              <a:rPr b="1" lang="en" sz="1808"/>
              <a:t>9.6 million cancer-related deaths</a:t>
            </a:r>
            <a:r>
              <a:rPr lang="en" sz="1808"/>
              <a:t>, 2.09 million being breast cancer. </a:t>
            </a:r>
            <a:endParaRPr sz="1808"/>
          </a:p>
          <a:p>
            <a:pPr indent="-326192" lvl="0" marL="457200" rtl="0" algn="l">
              <a:lnSpc>
                <a:spcPct val="150000"/>
              </a:lnSpc>
              <a:spcBef>
                <a:spcPts val="0"/>
              </a:spcBef>
              <a:spcAft>
                <a:spcPts val="0"/>
              </a:spcAft>
              <a:buSzPct val="100000"/>
              <a:buChar char="-"/>
            </a:pPr>
            <a:r>
              <a:rPr lang="en" sz="1808"/>
              <a:t>This value will continue to rise unless prevented. Studies reveal that by avoiding or altering key risk factors, </a:t>
            </a:r>
            <a:r>
              <a:rPr b="1" lang="en" sz="1808"/>
              <a:t>30% to 50% of cancer deaths can be prevented</a:t>
            </a:r>
            <a:r>
              <a:rPr lang="en" sz="1808"/>
              <a:t>. </a:t>
            </a:r>
            <a:endParaRPr sz="1808"/>
          </a:p>
          <a:p>
            <a:pPr indent="-326192" lvl="0" marL="457200" marR="0" rtl="0" algn="l">
              <a:lnSpc>
                <a:spcPct val="150000"/>
              </a:lnSpc>
              <a:spcBef>
                <a:spcPts val="0"/>
              </a:spcBef>
              <a:spcAft>
                <a:spcPts val="0"/>
              </a:spcAft>
              <a:buSzPct val="100000"/>
              <a:buChar char="-"/>
            </a:pPr>
            <a:r>
              <a:rPr lang="en" sz="1808"/>
              <a:t>Machine learning can assist medical professionals in identifying cases and improving treatments to reduce cancer cells </a:t>
            </a:r>
            <a:endParaRPr sz="1808"/>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450950" y="371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Conclusions </a:t>
            </a:r>
            <a:endParaRPr sz="3822"/>
          </a:p>
        </p:txBody>
      </p:sp>
      <p:sp>
        <p:nvSpPr>
          <p:cNvPr id="194" name="Google Shape;194;p32"/>
          <p:cNvSpPr txBox="1"/>
          <p:nvPr>
            <p:ph idx="1" type="body"/>
          </p:nvPr>
        </p:nvSpPr>
        <p:spPr>
          <a:xfrm>
            <a:off x="663425" y="1572525"/>
            <a:ext cx="7649700" cy="3111300"/>
          </a:xfrm>
          <a:prstGeom prst="rect">
            <a:avLst/>
          </a:prstGeom>
        </p:spPr>
        <p:txBody>
          <a:bodyPr anchorCtr="0" anchor="t" bIns="91425" lIns="91425" spcFirstLastPara="1" rIns="91425" wrap="square" tIns="91425">
            <a:normAutofit/>
          </a:bodyPr>
          <a:lstStyle/>
          <a:p>
            <a:pPr indent="-335200" lvl="0" marL="457200" rtl="0" algn="l">
              <a:lnSpc>
                <a:spcPct val="200000"/>
              </a:lnSpc>
              <a:spcBef>
                <a:spcPts val="0"/>
              </a:spcBef>
              <a:spcAft>
                <a:spcPts val="0"/>
              </a:spcAft>
              <a:buSzPts val="1679"/>
              <a:buChar char="-"/>
            </a:pPr>
            <a:r>
              <a:rPr lang="en" sz="1678"/>
              <a:t>No single model significantly outperforms others. </a:t>
            </a:r>
            <a:endParaRPr sz="1678"/>
          </a:p>
          <a:p>
            <a:pPr indent="-335200" lvl="0" marL="457200" rtl="0" algn="l">
              <a:lnSpc>
                <a:spcPct val="200000"/>
              </a:lnSpc>
              <a:spcBef>
                <a:spcPts val="0"/>
              </a:spcBef>
              <a:spcAft>
                <a:spcPts val="0"/>
              </a:spcAft>
              <a:buSzPts val="1679"/>
              <a:buChar char="-"/>
            </a:pPr>
            <a:r>
              <a:rPr lang="en" sz="1678"/>
              <a:t>Trade-offs present in model selection.</a:t>
            </a:r>
            <a:endParaRPr sz="1678"/>
          </a:p>
          <a:p>
            <a:pPr indent="-335200" lvl="0" marL="457200" rtl="0" algn="l">
              <a:lnSpc>
                <a:spcPct val="200000"/>
              </a:lnSpc>
              <a:spcBef>
                <a:spcPts val="0"/>
              </a:spcBef>
              <a:spcAft>
                <a:spcPts val="0"/>
              </a:spcAft>
              <a:buSzPts val="1679"/>
              <a:buChar char="-"/>
            </a:pPr>
            <a:r>
              <a:rPr lang="en" sz="1678"/>
              <a:t>KNN emerges as top performed considering all evaluation metrics, including confusion matrix. </a:t>
            </a:r>
            <a:endParaRPr sz="215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3385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377"/>
              <a:t>Future Work</a:t>
            </a:r>
            <a:endParaRPr sz="4377"/>
          </a:p>
          <a:p>
            <a:pPr indent="0" lvl="0" marL="0" rtl="0" algn="l">
              <a:spcBef>
                <a:spcPts val="0"/>
              </a:spcBef>
              <a:spcAft>
                <a:spcPts val="0"/>
              </a:spcAft>
              <a:buNone/>
            </a:pPr>
            <a:r>
              <a:t/>
            </a:r>
            <a:endParaRPr/>
          </a:p>
        </p:txBody>
      </p:sp>
      <p:sp>
        <p:nvSpPr>
          <p:cNvPr id="200" name="Google Shape;200;p33"/>
          <p:cNvSpPr txBox="1"/>
          <p:nvPr>
            <p:ph idx="1" type="body"/>
          </p:nvPr>
        </p:nvSpPr>
        <p:spPr>
          <a:xfrm>
            <a:off x="558025" y="1238950"/>
            <a:ext cx="8135100" cy="3742800"/>
          </a:xfrm>
          <a:prstGeom prst="rect">
            <a:avLst/>
          </a:prstGeom>
        </p:spPr>
        <p:txBody>
          <a:bodyPr anchorCtr="0" anchor="t" bIns="91425" lIns="91425" spcFirstLastPara="1" rIns="91425" wrap="square" tIns="91425">
            <a:normAutofit/>
          </a:bodyPr>
          <a:lstStyle/>
          <a:p>
            <a:pPr indent="-347900" lvl="0" marL="457200" marR="0" rtl="0" algn="l">
              <a:lnSpc>
                <a:spcPct val="150000"/>
              </a:lnSpc>
              <a:spcBef>
                <a:spcPts val="0"/>
              </a:spcBef>
              <a:spcAft>
                <a:spcPts val="0"/>
              </a:spcAft>
              <a:buSzPts val="1879"/>
              <a:buChar char="-"/>
            </a:pPr>
            <a:r>
              <a:rPr lang="en" sz="1878"/>
              <a:t>Future studies should assess additional prediction models, feature selection methods, and more expansive clinical datasets. </a:t>
            </a:r>
            <a:endParaRPr sz="1878"/>
          </a:p>
          <a:p>
            <a:pPr indent="-347900" lvl="0" marL="457200" marR="0" rtl="0" algn="l">
              <a:lnSpc>
                <a:spcPct val="150000"/>
              </a:lnSpc>
              <a:spcBef>
                <a:spcPts val="0"/>
              </a:spcBef>
              <a:spcAft>
                <a:spcPts val="0"/>
              </a:spcAft>
              <a:buSzPts val="1879"/>
              <a:buChar char="-"/>
            </a:pPr>
            <a:r>
              <a:rPr lang="en" sz="1878"/>
              <a:t> The models should also be trained, validated, and tested using the single original Breast Cancer Coimbra dataset. We did not have success with the synthetic data derived from Kaggle.</a:t>
            </a:r>
            <a:endParaRPr sz="1878"/>
          </a:p>
          <a:p>
            <a:pPr indent="-347900" lvl="0" marL="457200" marR="0" rtl="0" algn="l">
              <a:lnSpc>
                <a:spcPct val="150000"/>
              </a:lnSpc>
              <a:spcBef>
                <a:spcPts val="0"/>
              </a:spcBef>
              <a:spcAft>
                <a:spcPts val="0"/>
              </a:spcAft>
              <a:buSzPts val="1879"/>
              <a:buChar char="-"/>
            </a:pPr>
            <a:r>
              <a:rPr lang="en" sz="1878"/>
              <a:t>More research must be conducted to verify the relationship between these quantitative attributes and a true diagnosis of breast cancer.</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2396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Bibliography</a:t>
            </a:r>
            <a:endParaRPr/>
          </a:p>
        </p:txBody>
      </p:sp>
      <p:sp>
        <p:nvSpPr>
          <p:cNvPr id="206" name="Google Shape;206;p34"/>
          <p:cNvSpPr txBox="1"/>
          <p:nvPr>
            <p:ph idx="1" type="body"/>
          </p:nvPr>
        </p:nvSpPr>
        <p:spPr>
          <a:xfrm>
            <a:off x="249175" y="1053700"/>
            <a:ext cx="8520600" cy="3991500"/>
          </a:xfrm>
          <a:prstGeom prst="rect">
            <a:avLst/>
          </a:prstGeom>
        </p:spPr>
        <p:txBody>
          <a:bodyPr anchorCtr="0" anchor="t" bIns="91425" lIns="91425" spcFirstLastPara="1" rIns="91425" wrap="square" tIns="91425">
            <a:normAutofit fontScale="62500"/>
          </a:bodyPr>
          <a:lstStyle/>
          <a:p>
            <a:pPr indent="-281894" lvl="0" marL="457200" rtl="0" algn="l">
              <a:lnSpc>
                <a:spcPct val="200000"/>
              </a:lnSpc>
              <a:spcBef>
                <a:spcPts val="1500"/>
              </a:spcBef>
              <a:spcAft>
                <a:spcPts val="0"/>
              </a:spcAft>
              <a:buClr>
                <a:srgbClr val="000000"/>
              </a:buClr>
              <a:buSzPct val="100000"/>
              <a:buFont typeface="PT Sans Narrow"/>
              <a:buAutoNum type="arabicPeriod"/>
            </a:pPr>
            <a:r>
              <a:rPr lang="en" sz="1342">
                <a:solidFill>
                  <a:srgbClr val="000000"/>
                </a:solidFill>
                <a:latin typeface="PT Sans Narrow"/>
                <a:ea typeface="PT Sans Narrow"/>
                <a:cs typeface="PT Sans Narrow"/>
                <a:sym typeface="PT Sans Narrow"/>
              </a:rPr>
              <a:t>"Breast Cancer Coimbra." UCI Machine Learning Repository, archive.ics.uci.edu/dataset/451/breast+cancer+coimbra. Accessed 25 Jan. 2024.</a:t>
            </a:r>
            <a:endParaRPr sz="1342">
              <a:solidFill>
                <a:srgbClr val="000000"/>
              </a:solidFill>
              <a:latin typeface="PT Sans Narrow"/>
              <a:ea typeface="PT Sans Narrow"/>
              <a:cs typeface="PT Sans Narrow"/>
              <a:sym typeface="PT Sans Narrow"/>
            </a:endParaRPr>
          </a:p>
          <a:p>
            <a:pPr indent="-281894" lvl="0" marL="457200" rtl="0" algn="l">
              <a:lnSpc>
                <a:spcPct val="200000"/>
              </a:lnSpc>
              <a:spcBef>
                <a:spcPts val="0"/>
              </a:spcBef>
              <a:spcAft>
                <a:spcPts val="0"/>
              </a:spcAft>
              <a:buClr>
                <a:srgbClr val="000000"/>
              </a:buClr>
              <a:buSzPct val="100000"/>
              <a:buFont typeface="PT Sans Narrow"/>
              <a:buAutoNum type="arabicPeriod"/>
            </a:pPr>
            <a:r>
              <a:rPr lang="en" sz="1342">
                <a:solidFill>
                  <a:srgbClr val="000000"/>
                </a:solidFill>
                <a:latin typeface="PT Sans Narrow"/>
                <a:ea typeface="PT Sans Narrow"/>
                <a:cs typeface="PT Sans Narrow"/>
                <a:sym typeface="PT Sans Narrow"/>
              </a:rPr>
              <a:t>Agrawal, Vivek. "Breast Cancer Coimbra." Kaggle, 7 Jan. 2024, www.kaggle.com/datasets/atom1991/breast-cancer-coimbra.</a:t>
            </a:r>
            <a:endParaRPr sz="1342">
              <a:solidFill>
                <a:srgbClr val="000000"/>
              </a:solidFill>
              <a:latin typeface="PT Sans Narrow"/>
              <a:ea typeface="PT Sans Narrow"/>
              <a:cs typeface="PT Sans Narrow"/>
              <a:sym typeface="PT Sans Narrow"/>
            </a:endParaRPr>
          </a:p>
          <a:p>
            <a:pPr indent="-281894" lvl="0" marL="457200" rtl="0" algn="l">
              <a:lnSpc>
                <a:spcPct val="200000"/>
              </a:lnSpc>
              <a:spcBef>
                <a:spcPts val="0"/>
              </a:spcBef>
              <a:spcAft>
                <a:spcPts val="0"/>
              </a:spcAft>
              <a:buClr>
                <a:srgbClr val="000000"/>
              </a:buClr>
              <a:buSzPct val="100000"/>
              <a:buFont typeface="Times New Roman"/>
              <a:buAutoNum type="arabicPeriod"/>
            </a:pPr>
            <a:r>
              <a:rPr lang="en" sz="1342">
                <a:solidFill>
                  <a:srgbClr val="222222"/>
                </a:solidFill>
                <a:highlight>
                  <a:srgbClr val="FFFFFF"/>
                </a:highlight>
                <a:latin typeface="PT Sans Narrow"/>
                <a:ea typeface="PT Sans Narrow"/>
                <a:cs typeface="PT Sans Narrow"/>
                <a:sym typeface="PT Sans Narrow"/>
              </a:rPr>
              <a:t>Alfian, G.; Syafrudin, M.; Fahrurrozi, I.; Fitriyani, N.L.; Atmaji, F.T.D.; Widodo, T.; Bahiyah, N.; Benes, F.; Rhee, J. Predicting Breast Cancer from Risk Factors Using SVM and Extra-Trees-Based Feature Selection Method. </a:t>
            </a:r>
            <a:r>
              <a:rPr i="1" lang="en" sz="1342">
                <a:solidFill>
                  <a:srgbClr val="222222"/>
                </a:solidFill>
                <a:highlight>
                  <a:srgbClr val="FFFFFF"/>
                </a:highlight>
                <a:latin typeface="PT Sans Narrow"/>
                <a:ea typeface="PT Sans Narrow"/>
                <a:cs typeface="PT Sans Narrow"/>
                <a:sym typeface="PT Sans Narrow"/>
              </a:rPr>
              <a:t>Computers</a:t>
            </a:r>
            <a:r>
              <a:rPr lang="en" sz="1342">
                <a:solidFill>
                  <a:srgbClr val="222222"/>
                </a:solidFill>
                <a:highlight>
                  <a:srgbClr val="FFFFFF"/>
                </a:highlight>
                <a:latin typeface="PT Sans Narrow"/>
                <a:ea typeface="PT Sans Narrow"/>
                <a:cs typeface="PT Sans Narrow"/>
                <a:sym typeface="PT Sans Narrow"/>
              </a:rPr>
              <a:t> </a:t>
            </a:r>
            <a:r>
              <a:rPr b="1" lang="en" sz="1342">
                <a:solidFill>
                  <a:srgbClr val="222222"/>
                </a:solidFill>
                <a:highlight>
                  <a:srgbClr val="FFFFFF"/>
                </a:highlight>
                <a:latin typeface="PT Sans Narrow"/>
                <a:ea typeface="PT Sans Narrow"/>
                <a:cs typeface="PT Sans Narrow"/>
                <a:sym typeface="PT Sans Narrow"/>
              </a:rPr>
              <a:t>2022</a:t>
            </a:r>
            <a:r>
              <a:rPr lang="en" sz="1342">
                <a:solidFill>
                  <a:srgbClr val="222222"/>
                </a:solidFill>
                <a:highlight>
                  <a:srgbClr val="FFFFFF"/>
                </a:highlight>
                <a:latin typeface="PT Sans Narrow"/>
                <a:ea typeface="PT Sans Narrow"/>
                <a:cs typeface="PT Sans Narrow"/>
                <a:sym typeface="PT Sans Narrow"/>
              </a:rPr>
              <a:t>, </a:t>
            </a:r>
            <a:r>
              <a:rPr i="1" lang="en" sz="1342">
                <a:solidFill>
                  <a:srgbClr val="222222"/>
                </a:solidFill>
                <a:highlight>
                  <a:srgbClr val="FFFFFF"/>
                </a:highlight>
                <a:latin typeface="PT Sans Narrow"/>
                <a:ea typeface="PT Sans Narrow"/>
                <a:cs typeface="PT Sans Narrow"/>
                <a:sym typeface="PT Sans Narrow"/>
              </a:rPr>
              <a:t>11</a:t>
            </a:r>
            <a:r>
              <a:rPr lang="en" sz="1342">
                <a:solidFill>
                  <a:srgbClr val="222222"/>
                </a:solidFill>
                <a:highlight>
                  <a:srgbClr val="FFFFFF"/>
                </a:highlight>
                <a:latin typeface="PT Sans Narrow"/>
                <a:ea typeface="PT Sans Narrow"/>
                <a:cs typeface="PT Sans Narrow"/>
                <a:sym typeface="PT Sans Narrow"/>
              </a:rPr>
              <a:t>, 136. </a:t>
            </a:r>
            <a:r>
              <a:rPr lang="en" sz="1342" u="sng">
                <a:solidFill>
                  <a:srgbClr val="1155CC"/>
                </a:solidFill>
                <a:highlight>
                  <a:srgbClr val="FFFFFF"/>
                </a:highlight>
                <a:latin typeface="PT Sans Narrow"/>
                <a:ea typeface="PT Sans Narrow"/>
                <a:cs typeface="PT Sans Narrow"/>
                <a:sym typeface="PT Sans Narrow"/>
                <a:hlinkClick r:id="rId3">
                  <a:extLst>
                    <a:ext uri="{A12FA001-AC4F-418D-AE19-62706E023703}">
                      <ahyp:hlinkClr val="tx"/>
                    </a:ext>
                  </a:extLst>
                </a:hlinkClick>
              </a:rPr>
              <a:t>https://doi.org/10.3390/computers11090136</a:t>
            </a:r>
            <a:endParaRPr sz="1342">
              <a:solidFill>
                <a:srgbClr val="222222"/>
              </a:solidFill>
              <a:highlight>
                <a:srgbClr val="FFFFFF"/>
              </a:highlight>
              <a:latin typeface="PT Sans Narrow"/>
              <a:ea typeface="PT Sans Narrow"/>
              <a:cs typeface="PT Sans Narrow"/>
              <a:sym typeface="PT Sans Narrow"/>
            </a:endParaRPr>
          </a:p>
          <a:p>
            <a:pPr indent="-281894" lvl="0" marL="457200" rtl="0" algn="l">
              <a:lnSpc>
                <a:spcPct val="200000"/>
              </a:lnSpc>
              <a:spcBef>
                <a:spcPts val="0"/>
              </a:spcBef>
              <a:spcAft>
                <a:spcPts val="0"/>
              </a:spcAft>
              <a:buClr>
                <a:srgbClr val="222222"/>
              </a:buClr>
              <a:buSzPct val="100000"/>
              <a:buFont typeface="PT Sans Narrow"/>
              <a:buAutoNum type="arabicPeriod"/>
            </a:pPr>
            <a:r>
              <a:rPr lang="en" sz="1342">
                <a:solidFill>
                  <a:srgbClr val="222222"/>
                </a:solidFill>
                <a:highlight>
                  <a:srgbClr val="FFFFFF"/>
                </a:highlight>
                <a:latin typeface="PT Sans Narrow"/>
                <a:ea typeface="PT Sans Narrow"/>
                <a:cs typeface="PT Sans Narrow"/>
                <a:sym typeface="PT Sans Narrow"/>
              </a:rPr>
              <a:t>Ghani, M.U.; Alam, T.M.; Jaskani, F.H. Comparison of Classification Models for Early Prediction of Breast Cancer. In Proceedings of the 2019 International Conference on Innovative Computing (ICIC), Lahore, Pakistan, 9–10 November 2019; pp. 1–6.</a:t>
            </a:r>
            <a:endParaRPr sz="1342">
              <a:solidFill>
                <a:srgbClr val="222222"/>
              </a:solidFill>
              <a:highlight>
                <a:srgbClr val="FFFFFF"/>
              </a:highlight>
              <a:latin typeface="PT Sans Narrow"/>
              <a:ea typeface="PT Sans Narrow"/>
              <a:cs typeface="PT Sans Narrow"/>
              <a:sym typeface="PT Sans Narrow"/>
            </a:endParaRPr>
          </a:p>
          <a:p>
            <a:pPr indent="-281894" lvl="0" marL="457200" rtl="0" algn="l">
              <a:lnSpc>
                <a:spcPct val="200000"/>
              </a:lnSpc>
              <a:spcBef>
                <a:spcPts val="0"/>
              </a:spcBef>
              <a:spcAft>
                <a:spcPts val="0"/>
              </a:spcAft>
              <a:buClr>
                <a:srgbClr val="000000"/>
              </a:buClr>
              <a:buSzPct val="100000"/>
              <a:buFont typeface="PT Sans Narrow"/>
              <a:buAutoNum type="arabicPeriod"/>
            </a:pPr>
            <a:r>
              <a:rPr lang="en" sz="1342">
                <a:solidFill>
                  <a:srgbClr val="000000"/>
                </a:solidFill>
                <a:latin typeface="PT Sans Narrow"/>
                <a:ea typeface="PT Sans Narrow"/>
                <a:cs typeface="PT Sans Narrow"/>
                <a:sym typeface="PT Sans Narrow"/>
              </a:rPr>
              <a:t>Jin Yue, Na Zhao, and Liu Liu. "Prediction and Monitoring Method for Breast Cancer: A Case Study for Data from the University Hospital Centre of Coimbra." Cancer Management and Research, vol. 12, 2020, pp. 1887-1893, DOI: 10.2147/CMAR.S242027.</a:t>
            </a:r>
            <a:endParaRPr sz="1342">
              <a:solidFill>
                <a:srgbClr val="000000"/>
              </a:solidFill>
              <a:latin typeface="PT Sans Narrow"/>
              <a:ea typeface="PT Sans Narrow"/>
              <a:cs typeface="PT Sans Narrow"/>
              <a:sym typeface="PT Sans Narrow"/>
            </a:endParaRPr>
          </a:p>
          <a:p>
            <a:pPr indent="-281894" lvl="0" marL="457200" rtl="0" algn="l">
              <a:lnSpc>
                <a:spcPct val="200000"/>
              </a:lnSpc>
              <a:spcBef>
                <a:spcPts val="0"/>
              </a:spcBef>
              <a:spcAft>
                <a:spcPts val="0"/>
              </a:spcAft>
              <a:buClr>
                <a:srgbClr val="222222"/>
              </a:buClr>
              <a:buSzPct val="100000"/>
              <a:buFont typeface="PT Sans Narrow"/>
              <a:buAutoNum type="arabicPeriod"/>
            </a:pPr>
            <a:r>
              <a:rPr lang="en" sz="1342">
                <a:solidFill>
                  <a:srgbClr val="222222"/>
                </a:solidFill>
                <a:highlight>
                  <a:srgbClr val="FFFFFF"/>
                </a:highlight>
                <a:latin typeface="PT Sans Narrow"/>
                <a:ea typeface="PT Sans Narrow"/>
                <a:cs typeface="PT Sans Narrow"/>
                <a:sym typeface="PT Sans Narrow"/>
              </a:rPr>
              <a:t>Khatun, T.; Utsho, M.M.R.; Islam, M.A.; Zohura, M.F.; Hossen, M.S.; Rimi, R.A.; Anni, S.J. Performance Analysis of Breast Cancer: A Machine Learning Approach. In Proceedings of the 2021 Third International Conference on Inventive Research in Computing Applications (ICIRCA), Coimbatore, India, 2–4 September 2021; pp. 1426–1434.</a:t>
            </a:r>
            <a:endParaRPr sz="1342">
              <a:solidFill>
                <a:srgbClr val="222222"/>
              </a:solidFill>
              <a:highlight>
                <a:srgbClr val="FFFFFF"/>
              </a:highlight>
              <a:latin typeface="PT Sans Narrow"/>
              <a:ea typeface="PT Sans Narrow"/>
              <a:cs typeface="PT Sans Narrow"/>
              <a:sym typeface="PT Sans Narrow"/>
            </a:endParaRPr>
          </a:p>
          <a:p>
            <a:pPr indent="-281894" lvl="0" marL="457200" rtl="0" algn="l">
              <a:lnSpc>
                <a:spcPct val="200000"/>
              </a:lnSpc>
              <a:spcBef>
                <a:spcPts val="0"/>
              </a:spcBef>
              <a:spcAft>
                <a:spcPts val="0"/>
              </a:spcAft>
              <a:buClr>
                <a:srgbClr val="222222"/>
              </a:buClr>
              <a:buSzPct val="100000"/>
              <a:buFont typeface="Times New Roman"/>
              <a:buAutoNum type="arabicPeriod"/>
            </a:pPr>
            <a:r>
              <a:rPr lang="en" sz="1342">
                <a:solidFill>
                  <a:srgbClr val="222222"/>
                </a:solidFill>
                <a:highlight>
                  <a:srgbClr val="FFFFFF"/>
                </a:highlight>
                <a:latin typeface="PT Sans Narrow"/>
                <a:ea typeface="PT Sans Narrow"/>
                <a:cs typeface="PT Sans Narrow"/>
                <a:sym typeface="PT Sans Narrow"/>
              </a:rPr>
              <a:t>Nanglia, S.; Ahmad, M.; Khan, F.A.; Jhanjhi, N. An enhanced Predictive heterogeneous ensemble model for breast cancer prediction. </a:t>
            </a:r>
            <a:r>
              <a:rPr i="1" lang="en" sz="1342">
                <a:solidFill>
                  <a:srgbClr val="222222"/>
                </a:solidFill>
                <a:highlight>
                  <a:srgbClr val="FFFFFF"/>
                </a:highlight>
                <a:latin typeface="PT Sans Narrow"/>
                <a:ea typeface="PT Sans Narrow"/>
                <a:cs typeface="PT Sans Narrow"/>
                <a:sym typeface="PT Sans Narrow"/>
              </a:rPr>
              <a:t>Biomed. Signal Process. Control</a:t>
            </a:r>
            <a:r>
              <a:rPr lang="en" sz="1342">
                <a:solidFill>
                  <a:srgbClr val="222222"/>
                </a:solidFill>
                <a:highlight>
                  <a:srgbClr val="FFFFFF"/>
                </a:highlight>
                <a:latin typeface="PT Sans Narrow"/>
                <a:ea typeface="PT Sans Narrow"/>
                <a:cs typeface="PT Sans Narrow"/>
                <a:sym typeface="PT Sans Narrow"/>
              </a:rPr>
              <a:t> </a:t>
            </a:r>
            <a:r>
              <a:rPr b="1" lang="en" sz="1342">
                <a:solidFill>
                  <a:srgbClr val="222222"/>
                </a:solidFill>
                <a:highlight>
                  <a:srgbClr val="FFFFFF"/>
                </a:highlight>
                <a:latin typeface="PT Sans Narrow"/>
                <a:ea typeface="PT Sans Narrow"/>
                <a:cs typeface="PT Sans Narrow"/>
                <a:sym typeface="PT Sans Narrow"/>
              </a:rPr>
              <a:t>2021</a:t>
            </a:r>
            <a:r>
              <a:rPr lang="en" sz="1342">
                <a:solidFill>
                  <a:srgbClr val="222222"/>
                </a:solidFill>
                <a:highlight>
                  <a:srgbClr val="FFFFFF"/>
                </a:highlight>
                <a:latin typeface="PT Sans Narrow"/>
                <a:ea typeface="PT Sans Narrow"/>
                <a:cs typeface="PT Sans Narrow"/>
                <a:sym typeface="PT Sans Narrow"/>
              </a:rPr>
              <a:t>, </a:t>
            </a:r>
            <a:r>
              <a:rPr i="1" lang="en" sz="1342">
                <a:solidFill>
                  <a:srgbClr val="222222"/>
                </a:solidFill>
                <a:highlight>
                  <a:srgbClr val="FFFFFF"/>
                </a:highlight>
                <a:latin typeface="PT Sans Narrow"/>
                <a:ea typeface="PT Sans Narrow"/>
                <a:cs typeface="PT Sans Narrow"/>
                <a:sym typeface="PT Sans Narrow"/>
              </a:rPr>
              <a:t>72</a:t>
            </a:r>
            <a:r>
              <a:rPr lang="en" sz="1342">
                <a:solidFill>
                  <a:srgbClr val="222222"/>
                </a:solidFill>
                <a:highlight>
                  <a:srgbClr val="FFFFFF"/>
                </a:highlight>
                <a:latin typeface="PT Sans Narrow"/>
                <a:ea typeface="PT Sans Narrow"/>
                <a:cs typeface="PT Sans Narrow"/>
                <a:sym typeface="PT Sans Narrow"/>
              </a:rPr>
              <a:t>, 103279.</a:t>
            </a:r>
            <a:endParaRPr sz="1342">
              <a:solidFill>
                <a:srgbClr val="222222"/>
              </a:solidFill>
              <a:highlight>
                <a:srgbClr val="FFFFFF"/>
              </a:highlight>
              <a:latin typeface="PT Sans Narrow"/>
              <a:ea typeface="PT Sans Narrow"/>
              <a:cs typeface="PT Sans Narrow"/>
              <a:sym typeface="PT Sans Narrow"/>
            </a:endParaRPr>
          </a:p>
          <a:p>
            <a:pPr indent="-281894" lvl="0" marL="457200" rtl="0" algn="l">
              <a:lnSpc>
                <a:spcPct val="200000"/>
              </a:lnSpc>
              <a:spcBef>
                <a:spcPts val="0"/>
              </a:spcBef>
              <a:spcAft>
                <a:spcPts val="0"/>
              </a:spcAft>
              <a:buClr>
                <a:srgbClr val="000000"/>
              </a:buClr>
              <a:buSzPct val="100000"/>
              <a:buFont typeface="PT Sans Narrow"/>
              <a:buAutoNum type="arabicPeriod"/>
            </a:pPr>
            <a:r>
              <a:rPr lang="en" sz="1342">
                <a:solidFill>
                  <a:srgbClr val="333333"/>
                </a:solidFill>
                <a:highlight>
                  <a:srgbClr val="FFFFFF"/>
                </a:highlight>
                <a:latin typeface="PT Sans Narrow"/>
                <a:ea typeface="PT Sans Narrow"/>
                <a:cs typeface="PT Sans Narrow"/>
                <a:sym typeface="PT Sans Narrow"/>
              </a:rPr>
              <a:t>Patrício, M., Pereira, J., Crisóstomo, J. </a:t>
            </a:r>
            <a:r>
              <a:rPr i="1" lang="en" sz="1342">
                <a:solidFill>
                  <a:srgbClr val="333333"/>
                </a:solidFill>
                <a:highlight>
                  <a:srgbClr val="FFFFFF"/>
                </a:highlight>
                <a:latin typeface="PT Sans Narrow"/>
                <a:ea typeface="PT Sans Narrow"/>
                <a:cs typeface="PT Sans Narrow"/>
                <a:sym typeface="PT Sans Narrow"/>
              </a:rPr>
              <a:t>et al.</a:t>
            </a:r>
            <a:r>
              <a:rPr lang="en" sz="1342">
                <a:solidFill>
                  <a:srgbClr val="333333"/>
                </a:solidFill>
                <a:highlight>
                  <a:srgbClr val="FFFFFF"/>
                </a:highlight>
                <a:latin typeface="PT Sans Narrow"/>
                <a:ea typeface="PT Sans Narrow"/>
                <a:cs typeface="PT Sans Narrow"/>
                <a:sym typeface="PT Sans Narrow"/>
              </a:rPr>
              <a:t> Using Resistin, glucose, age and BMI to predict the presence of breast cancer. </a:t>
            </a:r>
            <a:r>
              <a:rPr i="1" lang="en" sz="1342">
                <a:solidFill>
                  <a:srgbClr val="333333"/>
                </a:solidFill>
                <a:highlight>
                  <a:srgbClr val="FFFFFF"/>
                </a:highlight>
                <a:latin typeface="PT Sans Narrow"/>
                <a:ea typeface="PT Sans Narrow"/>
                <a:cs typeface="PT Sans Narrow"/>
                <a:sym typeface="PT Sans Narrow"/>
              </a:rPr>
              <a:t>BMC Cancer</a:t>
            </a:r>
            <a:r>
              <a:rPr lang="en" sz="1342">
                <a:solidFill>
                  <a:srgbClr val="333333"/>
                </a:solidFill>
                <a:highlight>
                  <a:srgbClr val="FFFFFF"/>
                </a:highlight>
                <a:latin typeface="PT Sans Narrow"/>
                <a:ea typeface="PT Sans Narrow"/>
                <a:cs typeface="PT Sans Narrow"/>
                <a:sym typeface="PT Sans Narrow"/>
              </a:rPr>
              <a:t> 18, 29 (2018). </a:t>
            </a:r>
            <a:r>
              <a:rPr lang="en" sz="1342" u="sng">
                <a:solidFill>
                  <a:srgbClr val="1155CC"/>
                </a:solidFill>
                <a:highlight>
                  <a:srgbClr val="FFFFFF"/>
                </a:highlight>
                <a:latin typeface="PT Sans Narrow"/>
                <a:ea typeface="PT Sans Narrow"/>
                <a:cs typeface="PT Sans Narrow"/>
                <a:sym typeface="PT Sans Narrow"/>
                <a:hlinkClick r:id="rId4">
                  <a:extLst>
                    <a:ext uri="{A12FA001-AC4F-418D-AE19-62706E023703}">
                      <ahyp:hlinkClr val="tx"/>
                    </a:ext>
                  </a:extLst>
                </a:hlinkClick>
              </a:rPr>
              <a:t>https://doi.org/10.1186/s12885-017-3877-1</a:t>
            </a:r>
            <a:endParaRPr sz="1342">
              <a:solidFill>
                <a:srgbClr val="333333"/>
              </a:solidFill>
              <a:highlight>
                <a:srgbClr val="FFFFFF"/>
              </a:highlight>
              <a:latin typeface="PT Sans Narrow"/>
              <a:ea typeface="PT Sans Narrow"/>
              <a:cs typeface="PT Sans Narrow"/>
              <a:sym typeface="PT Sans Narrow"/>
            </a:endParaRPr>
          </a:p>
          <a:p>
            <a:pPr indent="-281894" lvl="0" marL="457200" rtl="0" algn="l">
              <a:lnSpc>
                <a:spcPct val="200000"/>
              </a:lnSpc>
              <a:spcBef>
                <a:spcPts val="0"/>
              </a:spcBef>
              <a:spcAft>
                <a:spcPts val="0"/>
              </a:spcAft>
              <a:buClr>
                <a:srgbClr val="000000"/>
              </a:buClr>
              <a:buSzPct val="100000"/>
              <a:buFont typeface="PT Sans Narrow"/>
              <a:buAutoNum type="arabicPeriod"/>
            </a:pPr>
            <a:r>
              <a:rPr lang="en" sz="1342">
                <a:solidFill>
                  <a:srgbClr val="000000"/>
                </a:solidFill>
                <a:latin typeface="PT Sans Narrow"/>
                <a:ea typeface="PT Sans Narrow"/>
                <a:cs typeface="PT Sans Narrow"/>
                <a:sym typeface="PT Sans Narrow"/>
              </a:rPr>
              <a:t>Rustam, Zuherman, and Ajeng Leudityara Fijri. "IOPscience." Journal of Physics: Conference Series, vol. 1490, no. 1, IOP Publishing, 2020, p. 012028, iopscience.iop.org/article/10.1088/1742-6596/1490/1/012028.</a:t>
            </a:r>
            <a:endParaRPr sz="1342">
              <a:solidFill>
                <a:srgbClr val="000000"/>
              </a:solidFill>
              <a:latin typeface="PT Sans Narrow"/>
              <a:ea typeface="PT Sans Narrow"/>
              <a:cs typeface="PT Sans Narrow"/>
              <a:sym typeface="PT Sans Narrow"/>
            </a:endParaRPr>
          </a:p>
          <a:p>
            <a:pPr indent="-281894" lvl="0" marL="457200" rtl="0" algn="l">
              <a:lnSpc>
                <a:spcPct val="200000"/>
              </a:lnSpc>
              <a:spcBef>
                <a:spcPts val="0"/>
              </a:spcBef>
              <a:spcAft>
                <a:spcPts val="0"/>
              </a:spcAft>
              <a:buClr>
                <a:srgbClr val="000000"/>
              </a:buClr>
              <a:buSzPct val="100000"/>
              <a:buFont typeface="PT Sans Narrow"/>
              <a:buAutoNum type="arabicPeriod"/>
            </a:pPr>
            <a:r>
              <a:rPr lang="en" sz="1342">
                <a:solidFill>
                  <a:srgbClr val="000000"/>
                </a:solidFill>
                <a:latin typeface="PT Sans Narrow"/>
                <a:ea typeface="PT Sans Narrow"/>
                <a:cs typeface="PT Sans Narrow"/>
                <a:sym typeface="PT Sans Narrow"/>
              </a:rPr>
              <a:t>World Health Organization. "Cancer." World Health Organization, www.who.int/health-topics/cancer#tab=tab_1. Accessed 24 Jan. 2024.</a:t>
            </a:r>
            <a:endParaRPr sz="1342">
              <a:solidFill>
                <a:srgbClr val="000000"/>
              </a:solidFill>
              <a:latin typeface="PT Sans Narrow"/>
              <a:ea typeface="PT Sans Narrow"/>
              <a:cs typeface="PT Sans Narrow"/>
              <a:sym typeface="PT Sans Narrow"/>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294675"/>
            <a:ext cx="8520600" cy="8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340"/>
              <a:t>Our Goal</a:t>
            </a:r>
            <a:endParaRPr sz="4340"/>
          </a:p>
        </p:txBody>
      </p:sp>
      <p:sp>
        <p:nvSpPr>
          <p:cNvPr id="79" name="Google Shape;79;p15"/>
          <p:cNvSpPr txBox="1"/>
          <p:nvPr>
            <p:ph idx="1" type="body"/>
          </p:nvPr>
        </p:nvSpPr>
        <p:spPr>
          <a:xfrm>
            <a:off x="311700" y="1357325"/>
            <a:ext cx="8520600" cy="3402300"/>
          </a:xfrm>
          <a:prstGeom prst="rect">
            <a:avLst/>
          </a:prstGeom>
        </p:spPr>
        <p:txBody>
          <a:bodyPr anchorCtr="0" anchor="t" bIns="91425" lIns="91425" spcFirstLastPara="1" rIns="91425" wrap="square" tIns="91425">
            <a:normAutofit lnSpcReduction="10000"/>
          </a:bodyPr>
          <a:lstStyle/>
          <a:p>
            <a:pPr indent="-330200" lvl="0" marL="457200" marR="0" rtl="0" algn="l">
              <a:lnSpc>
                <a:spcPct val="200000"/>
              </a:lnSpc>
              <a:spcBef>
                <a:spcPts val="0"/>
              </a:spcBef>
              <a:spcAft>
                <a:spcPts val="0"/>
              </a:spcAft>
              <a:buSzPts val="1600"/>
              <a:buChar char="-"/>
            </a:pPr>
            <a:r>
              <a:rPr lang="en" sz="1600"/>
              <a:t>W</a:t>
            </a:r>
            <a:r>
              <a:rPr lang="en" sz="1600"/>
              <a:t>e used the Breast Cancer Coimbra data for analysis, which includes multiple attributes related to breast cancer risk such as MCP-1 and HOMA</a:t>
            </a:r>
            <a:endParaRPr sz="1600"/>
          </a:p>
          <a:p>
            <a:pPr indent="-330200" lvl="0" marL="457200" marR="0" rtl="0" algn="l">
              <a:lnSpc>
                <a:spcPct val="200000"/>
              </a:lnSpc>
              <a:spcBef>
                <a:spcPts val="0"/>
              </a:spcBef>
              <a:spcAft>
                <a:spcPts val="0"/>
              </a:spcAft>
              <a:buSzPts val="1600"/>
              <a:buChar char="-"/>
            </a:pPr>
            <a:r>
              <a:rPr lang="en" sz="1600"/>
              <a:t>The dataset allowed us to train a model using these variables to predict future breast cancer diagnoses based on the quantitative attributes. </a:t>
            </a:r>
            <a:endParaRPr sz="1600"/>
          </a:p>
          <a:p>
            <a:pPr indent="-330200" lvl="0" marL="457200" marR="0" rtl="0" algn="l">
              <a:lnSpc>
                <a:spcPct val="200000"/>
              </a:lnSpc>
              <a:spcBef>
                <a:spcPts val="0"/>
              </a:spcBef>
              <a:spcAft>
                <a:spcPts val="0"/>
              </a:spcAft>
              <a:buSzPts val="1600"/>
              <a:buChar char="-"/>
            </a:pPr>
            <a:r>
              <a:rPr b="1" lang="en" sz="1600"/>
              <a:t>Our goal</a:t>
            </a:r>
            <a:r>
              <a:rPr lang="en" sz="1600"/>
              <a:t> → develop a model that could accurately predict an individual’s diagnosis based on the quantitative attributes. </a:t>
            </a:r>
            <a:endParaRPr sz="1600"/>
          </a:p>
          <a:p>
            <a:pPr indent="0" lvl="0" marL="0" marR="0" rtl="0" algn="l">
              <a:lnSpc>
                <a:spcPct val="150000"/>
              </a:lnSpc>
              <a:spcBef>
                <a:spcPts val="120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Questions</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55000" lnSpcReduction="20000"/>
          </a:bodyPr>
          <a:lstStyle/>
          <a:p>
            <a:pPr indent="0" lvl="0" marL="0" marR="0" rtl="0" algn="l">
              <a:lnSpc>
                <a:spcPct val="200000"/>
              </a:lnSpc>
              <a:spcBef>
                <a:spcPts val="1000"/>
              </a:spcBef>
              <a:spcAft>
                <a:spcPts val="0"/>
              </a:spcAft>
              <a:buNone/>
            </a:pPr>
            <a:r>
              <a:rPr lang="en" sz="2344"/>
              <a:t>We were faced with a c</a:t>
            </a:r>
            <a:r>
              <a:rPr lang="en" sz="2344"/>
              <a:t>lassification problem of the</a:t>
            </a:r>
            <a:r>
              <a:rPr lang="en" sz="2344"/>
              <a:t> main target was to classify the individuals into healthy controls and affected patients. </a:t>
            </a:r>
            <a:endParaRPr sz="2344"/>
          </a:p>
          <a:p>
            <a:pPr indent="-310487" lvl="0" marL="457200" marR="0" rtl="0" algn="l">
              <a:lnSpc>
                <a:spcPct val="200000"/>
              </a:lnSpc>
              <a:spcBef>
                <a:spcPts val="1000"/>
              </a:spcBef>
              <a:spcAft>
                <a:spcPts val="0"/>
              </a:spcAft>
              <a:buSzPct val="100000"/>
              <a:buAutoNum type="arabicPeriod"/>
            </a:pPr>
            <a:r>
              <a:rPr lang="en" sz="2344"/>
              <a:t>Can the model accurately predict whether an individual has breast cancer based on the provided predictors?</a:t>
            </a:r>
            <a:endParaRPr sz="2344"/>
          </a:p>
          <a:p>
            <a:pPr indent="-310487" lvl="0" marL="457200" marR="0" rtl="0" algn="l">
              <a:lnSpc>
                <a:spcPct val="200000"/>
              </a:lnSpc>
              <a:spcBef>
                <a:spcPts val="0"/>
              </a:spcBef>
              <a:spcAft>
                <a:spcPts val="0"/>
              </a:spcAft>
              <a:buSzPct val="100000"/>
              <a:buAutoNum type="arabicPeriod"/>
            </a:pPr>
            <a:r>
              <a:rPr lang="en" sz="2344"/>
              <a:t>Which attributes are significant in distinguishing between healthy and affected individuals? </a:t>
            </a:r>
            <a:endParaRPr sz="2344"/>
          </a:p>
          <a:p>
            <a:pPr indent="-310487" lvl="0" marL="457200" marR="0" rtl="0" algn="l">
              <a:lnSpc>
                <a:spcPct val="200000"/>
              </a:lnSpc>
              <a:spcBef>
                <a:spcPts val="0"/>
              </a:spcBef>
              <a:spcAft>
                <a:spcPts val="0"/>
              </a:spcAft>
              <a:buSzPct val="100000"/>
              <a:buAutoNum type="arabicPeriod"/>
            </a:pPr>
            <a:r>
              <a:rPr lang="en" sz="2344"/>
              <a:t>How well does the model perform in terms of accuracy and reliability? </a:t>
            </a:r>
            <a:endParaRPr sz="2344"/>
          </a:p>
          <a:p>
            <a:pPr indent="-310487" lvl="0" marL="457200" marR="0" rtl="0" algn="l">
              <a:lnSpc>
                <a:spcPct val="200000"/>
              </a:lnSpc>
              <a:spcBef>
                <a:spcPts val="0"/>
              </a:spcBef>
              <a:spcAft>
                <a:spcPts val="0"/>
              </a:spcAft>
              <a:buSzPct val="100000"/>
              <a:buAutoNum type="arabicPeriod"/>
            </a:pPr>
            <a:r>
              <a:rPr lang="en" sz="2344"/>
              <a:t>How clinically relevant and applicable is the model? Can it be used by healthcare professionals for early-stage breast cancer detection?</a:t>
            </a:r>
            <a:endParaRPr sz="2344"/>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232175"/>
            <a:ext cx="4125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of the Art</a:t>
            </a:r>
            <a:endParaRPr/>
          </a:p>
        </p:txBody>
      </p:sp>
      <p:sp>
        <p:nvSpPr>
          <p:cNvPr id="91" name="Google Shape;91;p17"/>
          <p:cNvSpPr txBox="1"/>
          <p:nvPr>
            <p:ph idx="1" type="body"/>
          </p:nvPr>
        </p:nvSpPr>
        <p:spPr>
          <a:xfrm>
            <a:off x="311700" y="1143000"/>
            <a:ext cx="4028100" cy="37593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 sz="1944"/>
              <a:t>Patricio et al … </a:t>
            </a:r>
            <a:endParaRPr b="1" sz="1944"/>
          </a:p>
          <a:p>
            <a:pPr indent="0" lvl="0" marL="0" marR="0" rtl="0" algn="l">
              <a:lnSpc>
                <a:spcPct val="150000"/>
              </a:lnSpc>
              <a:spcBef>
                <a:spcPts val="1000"/>
              </a:spcBef>
              <a:spcAft>
                <a:spcPts val="0"/>
              </a:spcAft>
              <a:buNone/>
            </a:pPr>
            <a:r>
              <a:rPr lang="en" sz="1450"/>
              <a:t>built predictive models with logistic regression, support vector machines, and random forests. The Gini coefficient estimated how important variables were as predictors for breast cancer. Starting with the more significant, these were: Glucose, Resistin, Age, BMI, HOMA, Leptin, Insulin, Adiponectin, MCP-1. </a:t>
            </a:r>
            <a:endParaRPr sz="1450"/>
          </a:p>
        </p:txBody>
      </p:sp>
      <p:sp>
        <p:nvSpPr>
          <p:cNvPr id="92" name="Google Shape;92;p17"/>
          <p:cNvSpPr txBox="1"/>
          <p:nvPr>
            <p:ph idx="1" type="body"/>
          </p:nvPr>
        </p:nvSpPr>
        <p:spPr>
          <a:xfrm>
            <a:off x="4518425" y="1143000"/>
            <a:ext cx="4125600" cy="3759300"/>
          </a:xfrm>
          <a:prstGeom prst="rect">
            <a:avLst/>
          </a:prstGeom>
        </p:spPr>
        <p:txBody>
          <a:bodyPr anchorCtr="0" anchor="t" bIns="91425" lIns="91425" spcFirstLastPara="1" rIns="91425" wrap="square" tIns="91425">
            <a:noAutofit/>
          </a:bodyPr>
          <a:lstStyle/>
          <a:p>
            <a:pPr indent="0" lvl="0" marL="0" marR="0" rtl="0" algn="l">
              <a:lnSpc>
                <a:spcPct val="150000"/>
              </a:lnSpc>
              <a:spcBef>
                <a:spcPts val="1000"/>
              </a:spcBef>
              <a:spcAft>
                <a:spcPts val="0"/>
              </a:spcAft>
              <a:buSzPts val="770"/>
              <a:buNone/>
            </a:pPr>
            <a:r>
              <a:rPr b="1" lang="en" sz="1931"/>
              <a:t>Ghani et al …</a:t>
            </a:r>
            <a:endParaRPr b="1" sz="1931"/>
          </a:p>
          <a:p>
            <a:pPr indent="0" lvl="0" marL="0" marR="0" rtl="0" algn="l">
              <a:lnSpc>
                <a:spcPct val="150000"/>
              </a:lnSpc>
              <a:spcBef>
                <a:spcPts val="1000"/>
              </a:spcBef>
              <a:spcAft>
                <a:spcPts val="0"/>
              </a:spcAft>
              <a:buSzPts val="770"/>
              <a:buNone/>
            </a:pPr>
            <a:r>
              <a:rPr lang="en" sz="1450"/>
              <a:t>combined many models such as decision trees, K-nearest neighbor, naive bayes, and artificial neural networks. The investigators implemented the hold-out validation method to find that the artificial neural network had the strongest performance with an accuracy of 80%. </a:t>
            </a:r>
            <a:endParaRPr sz="14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92075" y="3646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40"/>
              <a:t>Dataset</a:t>
            </a:r>
            <a:endParaRPr sz="3540"/>
          </a:p>
        </p:txBody>
      </p:sp>
      <p:sp>
        <p:nvSpPr>
          <p:cNvPr id="98" name="Google Shape;98;p18"/>
          <p:cNvSpPr txBox="1"/>
          <p:nvPr>
            <p:ph idx="1" type="body"/>
          </p:nvPr>
        </p:nvSpPr>
        <p:spPr>
          <a:xfrm>
            <a:off x="642900" y="1285875"/>
            <a:ext cx="7858200" cy="3661200"/>
          </a:xfrm>
          <a:prstGeom prst="rect">
            <a:avLst/>
          </a:prstGeom>
        </p:spPr>
        <p:txBody>
          <a:bodyPr anchorCtr="0" anchor="t" bIns="91425" lIns="91425" spcFirstLastPara="1" rIns="91425" wrap="square" tIns="91425">
            <a:normAutofit lnSpcReduction="20000"/>
          </a:bodyPr>
          <a:lstStyle/>
          <a:p>
            <a:pPr indent="0" lvl="0" marL="0" marR="0" rtl="0" algn="l">
              <a:lnSpc>
                <a:spcPct val="150000"/>
              </a:lnSpc>
              <a:spcBef>
                <a:spcPts val="0"/>
              </a:spcBef>
              <a:spcAft>
                <a:spcPts val="0"/>
              </a:spcAft>
              <a:buNone/>
            </a:pPr>
            <a:r>
              <a:rPr lang="en" sz="1700"/>
              <a:t>Two datasets:</a:t>
            </a:r>
            <a:endParaRPr sz="1700"/>
          </a:p>
          <a:p>
            <a:pPr indent="-336550" lvl="0" marL="457200" marR="0" rtl="0" algn="l">
              <a:lnSpc>
                <a:spcPct val="150000"/>
              </a:lnSpc>
              <a:spcBef>
                <a:spcPts val="1200"/>
              </a:spcBef>
              <a:spcAft>
                <a:spcPts val="0"/>
              </a:spcAft>
              <a:buSzPts val="1700"/>
              <a:buAutoNum type="arabicPeriod"/>
            </a:pPr>
            <a:r>
              <a:rPr lang="en" sz="1700"/>
              <a:t>The original </a:t>
            </a:r>
            <a:r>
              <a:rPr lang="en" sz="1700"/>
              <a:t>“Breast Cancer Coimbra” dataset found in the UC Irvine Machine Learning Repository, with 116 instances based on clinical observations from 64 patients with breast cancer and 52 healthy controls.</a:t>
            </a:r>
            <a:endParaRPr sz="1700"/>
          </a:p>
          <a:p>
            <a:pPr indent="-336550" lvl="0" marL="457200" marR="0" rtl="0" algn="l">
              <a:lnSpc>
                <a:spcPct val="150000"/>
              </a:lnSpc>
              <a:spcBef>
                <a:spcPts val="0"/>
              </a:spcBef>
              <a:spcAft>
                <a:spcPts val="0"/>
              </a:spcAft>
              <a:buSzPts val="1700"/>
              <a:buAutoNum type="arabicPeriod"/>
            </a:pPr>
            <a:r>
              <a:rPr lang="en" sz="1700"/>
              <a:t>The derived dataset from Kaggle which is a synthetic dataset from a deep learning model that was trained on the original. The </a:t>
            </a:r>
            <a:r>
              <a:rPr lang="en" sz="1700"/>
              <a:t>synthetic dataset has 4,000 instances.</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 type="body"/>
          </p:nvPr>
        </p:nvSpPr>
        <p:spPr>
          <a:xfrm>
            <a:off x="311700" y="1071575"/>
            <a:ext cx="3938700" cy="37863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lang="en" sz="1700"/>
              <a:t>Ten numerical variables and a binary categorical variable:</a:t>
            </a:r>
            <a:endParaRPr sz="1700"/>
          </a:p>
          <a:p>
            <a:pPr indent="-336550" lvl="0" marL="457200" marR="0" rtl="0" algn="l">
              <a:lnSpc>
                <a:spcPct val="115000"/>
              </a:lnSpc>
              <a:spcBef>
                <a:spcPts val="1200"/>
              </a:spcBef>
              <a:spcAft>
                <a:spcPts val="0"/>
              </a:spcAft>
              <a:buSzPts val="1700"/>
              <a:buAutoNum type="arabicPeriod"/>
            </a:pPr>
            <a:r>
              <a:rPr lang="en" sz="1700"/>
              <a:t>Age (years)</a:t>
            </a:r>
            <a:endParaRPr sz="1700"/>
          </a:p>
          <a:p>
            <a:pPr indent="-336550" lvl="0" marL="457200" marR="0" rtl="0" algn="l">
              <a:lnSpc>
                <a:spcPct val="115000"/>
              </a:lnSpc>
              <a:spcBef>
                <a:spcPts val="0"/>
              </a:spcBef>
              <a:spcAft>
                <a:spcPts val="0"/>
              </a:spcAft>
              <a:buSzPts val="1700"/>
              <a:buAutoNum type="arabicPeriod"/>
            </a:pPr>
            <a:r>
              <a:rPr lang="en" sz="1700"/>
              <a:t>BMI (kg/m²)</a:t>
            </a:r>
            <a:endParaRPr sz="1700"/>
          </a:p>
          <a:p>
            <a:pPr indent="-336550" lvl="0" marL="457200" marR="0" rtl="0" algn="l">
              <a:lnSpc>
                <a:spcPct val="115000"/>
              </a:lnSpc>
              <a:spcBef>
                <a:spcPts val="0"/>
              </a:spcBef>
              <a:spcAft>
                <a:spcPts val="0"/>
              </a:spcAft>
              <a:buSzPts val="1700"/>
              <a:buAutoNum type="arabicPeriod"/>
            </a:pPr>
            <a:r>
              <a:rPr lang="en" sz="1700"/>
              <a:t>Glucose (mg/dL)</a:t>
            </a:r>
            <a:endParaRPr sz="1700"/>
          </a:p>
          <a:p>
            <a:pPr indent="-336550" lvl="0" marL="457200" marR="0" rtl="0" algn="l">
              <a:lnSpc>
                <a:spcPct val="115000"/>
              </a:lnSpc>
              <a:spcBef>
                <a:spcPts val="0"/>
              </a:spcBef>
              <a:spcAft>
                <a:spcPts val="0"/>
              </a:spcAft>
              <a:buSzPts val="1700"/>
              <a:buAutoNum type="arabicPeriod"/>
            </a:pPr>
            <a:r>
              <a:rPr lang="en" sz="1700"/>
              <a:t>Insulin (µU/mL)</a:t>
            </a:r>
            <a:endParaRPr sz="1700"/>
          </a:p>
          <a:p>
            <a:pPr indent="-336550" lvl="0" marL="457200" marR="0" rtl="0" algn="l">
              <a:lnSpc>
                <a:spcPct val="115000"/>
              </a:lnSpc>
              <a:spcBef>
                <a:spcPts val="0"/>
              </a:spcBef>
              <a:spcAft>
                <a:spcPts val="0"/>
              </a:spcAft>
              <a:buSzPts val="1700"/>
              <a:buAutoNum type="arabicPeriod"/>
            </a:pPr>
            <a:r>
              <a:rPr lang="en" sz="1700"/>
              <a:t>HOMA: Homeostatic Model Assessment</a:t>
            </a:r>
            <a:endParaRPr sz="1700"/>
          </a:p>
          <a:p>
            <a:pPr indent="-336550" lvl="0" marL="457200" marR="0" rtl="0" algn="l">
              <a:lnSpc>
                <a:spcPct val="115000"/>
              </a:lnSpc>
              <a:spcBef>
                <a:spcPts val="0"/>
              </a:spcBef>
              <a:spcAft>
                <a:spcPts val="0"/>
              </a:spcAft>
              <a:buSzPts val="1700"/>
              <a:buAutoNum type="arabicPeriod"/>
            </a:pPr>
            <a:r>
              <a:rPr lang="en" sz="1700"/>
              <a:t>Leptin (ng/mL)</a:t>
            </a:r>
            <a:endParaRPr sz="1700"/>
          </a:p>
          <a:p>
            <a:pPr indent="-336550" lvl="0" marL="457200" marR="0" rtl="0" algn="l">
              <a:lnSpc>
                <a:spcPct val="115000"/>
              </a:lnSpc>
              <a:spcBef>
                <a:spcPts val="0"/>
              </a:spcBef>
              <a:spcAft>
                <a:spcPts val="0"/>
              </a:spcAft>
              <a:buSzPts val="1700"/>
              <a:buAutoNum type="arabicPeriod"/>
            </a:pPr>
            <a:r>
              <a:rPr lang="en" sz="1700"/>
              <a:t>Adiponectin (µg/mL)</a:t>
            </a:r>
            <a:endParaRPr sz="1700"/>
          </a:p>
          <a:p>
            <a:pPr indent="-336550" lvl="0" marL="457200" marR="0" rtl="0" algn="l">
              <a:lnSpc>
                <a:spcPct val="115000"/>
              </a:lnSpc>
              <a:spcBef>
                <a:spcPts val="0"/>
              </a:spcBef>
              <a:spcAft>
                <a:spcPts val="0"/>
              </a:spcAft>
              <a:buSzPts val="1700"/>
              <a:buAutoNum type="arabicPeriod"/>
            </a:pPr>
            <a:r>
              <a:rPr lang="en" sz="1700"/>
              <a:t>Resistin (ng/mL)</a:t>
            </a:r>
            <a:endParaRPr sz="1700"/>
          </a:p>
          <a:p>
            <a:pPr indent="-336550" lvl="0" marL="457200" marR="0" rtl="0" algn="l">
              <a:lnSpc>
                <a:spcPct val="115000"/>
              </a:lnSpc>
              <a:spcBef>
                <a:spcPts val="0"/>
              </a:spcBef>
              <a:spcAft>
                <a:spcPts val="0"/>
              </a:spcAft>
              <a:buSzPts val="1700"/>
              <a:buAutoNum type="arabicPeriod"/>
            </a:pPr>
            <a:r>
              <a:rPr lang="en" sz="1700"/>
              <a:t>MCP-1 (pg/dL)</a:t>
            </a:r>
            <a:endParaRPr sz="1700"/>
          </a:p>
          <a:p>
            <a:pPr indent="0" lvl="0" marL="0" rtl="0" algn="l">
              <a:spcBef>
                <a:spcPts val="1200"/>
              </a:spcBef>
              <a:spcAft>
                <a:spcPts val="1200"/>
              </a:spcAft>
              <a:buNone/>
            </a:pPr>
            <a:r>
              <a:t/>
            </a:r>
            <a:endParaRPr/>
          </a:p>
        </p:txBody>
      </p:sp>
      <p:sp>
        <p:nvSpPr>
          <p:cNvPr id="104" name="Google Shape;104;p19"/>
          <p:cNvSpPr txBox="1"/>
          <p:nvPr>
            <p:ph type="title"/>
          </p:nvPr>
        </p:nvSpPr>
        <p:spPr>
          <a:xfrm>
            <a:off x="311700" y="266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05" name="Google Shape;105;p19"/>
          <p:cNvSpPr txBox="1"/>
          <p:nvPr/>
        </p:nvSpPr>
        <p:spPr>
          <a:xfrm>
            <a:off x="4438050" y="1071575"/>
            <a:ext cx="4295100" cy="3634500"/>
          </a:xfrm>
          <a:prstGeom prst="rect">
            <a:avLst/>
          </a:prstGeom>
          <a:noFill/>
          <a:ln>
            <a:noFill/>
          </a:ln>
        </p:spPr>
        <p:txBody>
          <a:bodyPr anchorCtr="0" anchor="ctr" bIns="91425" lIns="91425" spcFirstLastPara="1" rIns="91425" wrap="square" tIns="91425">
            <a:noAutofit/>
          </a:bodyPr>
          <a:lstStyle/>
          <a:p>
            <a:pPr indent="457200" lvl="0" marL="0" marR="0" rtl="0" algn="l">
              <a:lnSpc>
                <a:spcPct val="115000"/>
              </a:lnSpc>
              <a:spcBef>
                <a:spcPts val="0"/>
              </a:spcBef>
              <a:spcAft>
                <a:spcPts val="0"/>
              </a:spcAft>
              <a:buNone/>
            </a:pPr>
            <a:r>
              <a:rPr lang="en" sz="1550">
                <a:solidFill>
                  <a:schemeClr val="dk2"/>
                </a:solidFill>
                <a:latin typeface="Open Sans"/>
                <a:ea typeface="Open Sans"/>
                <a:cs typeface="Open Sans"/>
                <a:sym typeface="Open Sans"/>
              </a:rPr>
              <a:t>The binary categorical variable is labeled with 1 for healthy controls and 2 for patients with breast cancer. These particular datasets do not contain missing values and are in comma-separated values (csv) files. </a:t>
            </a:r>
            <a:endParaRPr sz="1550">
              <a:solidFill>
                <a:schemeClr val="dk2"/>
              </a:solidFill>
              <a:latin typeface="Open Sans"/>
              <a:ea typeface="Open Sans"/>
              <a:cs typeface="Open Sans"/>
              <a:sym typeface="Open Sans"/>
            </a:endParaRPr>
          </a:p>
          <a:p>
            <a:pPr indent="457200" lvl="0" marL="0" marR="0" rtl="0" algn="l">
              <a:lnSpc>
                <a:spcPct val="115000"/>
              </a:lnSpc>
              <a:spcBef>
                <a:spcPts val="1200"/>
              </a:spcBef>
              <a:spcAft>
                <a:spcPts val="1200"/>
              </a:spcAft>
              <a:buNone/>
            </a:pPr>
            <a:r>
              <a:rPr lang="en" sz="1550">
                <a:solidFill>
                  <a:schemeClr val="dk2"/>
                </a:solidFill>
                <a:latin typeface="Open Sans"/>
                <a:ea typeface="Open Sans"/>
                <a:cs typeface="Open Sans"/>
                <a:sym typeface="Open Sans"/>
              </a:rPr>
              <a:t>For the purpose of this project, both datasets, the synthetic and original, were used. The model was trained on the synthetic dataset and validated on the original dataset. Through this method, it was possible to determine the accuracy of the model’s prediction on actual data from clinical observations. </a:t>
            </a:r>
            <a:endParaRPr sz="1550">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Exploratory Data Analysis</a:t>
            </a:r>
            <a:endParaRPr/>
          </a:p>
        </p:txBody>
      </p:sp>
      <p:sp>
        <p:nvSpPr>
          <p:cNvPr id="111" name="Google Shape;111;p20"/>
          <p:cNvSpPr txBox="1"/>
          <p:nvPr>
            <p:ph idx="1" type="body"/>
          </p:nvPr>
        </p:nvSpPr>
        <p:spPr>
          <a:xfrm>
            <a:off x="517925" y="1589475"/>
            <a:ext cx="8314500" cy="2979600"/>
          </a:xfrm>
          <a:prstGeom prst="rect">
            <a:avLst/>
          </a:prstGeom>
        </p:spPr>
        <p:txBody>
          <a:bodyPr anchorCtr="0" anchor="t" bIns="91425" lIns="91425" spcFirstLastPara="1" rIns="91425" wrap="square" tIns="91425">
            <a:normAutofit lnSpcReduction="10000"/>
          </a:bodyPr>
          <a:lstStyle/>
          <a:p>
            <a:pPr indent="-355600" lvl="0" marL="457200" rtl="0" algn="l">
              <a:lnSpc>
                <a:spcPct val="200000"/>
              </a:lnSpc>
              <a:spcBef>
                <a:spcPts val="0"/>
              </a:spcBef>
              <a:spcAft>
                <a:spcPts val="0"/>
              </a:spcAft>
              <a:buSzPts val="2000"/>
              <a:buChar char="-"/>
            </a:pPr>
            <a:r>
              <a:rPr lang="en" sz="2000"/>
              <a:t>Data type modification</a:t>
            </a:r>
            <a:endParaRPr sz="2000"/>
          </a:p>
          <a:p>
            <a:pPr indent="-355600" lvl="0" marL="457200" rtl="0" algn="l">
              <a:lnSpc>
                <a:spcPct val="200000"/>
              </a:lnSpc>
              <a:spcBef>
                <a:spcPts val="0"/>
              </a:spcBef>
              <a:spcAft>
                <a:spcPts val="0"/>
              </a:spcAft>
              <a:buSzPts val="2000"/>
              <a:buChar char="-"/>
            </a:pPr>
            <a:r>
              <a:rPr lang="en" sz="2000"/>
              <a:t>Histogram plotting</a:t>
            </a:r>
            <a:endParaRPr sz="2000"/>
          </a:p>
          <a:p>
            <a:pPr indent="-355600" lvl="0" marL="457200" rtl="0" algn="l">
              <a:lnSpc>
                <a:spcPct val="200000"/>
              </a:lnSpc>
              <a:spcBef>
                <a:spcPts val="0"/>
              </a:spcBef>
              <a:spcAft>
                <a:spcPts val="0"/>
              </a:spcAft>
              <a:buSzPts val="2000"/>
              <a:buChar char="-"/>
            </a:pPr>
            <a:r>
              <a:rPr lang="en" sz="2000"/>
              <a:t>Correlation matrices</a:t>
            </a:r>
            <a:endParaRPr sz="2000"/>
          </a:p>
          <a:p>
            <a:pPr indent="-355600" lvl="0" marL="457200" rtl="0" algn="l">
              <a:lnSpc>
                <a:spcPct val="200000"/>
              </a:lnSpc>
              <a:spcBef>
                <a:spcPts val="0"/>
              </a:spcBef>
              <a:spcAft>
                <a:spcPts val="0"/>
              </a:spcAft>
              <a:buSzPts val="2000"/>
              <a:buChar char="-"/>
            </a:pPr>
            <a:r>
              <a:rPr lang="en" sz="2000"/>
              <a:t>Principal Component Analysis (PCA)</a:t>
            </a:r>
            <a:endParaRPr sz="20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3378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40"/>
              <a:t>Methods</a:t>
            </a:r>
            <a:endParaRPr sz="3540"/>
          </a:p>
        </p:txBody>
      </p:sp>
      <p:sp>
        <p:nvSpPr>
          <p:cNvPr id="117" name="Google Shape;117;p21"/>
          <p:cNvSpPr txBox="1"/>
          <p:nvPr>
            <p:ph idx="1" type="body"/>
          </p:nvPr>
        </p:nvSpPr>
        <p:spPr>
          <a:xfrm>
            <a:off x="311700" y="1214425"/>
            <a:ext cx="8520600" cy="3821700"/>
          </a:xfrm>
          <a:prstGeom prst="rect">
            <a:avLst/>
          </a:prstGeom>
        </p:spPr>
        <p:txBody>
          <a:bodyPr anchorCtr="0" anchor="t" bIns="91425" lIns="91425" spcFirstLastPara="1" rIns="91425" wrap="square" tIns="91425">
            <a:normAutofit fontScale="77500" lnSpcReduction="20000"/>
          </a:bodyPr>
          <a:lstStyle/>
          <a:p>
            <a:pPr indent="-329485" lvl="0" marL="457200" rtl="0" algn="l">
              <a:lnSpc>
                <a:spcPct val="150000"/>
              </a:lnSpc>
              <a:spcBef>
                <a:spcPts val="0"/>
              </a:spcBef>
              <a:spcAft>
                <a:spcPts val="0"/>
              </a:spcAft>
              <a:buSzPct val="100000"/>
              <a:buAutoNum type="arabicPeriod"/>
            </a:pPr>
            <a:r>
              <a:rPr lang="en" sz="2050"/>
              <a:t>Train/Val Split: training and validation sets comprise 70% and 30% of the synthetic data respectively, while the test set contains 100 percent of the original data. </a:t>
            </a:r>
            <a:endParaRPr sz="2050"/>
          </a:p>
          <a:p>
            <a:pPr indent="-329485" lvl="0" marL="457200" marR="0" rtl="0" algn="l">
              <a:lnSpc>
                <a:spcPct val="150000"/>
              </a:lnSpc>
              <a:spcBef>
                <a:spcPts val="0"/>
              </a:spcBef>
              <a:spcAft>
                <a:spcPts val="0"/>
              </a:spcAft>
              <a:buSzPct val="100000"/>
              <a:buAutoNum type="arabicPeriod"/>
            </a:pPr>
            <a:r>
              <a:rPr lang="en" sz="2050"/>
              <a:t>Data is fit into different classical machine learning models: </a:t>
            </a:r>
            <a:endParaRPr sz="2050"/>
          </a:p>
          <a:p>
            <a:pPr indent="-329485" lvl="1" marL="914400" marR="0" rtl="0" algn="l">
              <a:lnSpc>
                <a:spcPct val="150000"/>
              </a:lnSpc>
              <a:spcBef>
                <a:spcPts val="0"/>
              </a:spcBef>
              <a:spcAft>
                <a:spcPts val="0"/>
              </a:spcAft>
              <a:buSzPct val="100000"/>
              <a:buChar char="○"/>
            </a:pPr>
            <a:r>
              <a:rPr lang="en" sz="2050"/>
              <a:t>K-Nearest Neighbors Classifier (KNN)</a:t>
            </a:r>
            <a:endParaRPr sz="2050"/>
          </a:p>
          <a:p>
            <a:pPr indent="-329485" lvl="1" marL="914400" marR="0" rtl="0" algn="l">
              <a:lnSpc>
                <a:spcPct val="150000"/>
              </a:lnSpc>
              <a:spcBef>
                <a:spcPts val="0"/>
              </a:spcBef>
              <a:spcAft>
                <a:spcPts val="0"/>
              </a:spcAft>
              <a:buSzPct val="100000"/>
              <a:buChar char="○"/>
            </a:pPr>
            <a:r>
              <a:rPr lang="en" sz="2050"/>
              <a:t>Linear Discriminant Analysis (LDA)</a:t>
            </a:r>
            <a:endParaRPr sz="2050"/>
          </a:p>
          <a:p>
            <a:pPr indent="-329485" lvl="1" marL="914400" marR="0" rtl="0" algn="l">
              <a:lnSpc>
                <a:spcPct val="150000"/>
              </a:lnSpc>
              <a:spcBef>
                <a:spcPts val="0"/>
              </a:spcBef>
              <a:spcAft>
                <a:spcPts val="0"/>
              </a:spcAft>
              <a:buSzPct val="100000"/>
              <a:buChar char="○"/>
            </a:pPr>
            <a:r>
              <a:rPr lang="en" sz="2050"/>
              <a:t>Quadratic Discriminant Analysis (QDA)</a:t>
            </a:r>
            <a:endParaRPr sz="2050"/>
          </a:p>
          <a:p>
            <a:pPr indent="-329485" lvl="1" marL="914400" marR="0" rtl="0" algn="l">
              <a:lnSpc>
                <a:spcPct val="150000"/>
              </a:lnSpc>
              <a:spcBef>
                <a:spcPts val="0"/>
              </a:spcBef>
              <a:spcAft>
                <a:spcPts val="0"/>
              </a:spcAft>
              <a:buSzPct val="100000"/>
              <a:buChar char="○"/>
            </a:pPr>
            <a:r>
              <a:rPr lang="en" sz="2050"/>
              <a:t>Logistic Regression</a:t>
            </a:r>
            <a:endParaRPr sz="2050"/>
          </a:p>
          <a:p>
            <a:pPr indent="-329485" lvl="0" marL="457200" marR="0" rtl="0" algn="l">
              <a:lnSpc>
                <a:spcPct val="150000"/>
              </a:lnSpc>
              <a:spcBef>
                <a:spcPts val="0"/>
              </a:spcBef>
              <a:spcAft>
                <a:spcPts val="0"/>
              </a:spcAft>
              <a:buSzPct val="100000"/>
              <a:buAutoNum type="arabicPeriod"/>
            </a:pPr>
            <a:r>
              <a:rPr lang="en" sz="2050"/>
              <a:t>Hyperparameters tuning and resampling using 5-fold cross-validation</a:t>
            </a:r>
            <a:endParaRPr sz="2050"/>
          </a:p>
          <a:p>
            <a:pPr indent="-329485" lvl="0" marL="457200" marR="0" rtl="0" algn="l">
              <a:lnSpc>
                <a:spcPct val="150000"/>
              </a:lnSpc>
              <a:spcBef>
                <a:spcPts val="0"/>
              </a:spcBef>
              <a:spcAft>
                <a:spcPts val="0"/>
              </a:spcAft>
              <a:buSzPct val="100000"/>
              <a:buAutoNum type="arabicPeriod"/>
            </a:pPr>
            <a:r>
              <a:rPr lang="en" sz="2050"/>
              <a:t>Evaluation: hold-out approach, confusion matrix, cross-validation, precision, recall, accuracy</a:t>
            </a:r>
            <a:endParaRPr sz="2050"/>
          </a:p>
          <a:p>
            <a:pPr indent="0" lvl="0" marL="457200" marR="0" rtl="0" algn="l">
              <a:lnSpc>
                <a:spcPct val="115000"/>
              </a:lnSpc>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