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5"/>
  </p:notesMasterIdLst>
  <p:sldIdLst>
    <p:sldId id="257" r:id="rId2"/>
    <p:sldId id="266" r:id="rId3"/>
    <p:sldId id="260" r:id="rId4"/>
    <p:sldId id="261" r:id="rId5"/>
    <p:sldId id="267" r:id="rId6"/>
    <p:sldId id="262" r:id="rId7"/>
    <p:sldId id="263" r:id="rId8"/>
    <p:sldId id="269" r:id="rId9"/>
    <p:sldId id="270" r:id="rId10"/>
    <p:sldId id="264" r:id="rId11"/>
    <p:sldId id="268" r:id="rId12"/>
    <p:sldId id="265" r:id="rId13"/>
    <p:sldId id="258" r:id="rId14"/>
  </p:sldIdLst>
  <p:sldSz cx="9144000" cy="6858000" type="screen4x3"/>
  <p:notesSz cx="6797675" cy="987425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CCFFFF"/>
    <a:srgbClr val="99FFCC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149" autoAdjust="0"/>
  </p:normalViewPr>
  <p:slideViewPr>
    <p:cSldViewPr>
      <p:cViewPr varScale="1">
        <p:scale>
          <a:sx n="69" d="100"/>
          <a:sy n="69" d="100"/>
        </p:scale>
        <p:origin x="151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E718F2-3760-4F86-AD89-C001A4D49656}" type="datetimeFigureOut">
              <a:rPr lang="fr-FR" smtClean="0"/>
              <a:t>16/02/2023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77925" y="1235075"/>
            <a:ext cx="4441825" cy="33321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79450" y="4751388"/>
            <a:ext cx="5438775" cy="38893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0A1163-708B-4C19-9AD2-04DC508D46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54513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1" dirty="0" smtClean="0"/>
              <a:t>Le </a:t>
            </a:r>
            <a:r>
              <a:rPr lang="fr-FR" b="1" dirty="0" err="1" smtClean="0"/>
              <a:t>fuzzing</a:t>
            </a:r>
            <a:r>
              <a:rPr lang="fr-FR" b="1" dirty="0" smtClean="0"/>
              <a:t> </a:t>
            </a:r>
            <a:r>
              <a:rPr lang="fr-FR" dirty="0" smtClean="0"/>
              <a:t>(ou test aléatoire )est une technique pour</a:t>
            </a:r>
            <a:r>
              <a:rPr lang="fr-FR" baseline="0" dirty="0" smtClean="0"/>
              <a:t> tester des logiciels. L’idée est d’injecter des données aléatoires dans les entrées d’un programme et d’auditer le comportement du programme.</a:t>
            </a:r>
          </a:p>
          <a:p>
            <a:r>
              <a:rPr lang="fr-FR" b="1" baseline="0" dirty="0" smtClean="0"/>
              <a:t>OWASP</a:t>
            </a:r>
            <a:r>
              <a:rPr lang="fr-FR" baseline="0" dirty="0" smtClean="0"/>
              <a:t> est une association internationale qui promeut la sécurités des applications web.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0A1163-708B-4C19-9AD2-04DC508D46DB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50179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1" baseline="0" dirty="0" smtClean="0"/>
              <a:t>OWASP</a:t>
            </a:r>
            <a:r>
              <a:rPr lang="fr-FR" baseline="0" dirty="0" smtClean="0"/>
              <a:t> est une association internationale qui promeut la sécurités des applications web.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0A1163-708B-4C19-9AD2-04DC508D46DB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2521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1" baseline="0" dirty="0" smtClean="0"/>
              <a:t>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0A1163-708B-4C19-9AD2-04DC508D46DB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49807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dirty="0" smtClean="0">
                <a:solidFill>
                  <a:srgbClr val="202122"/>
                </a:solidFill>
                <a:latin typeface="Arial" panose="020B0604020202020204" pitchFamily="34" charset="0"/>
              </a:rPr>
              <a:t>Un rapport d'audit des SI n'a pas de format précis; ce sont les politiques et procédures d'audit de l'organisation qui en définiront le format général. 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0A1163-708B-4C19-9AD2-04DC508D46DB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70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1300786"/>
            <a:ext cx="6517482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3886201"/>
            <a:ext cx="6517482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7D111-9804-44B5-921D-176BB361FF87}" type="datetimeFigureOut">
              <a:rPr lang="fr-FR" smtClean="0"/>
              <a:pPr/>
              <a:t>16/02/2023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98DCF-926F-43F4-9263-D28B9FFFDEB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1364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289374"/>
            <a:ext cx="7773324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88558" y="698261"/>
            <a:ext cx="7366899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5108728"/>
            <a:ext cx="7773339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7D111-9804-44B5-921D-176BB361FF87}" type="datetimeFigureOut">
              <a:rPr lang="fr-FR" smtClean="0"/>
              <a:pPr/>
              <a:t>16/02/2023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98DCF-926F-43F4-9263-D28B9FFFDEB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0250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204821"/>
            <a:ext cx="7773339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7D111-9804-44B5-921D-176BB361FF87}" type="datetimeFigureOut">
              <a:rPr lang="fr-FR" smtClean="0"/>
              <a:pPr/>
              <a:t>16/02/2023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98DCF-926F-43F4-9263-D28B9FFFDEB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16523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872588"/>
            <a:ext cx="6977064" cy="272991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372797"/>
            <a:ext cx="7773339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7D111-9804-44B5-921D-176BB361FF87}" type="datetimeFigureOut">
              <a:rPr lang="fr-FR" smtClean="0"/>
              <a:pPr/>
              <a:t>16/02/2023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98DCF-926F-43F4-9263-D28B9FFFDEB1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TextBox 10"/>
          <p:cNvSpPr txBox="1"/>
          <p:nvPr/>
        </p:nvSpPr>
        <p:spPr>
          <a:xfrm>
            <a:off x="737626" y="887859"/>
            <a:ext cx="546888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50130" y="3120015"/>
            <a:ext cx="553641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167628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2138722"/>
            <a:ext cx="7773339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662335"/>
            <a:ext cx="777333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7D111-9804-44B5-921D-176BB361FF87}" type="datetimeFigureOut">
              <a:rPr lang="fr-FR" smtClean="0"/>
              <a:pPr/>
              <a:t>16/02/2023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98DCF-926F-43F4-9263-D28B9FFFDEB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43337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1605094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3"/>
            <a:ext cx="2474232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31" y="2943356"/>
            <a:ext cx="2474232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9292" y="2367093"/>
            <a:ext cx="246864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12" y="2943356"/>
            <a:ext cx="2477513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367093"/>
            <a:ext cx="24786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9974" y="2943356"/>
            <a:ext cx="247869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7D111-9804-44B5-921D-176BB361FF87}" type="datetimeFigureOut">
              <a:rPr lang="fr-FR" smtClean="0"/>
              <a:pPr/>
              <a:t>16/02/2023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98DCF-926F-43F4-9263-D28B9FFFDEB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24478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31" y="610772"/>
            <a:ext cx="7773339" cy="1603922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31" y="4204820"/>
            <a:ext cx="247230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331" y="2367093"/>
            <a:ext cx="2472307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31" y="4781082"/>
            <a:ext cx="2472307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69" y="4204820"/>
            <a:ext cx="247637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31011" y="2367093"/>
            <a:ext cx="2477514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781081"/>
            <a:ext cx="2477514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4204820"/>
            <a:ext cx="247551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79974" y="2367093"/>
            <a:ext cx="2478696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880" y="4781079"/>
            <a:ext cx="2478790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7D111-9804-44B5-921D-176BB361FF87}" type="datetimeFigureOut">
              <a:rPr lang="fr-FR" smtClean="0"/>
              <a:pPr/>
              <a:t>16/02/2023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98DCF-926F-43F4-9263-D28B9FFFDEB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11603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2367094"/>
            <a:ext cx="7773339" cy="3424107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7D111-9804-44B5-921D-176BB361FF87}" type="datetimeFigureOut">
              <a:rPr lang="fr-FR" smtClean="0"/>
              <a:pPr/>
              <a:t>16/02/2023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98DCF-926F-43F4-9263-D28B9FFFDEB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30329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2"/>
            <a:ext cx="1914995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609602"/>
            <a:ext cx="5744043" cy="5181599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7D111-9804-44B5-921D-176BB361FF87}" type="datetimeFigureOut">
              <a:rPr lang="fr-FR" smtClean="0"/>
              <a:pPr/>
              <a:t>16/02/2023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98DCF-926F-43F4-9263-D28B9FFFDEB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265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7772870" cy="3424107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7D111-9804-44B5-921D-176BB361FF87}" type="datetimeFigureOut">
              <a:rPr lang="fr-FR" smtClean="0"/>
              <a:pPr/>
              <a:t>16/02/2023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98DCF-926F-43F4-9263-D28B9FFFDEB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0341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828564"/>
            <a:ext cx="7763814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3657458"/>
            <a:ext cx="7763814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7D111-9804-44B5-921D-176BB361FF87}" type="datetimeFigureOut">
              <a:rPr lang="fr-FR" smtClean="0"/>
              <a:pPr/>
              <a:t>16/02/2023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98DCF-926F-43F4-9263-D28B9FFFDEB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9871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3829520" cy="3424107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629150" y="2367093"/>
            <a:ext cx="3829050" cy="3424107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7D111-9804-44B5-921D-176BB361FF87}" type="datetimeFigureOut">
              <a:rPr lang="fr-FR" smtClean="0"/>
              <a:pPr/>
              <a:t>16/02/2023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98DCF-926F-43F4-9263-D28B9FFFDEB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0908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746" y="2371018"/>
            <a:ext cx="3655106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331" y="3051013"/>
            <a:ext cx="3829520" cy="2740187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317" y="2371018"/>
            <a:ext cx="3661353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629150" y="3051013"/>
            <a:ext cx="3829051" cy="2740187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7D111-9804-44B5-921D-176BB361FF87}" type="datetimeFigureOut">
              <a:rPr lang="fr-FR" smtClean="0"/>
              <a:pPr/>
              <a:t>16/02/2023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98DCF-926F-43F4-9263-D28B9FFFDEB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6045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7D111-9804-44B5-921D-176BB361FF87}" type="datetimeFigureOut">
              <a:rPr lang="fr-FR" smtClean="0"/>
              <a:pPr/>
              <a:t>16/02/2023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98DCF-926F-43F4-9263-D28B9FFFDEB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2932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7D111-9804-44B5-921D-176BB361FF87}" type="datetimeFigureOut">
              <a:rPr lang="fr-FR" smtClean="0"/>
              <a:pPr/>
              <a:t>16/02/2023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98DCF-926F-43F4-9263-D28B9FFFDEB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5299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2951766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808547" y="609601"/>
            <a:ext cx="4650122" cy="5181599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2632852"/>
            <a:ext cx="2951767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7D111-9804-44B5-921D-176BB361FF87}" type="datetimeFigureOut">
              <a:rPr lang="fr-FR" smtClean="0"/>
              <a:pPr/>
              <a:t>16/02/2023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98DCF-926F-43F4-9263-D28B9FFFDEB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4152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609600"/>
            <a:ext cx="4129618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04270" y="609601"/>
            <a:ext cx="3005851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632853"/>
            <a:ext cx="4129604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7D111-9804-44B5-921D-176BB361FF87}" type="datetimeFigureOut">
              <a:rPr lang="fr-FR" smtClean="0"/>
              <a:pPr/>
              <a:t>16/02/2023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98DCF-926F-43F4-9263-D28B9FFFDEB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8158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4"/>
            <a:ext cx="7773339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C07D111-9804-44B5-921D-176BB361FF87}" type="datetimeFigureOut">
              <a:rPr lang="fr-FR" smtClean="0"/>
              <a:pPr/>
              <a:t>16/02/2023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8C398DCF-926F-43F4-9263-D28B9FFFDEB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9059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0" descr="C:\Users\poaka\Pictures\Logo_final SECE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82" y="6093296"/>
            <a:ext cx="1512168" cy="598258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15480"/>
            <a:ext cx="9144000" cy="3463044"/>
          </a:xfrm>
          <a:prstGeom prst="rect">
            <a:avLst/>
          </a:prstGeom>
        </p:spPr>
      </p:pic>
      <p:sp>
        <p:nvSpPr>
          <p:cNvPr id="8" name="Text Placeholder 1"/>
          <p:cNvSpPr txBox="1">
            <a:spLocks/>
          </p:cNvSpPr>
          <p:nvPr/>
        </p:nvSpPr>
        <p:spPr>
          <a:xfrm>
            <a:off x="2578351" y="1840360"/>
            <a:ext cx="5616624" cy="886744"/>
          </a:xfrm>
          <a:prstGeom prst="rect">
            <a:avLst/>
          </a:prstGeom>
        </p:spPr>
        <p:txBody>
          <a:bodyPr anchor="b"/>
          <a:lstStyle>
            <a:defPPr>
              <a:defRPr lang="fr-FR"/>
            </a:defPPr>
            <a:lvl1pPr marL="0" algn="r" defTabSz="914400" rtl="0" eaLnBrk="1" latinLnBrk="0" hangingPunct="1">
              <a:defRPr kumimoji="0" sz="1200" kern="1200">
                <a:solidFill>
                  <a:schemeClr val="bg2">
                    <a:shade val="50000"/>
                    <a:satMod val="20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60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BOOTCAMP</a:t>
            </a:r>
          </a:p>
        </p:txBody>
      </p:sp>
      <p:sp>
        <p:nvSpPr>
          <p:cNvPr id="10" name="Text Placeholder 1"/>
          <p:cNvSpPr txBox="1">
            <a:spLocks/>
          </p:cNvSpPr>
          <p:nvPr/>
        </p:nvSpPr>
        <p:spPr>
          <a:xfrm>
            <a:off x="2578351" y="3838727"/>
            <a:ext cx="6552728" cy="1239797"/>
          </a:xfrm>
          <a:prstGeom prst="rect">
            <a:avLst/>
          </a:prstGeom>
        </p:spPr>
        <p:txBody>
          <a:bodyPr anchor="b"/>
          <a:lstStyle>
            <a:defPPr>
              <a:defRPr lang="fr-FR"/>
            </a:defPPr>
            <a:lvl1pPr marL="0" algn="r" defTabSz="914400" rtl="0" eaLnBrk="1" latinLnBrk="0" hangingPunct="1">
              <a:defRPr kumimoji="0" sz="1200" kern="1200">
                <a:solidFill>
                  <a:schemeClr val="bg2">
                    <a:shade val="50000"/>
                    <a:satMod val="20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fr-FR" sz="4000" dirty="0" smtClean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AUDIT DES </a:t>
            </a:r>
          </a:p>
          <a:p>
            <a:pPr algn="l">
              <a:lnSpc>
                <a:spcPct val="150000"/>
              </a:lnSpc>
            </a:pPr>
            <a:r>
              <a:rPr lang="fr-FR" sz="4000" dirty="0" smtClean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SYSTEMES D’INFORMATIONS</a:t>
            </a:r>
            <a:endParaRPr lang="fr-FR" sz="4000" dirty="0">
              <a:solidFill>
                <a:schemeClr val="bg1">
                  <a:lumMod val="9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11451"/>
            <a:ext cx="7740352" cy="665566"/>
          </a:xfrm>
          <a:solidFill>
            <a:srgbClr val="0070C0"/>
          </a:solidFill>
        </p:spPr>
        <p:txBody>
          <a:bodyPr>
            <a:norm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DOMAINES D’AUDIT D’UNE APPLICATION</a:t>
            </a:r>
          </a:p>
        </p:txBody>
      </p:sp>
      <p:pic>
        <p:nvPicPr>
          <p:cNvPr id="5" name="Picture 10" descr="C:\Users\poaka\Pictures\Logo_final SECE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6165304"/>
            <a:ext cx="1512168" cy="382234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4" name="Rectangle 3"/>
          <p:cNvSpPr/>
          <p:nvPr/>
        </p:nvSpPr>
        <p:spPr>
          <a:xfrm>
            <a:off x="179512" y="1666834"/>
            <a:ext cx="8856984" cy="378565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fr-FR" sz="2400" dirty="0" smtClean="0">
                <a:solidFill>
                  <a:srgbClr val="202122"/>
                </a:solidFill>
                <a:latin typeface="Arial" panose="020B0604020202020204" pitchFamily="34" charset="0"/>
              </a:rPr>
              <a:t>ARCHITECTURE</a:t>
            </a:r>
          </a:p>
          <a:p>
            <a:pPr>
              <a:lnSpc>
                <a:spcPct val="200000"/>
              </a:lnSpc>
            </a:pPr>
            <a:r>
              <a:rPr lang="fr-FR" sz="2400" dirty="0" smtClean="0">
                <a:solidFill>
                  <a:srgbClr val="202122"/>
                </a:solidFill>
                <a:latin typeface="Arial" panose="020B0604020202020204" pitchFamily="34" charset="0"/>
              </a:rPr>
              <a:t>FONCTIONNALITES</a:t>
            </a:r>
          </a:p>
          <a:p>
            <a:pPr>
              <a:lnSpc>
                <a:spcPct val="200000"/>
              </a:lnSpc>
            </a:pPr>
            <a:r>
              <a:rPr lang="fr-FR" sz="2400" dirty="0" smtClean="0">
                <a:solidFill>
                  <a:srgbClr val="202122"/>
                </a:solidFill>
                <a:latin typeface="Arial" panose="020B0604020202020204" pitchFamily="34" charset="0"/>
              </a:rPr>
              <a:t>SECURITE</a:t>
            </a:r>
          </a:p>
          <a:p>
            <a:pPr>
              <a:lnSpc>
                <a:spcPct val="200000"/>
              </a:lnSpc>
            </a:pPr>
            <a:r>
              <a:rPr lang="fr-FR" sz="2400" dirty="0" smtClean="0">
                <a:solidFill>
                  <a:srgbClr val="202122"/>
                </a:solidFill>
                <a:latin typeface="Arial" panose="020B0604020202020204" pitchFamily="34" charset="0"/>
              </a:rPr>
              <a:t>ERGONOMIE</a:t>
            </a:r>
          </a:p>
          <a:p>
            <a:pPr>
              <a:lnSpc>
                <a:spcPct val="200000"/>
              </a:lnSpc>
            </a:pPr>
            <a:r>
              <a:rPr lang="fr-FR" sz="2400" dirty="0" smtClean="0">
                <a:solidFill>
                  <a:srgbClr val="202122"/>
                </a:solidFill>
                <a:latin typeface="Arial" panose="020B0604020202020204" pitchFamily="34" charset="0"/>
              </a:rPr>
              <a:t>EXPERIENCE UTILISATEUR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964581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11451"/>
            <a:ext cx="7740352" cy="665566"/>
          </a:xfrm>
          <a:solidFill>
            <a:srgbClr val="0070C0"/>
          </a:solidFill>
        </p:spPr>
        <p:txBody>
          <a:bodyPr>
            <a:norm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PRESENTATION DU RAPPORT D’AUDIT </a:t>
            </a:r>
          </a:p>
        </p:txBody>
      </p:sp>
      <p:pic>
        <p:nvPicPr>
          <p:cNvPr id="5" name="Picture 10" descr="C:\Users\poaka\Pictures\Logo_final SECEL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6165304"/>
            <a:ext cx="1512168" cy="382234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6" name="Rectangle 5"/>
          <p:cNvSpPr/>
          <p:nvPr/>
        </p:nvSpPr>
        <p:spPr>
          <a:xfrm>
            <a:off x="179512" y="1666834"/>
            <a:ext cx="8856984" cy="452431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400" dirty="0" smtClean="0">
                <a:solidFill>
                  <a:srgbClr val="202122"/>
                </a:solidFill>
                <a:latin typeface="Arial" panose="020B0604020202020204" pitchFamily="34" charset="0"/>
              </a:rPr>
              <a:t>Habituellement</a:t>
            </a:r>
            <a:r>
              <a:rPr lang="fr-FR" sz="2400" dirty="0">
                <a:solidFill>
                  <a:srgbClr val="202122"/>
                </a:solidFill>
                <a:latin typeface="Arial" panose="020B0604020202020204" pitchFamily="34" charset="0"/>
              </a:rPr>
              <a:t>, la structure et le contenu des rapports d'audit contiennent les éléments </a:t>
            </a:r>
            <a:r>
              <a:rPr lang="fr-FR" sz="2400" dirty="0" smtClean="0">
                <a:solidFill>
                  <a:srgbClr val="202122"/>
                </a:solidFill>
                <a:latin typeface="Arial" panose="020B0604020202020204" pitchFamily="34" charset="0"/>
              </a:rPr>
              <a:t>suivants(CISA): </a:t>
            </a:r>
          </a:p>
          <a:p>
            <a:pPr>
              <a:lnSpc>
                <a:spcPct val="150000"/>
              </a:lnSpc>
            </a:pPr>
            <a:endParaRPr lang="fr-FR" sz="240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rgbClr val="202122"/>
                </a:solidFill>
                <a:latin typeface="Arial" panose="020B0604020202020204" pitchFamily="34" charset="0"/>
              </a:rPr>
              <a:t>Introduction du </a:t>
            </a:r>
            <a:r>
              <a:rPr lang="fr-FR" sz="2400" dirty="0" smtClean="0">
                <a:solidFill>
                  <a:srgbClr val="202122"/>
                </a:solidFill>
                <a:latin typeface="Arial" panose="020B0604020202020204" pitchFamily="34" charset="0"/>
              </a:rPr>
              <a:t>rapport;</a:t>
            </a:r>
          </a:p>
          <a:p>
            <a:pPr>
              <a:lnSpc>
                <a:spcPct val="150000"/>
              </a:lnSpc>
            </a:pPr>
            <a:endParaRPr lang="fr-FR" sz="2400" dirty="0" smtClean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rgbClr val="202122"/>
                </a:solidFill>
                <a:latin typeface="Arial" panose="020B0604020202020204" pitchFamily="34" charset="0"/>
              </a:rPr>
              <a:t>Des conclusions incluses dans des sections séparées, groupées selon leur importance ou les destinataires visés;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fr-FR" sz="2400" dirty="0">
              <a:solidFill>
                <a:srgbClr val="202122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843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11451"/>
            <a:ext cx="7740352" cy="665566"/>
          </a:xfrm>
          <a:solidFill>
            <a:srgbClr val="0070C0"/>
          </a:solidFill>
        </p:spPr>
        <p:txBody>
          <a:bodyPr>
            <a:norm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PRESENTATION DU RAPPORT D’AUDIT </a:t>
            </a:r>
          </a:p>
        </p:txBody>
      </p:sp>
      <p:pic>
        <p:nvPicPr>
          <p:cNvPr id="5" name="Picture 10" descr="C:\Users\poaka\Pictures\Logo_final SECE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6165304"/>
            <a:ext cx="1512168" cy="382234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6" name="Rectangle 5"/>
          <p:cNvSpPr/>
          <p:nvPr/>
        </p:nvSpPr>
        <p:spPr>
          <a:xfrm>
            <a:off x="179512" y="1666834"/>
            <a:ext cx="8856984" cy="397031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rgbClr val="202122"/>
                </a:solidFill>
                <a:latin typeface="Arial" panose="020B0604020202020204" pitchFamily="34" charset="0"/>
              </a:rPr>
              <a:t>Les restrictions et réserves de l'auditeur des SI concernant l'audit;</a:t>
            </a:r>
          </a:p>
          <a:p>
            <a:pPr>
              <a:lnSpc>
                <a:spcPct val="150000"/>
              </a:lnSpc>
            </a:pPr>
            <a:endParaRPr lang="fr-FR" sz="2400" dirty="0" smtClean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rgbClr val="202122"/>
                </a:solidFill>
                <a:latin typeface="Arial" panose="020B0604020202020204" pitchFamily="34" charset="0"/>
              </a:rPr>
              <a:t>Conclusions </a:t>
            </a:r>
            <a:r>
              <a:rPr lang="fr-FR" sz="2400" dirty="0">
                <a:solidFill>
                  <a:srgbClr val="202122"/>
                </a:solidFill>
                <a:latin typeface="Arial" panose="020B0604020202020204" pitchFamily="34" charset="0"/>
              </a:rPr>
              <a:t>détaillées de l'audit et </a:t>
            </a:r>
            <a:r>
              <a:rPr lang="fr-FR" sz="2400" dirty="0" smtClean="0">
                <a:solidFill>
                  <a:srgbClr val="202122"/>
                </a:solidFill>
                <a:latin typeface="Arial" panose="020B0604020202020204" pitchFamily="34" charset="0"/>
              </a:rPr>
              <a:t>recommandations;</a:t>
            </a:r>
          </a:p>
          <a:p>
            <a:pPr>
              <a:lnSpc>
                <a:spcPct val="150000"/>
              </a:lnSpc>
            </a:pPr>
            <a:endParaRPr lang="fr-FR" sz="2400" dirty="0" smtClean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rgbClr val="202122"/>
                </a:solidFill>
                <a:latin typeface="Arial" panose="020B0604020202020204" pitchFamily="34" charset="0"/>
              </a:rPr>
              <a:t>Diverses </a:t>
            </a:r>
            <a:r>
              <a:rPr lang="fr-FR" sz="2400" dirty="0">
                <a:solidFill>
                  <a:srgbClr val="202122"/>
                </a:solidFill>
                <a:latin typeface="Arial" panose="020B0604020202020204" pitchFamily="34" charset="0"/>
              </a:rPr>
              <a:t>conclusions dont certaines peuvent être assez importantes alors que d'autres peuvent être mineures.</a:t>
            </a:r>
          </a:p>
        </p:txBody>
      </p:sp>
    </p:spTree>
    <p:extLst>
      <p:ext uri="{BB962C8B-B14F-4D97-AF65-F5344CB8AC3E}">
        <p14:creationId xmlns:p14="http://schemas.microsoft.com/office/powerpoint/2010/main" val="746544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39552" y="1988840"/>
            <a:ext cx="7593330" cy="3035808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fr-FR" sz="88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FIN</a:t>
            </a:r>
            <a:br>
              <a:rPr lang="fr-FR" sz="88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88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DU</a:t>
            </a:r>
            <a:br>
              <a:rPr lang="fr-FR" sz="88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88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BOOTCAMP</a:t>
            </a:r>
            <a:endParaRPr lang="fr-FR" sz="88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" name="Picture 10" descr="C:\Users\poaka\Pictures\Logo_final SECE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6165304"/>
            <a:ext cx="1512168" cy="382234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4103922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11451"/>
            <a:ext cx="7740352" cy="665566"/>
          </a:xfrm>
          <a:solidFill>
            <a:srgbClr val="0070C0"/>
          </a:solidFill>
        </p:spPr>
        <p:txBody>
          <a:bodyPr>
            <a:norm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C’EST QUOI UN SI</a:t>
            </a:r>
          </a:p>
        </p:txBody>
      </p:sp>
      <p:pic>
        <p:nvPicPr>
          <p:cNvPr id="5" name="Picture 10" descr="C:\Users\poaka\Pictures\Logo_final SECE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6165304"/>
            <a:ext cx="1512168" cy="382234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Rectangle 1"/>
          <p:cNvSpPr/>
          <p:nvPr/>
        </p:nvSpPr>
        <p:spPr>
          <a:xfrm>
            <a:off x="179512" y="1666834"/>
            <a:ext cx="8856984" cy="397031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2400" dirty="0">
                <a:solidFill>
                  <a:srgbClr val="202122"/>
                </a:solidFill>
                <a:latin typeface="Arial" panose="020B0604020202020204" pitchFamily="34" charset="0"/>
              </a:rPr>
              <a:t>Le système d’information (</a:t>
            </a:r>
            <a:r>
              <a:rPr lang="fr-FR" sz="2400" dirty="0" smtClean="0">
                <a:solidFill>
                  <a:srgbClr val="202122"/>
                </a:solidFill>
                <a:latin typeface="Arial" panose="020B0604020202020204" pitchFamily="34" charset="0"/>
              </a:rPr>
              <a:t>SI), c’est </a:t>
            </a:r>
            <a:r>
              <a:rPr lang="fr-FR" sz="2400" dirty="0">
                <a:solidFill>
                  <a:srgbClr val="202122"/>
                </a:solidFill>
                <a:latin typeface="Arial" panose="020B0604020202020204" pitchFamily="34" charset="0"/>
              </a:rPr>
              <a:t>l’ensemble des </a:t>
            </a:r>
            <a:r>
              <a:rPr lang="fr-FR" sz="2400" b="1" dirty="0">
                <a:solidFill>
                  <a:srgbClr val="202122"/>
                </a:solidFill>
                <a:latin typeface="Arial" panose="020B0604020202020204" pitchFamily="34" charset="0"/>
              </a:rPr>
              <a:t>ressources</a:t>
            </a:r>
            <a:r>
              <a:rPr lang="fr-FR" sz="2400" dirty="0">
                <a:solidFill>
                  <a:srgbClr val="202122"/>
                </a:solidFill>
                <a:latin typeface="Arial" panose="020B0604020202020204" pitchFamily="34" charset="0"/>
              </a:rPr>
              <a:t> de l’entreprise qui permettent la </a:t>
            </a:r>
            <a:r>
              <a:rPr lang="fr-FR" sz="2400" b="1" dirty="0">
                <a:solidFill>
                  <a:srgbClr val="202122"/>
                </a:solidFill>
                <a:latin typeface="Arial" panose="020B0604020202020204" pitchFamily="34" charset="0"/>
              </a:rPr>
              <a:t>gestion de l’information</a:t>
            </a:r>
            <a:r>
              <a:rPr lang="fr-FR" sz="2400" dirty="0">
                <a:solidFill>
                  <a:srgbClr val="202122"/>
                </a:solidFill>
                <a:latin typeface="Arial" panose="020B0604020202020204" pitchFamily="34" charset="0"/>
              </a:rPr>
              <a:t>. </a:t>
            </a:r>
            <a:endParaRPr lang="fr-FR" sz="2400" dirty="0" smtClean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endParaRPr lang="fr-FR" sz="2400" dirty="0" smtClean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fr-FR" sz="2400" dirty="0" smtClean="0">
                <a:solidFill>
                  <a:srgbClr val="202122"/>
                </a:solidFill>
                <a:latin typeface="Arial" panose="020B0604020202020204" pitchFamily="34" charset="0"/>
              </a:rPr>
              <a:t>Le </a:t>
            </a:r>
            <a:r>
              <a:rPr lang="fr-FR" sz="2400" dirty="0">
                <a:solidFill>
                  <a:srgbClr val="202122"/>
                </a:solidFill>
                <a:latin typeface="Arial" panose="020B0604020202020204" pitchFamily="34" charset="0"/>
              </a:rPr>
              <a:t>SI est généralement associé </a:t>
            </a:r>
            <a:endParaRPr lang="fr-FR" sz="2400" dirty="0" smtClean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marL="722313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rgbClr val="202122"/>
                </a:solidFill>
                <a:latin typeface="Arial" panose="020B0604020202020204" pitchFamily="34" charset="0"/>
              </a:rPr>
              <a:t>aux </a:t>
            </a:r>
            <a:r>
              <a:rPr lang="fr-FR" sz="2400" dirty="0">
                <a:solidFill>
                  <a:srgbClr val="202122"/>
                </a:solidFill>
                <a:latin typeface="Arial" panose="020B0604020202020204" pitchFamily="34" charset="0"/>
              </a:rPr>
              <a:t>technologies (</a:t>
            </a:r>
            <a:r>
              <a:rPr lang="fr-FR" sz="2400" dirty="0" smtClean="0">
                <a:solidFill>
                  <a:srgbClr val="202122"/>
                </a:solidFill>
                <a:latin typeface="Arial" panose="020B0604020202020204" pitchFamily="34" charset="0"/>
              </a:rPr>
              <a:t>matériel, applications informatiques); </a:t>
            </a:r>
          </a:p>
          <a:p>
            <a:pPr marL="722313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rgbClr val="202122"/>
                </a:solidFill>
                <a:latin typeface="Arial" panose="020B0604020202020204" pitchFamily="34" charset="0"/>
              </a:rPr>
              <a:t>aux </a:t>
            </a:r>
            <a:r>
              <a:rPr lang="fr-FR" sz="2400" dirty="0">
                <a:solidFill>
                  <a:srgbClr val="202122"/>
                </a:solidFill>
                <a:latin typeface="Arial" panose="020B0604020202020204" pitchFamily="34" charset="0"/>
              </a:rPr>
              <a:t>processus qui les </a:t>
            </a:r>
            <a:r>
              <a:rPr lang="fr-FR" sz="2400" dirty="0" smtClean="0">
                <a:solidFill>
                  <a:srgbClr val="202122"/>
                </a:solidFill>
                <a:latin typeface="Arial" panose="020B0604020202020204" pitchFamily="34" charset="0"/>
              </a:rPr>
              <a:t>accompagnent</a:t>
            </a:r>
            <a:r>
              <a:rPr lang="fr-FR" sz="2400" dirty="0">
                <a:solidFill>
                  <a:srgbClr val="202122"/>
                </a:solidFill>
                <a:latin typeface="Arial" panose="020B0604020202020204" pitchFamily="34" charset="0"/>
              </a:rPr>
              <a:t>;</a:t>
            </a:r>
            <a:endParaRPr lang="fr-FR" sz="2400" dirty="0" smtClean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marL="722313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rgbClr val="202122"/>
                </a:solidFill>
                <a:latin typeface="Arial" panose="020B0604020202020204" pitchFamily="34" charset="0"/>
              </a:rPr>
              <a:t>et </a:t>
            </a:r>
            <a:r>
              <a:rPr lang="fr-FR" sz="2400" dirty="0">
                <a:solidFill>
                  <a:srgbClr val="202122"/>
                </a:solidFill>
                <a:latin typeface="Arial" panose="020B0604020202020204" pitchFamily="34" charset="0"/>
              </a:rPr>
              <a:t>aux hommes qui les supportent. 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563728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11451"/>
            <a:ext cx="7740352" cy="665566"/>
          </a:xfrm>
          <a:solidFill>
            <a:srgbClr val="0070C0"/>
          </a:solidFill>
        </p:spPr>
        <p:txBody>
          <a:bodyPr>
            <a:norm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C’EST QUOI </a:t>
            </a:r>
            <a:r>
              <a:rPr lang="fr-FR" sz="28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Une</a:t>
            </a:r>
            <a:r>
              <a:rPr lang="en-US" sz="28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	application</a:t>
            </a:r>
          </a:p>
        </p:txBody>
      </p:sp>
      <p:pic>
        <p:nvPicPr>
          <p:cNvPr id="5" name="Picture 10" descr="C:\Users\poaka\Pictures\Logo_final SECE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6165304"/>
            <a:ext cx="1512168" cy="382234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Rectangle 6"/>
          <p:cNvSpPr/>
          <p:nvPr/>
        </p:nvSpPr>
        <p:spPr>
          <a:xfrm>
            <a:off x="179512" y="1666834"/>
            <a:ext cx="8856984" cy="452431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400" dirty="0">
                <a:solidFill>
                  <a:srgbClr val="202122"/>
                </a:solidFill>
                <a:latin typeface="Arial" panose="020B0604020202020204" pitchFamily="34" charset="0"/>
              </a:rPr>
              <a:t>Une application informatique (« application software ») est un </a:t>
            </a:r>
            <a:r>
              <a:rPr lang="fr-FR" sz="2400" dirty="0" smtClean="0">
                <a:solidFill>
                  <a:srgbClr val="202122"/>
                </a:solidFill>
                <a:latin typeface="Arial" panose="020B0604020202020204" pitchFamily="34" charset="0"/>
              </a:rPr>
              <a:t>logiciel accompagnant</a:t>
            </a:r>
            <a:r>
              <a:rPr lang="fr-FR" sz="2400" dirty="0">
                <a:solidFill>
                  <a:srgbClr val="202122"/>
                </a:solidFill>
                <a:latin typeface="Arial" panose="020B0604020202020204" pitchFamily="34" charset="0"/>
              </a:rPr>
              <a:t>, automatisant, ou se substituant à un processus ou </a:t>
            </a:r>
            <a:r>
              <a:rPr lang="fr-FR" sz="2400" dirty="0" smtClean="0">
                <a:solidFill>
                  <a:srgbClr val="202122"/>
                </a:solidFill>
                <a:latin typeface="Arial" panose="020B0604020202020204" pitchFamily="34" charset="0"/>
              </a:rPr>
              <a:t>une partie </a:t>
            </a:r>
            <a:r>
              <a:rPr lang="fr-FR" sz="2400" dirty="0">
                <a:solidFill>
                  <a:srgbClr val="202122"/>
                </a:solidFill>
                <a:latin typeface="Arial" panose="020B0604020202020204" pitchFamily="34" charset="0"/>
              </a:rPr>
              <a:t>de processus de l’organisation</a:t>
            </a:r>
            <a:r>
              <a:rPr lang="fr-FR" sz="2400">
                <a:solidFill>
                  <a:srgbClr val="202122"/>
                </a:solidFill>
                <a:latin typeface="Arial" panose="020B0604020202020204" pitchFamily="34" charset="0"/>
              </a:rPr>
              <a:t>. </a:t>
            </a:r>
            <a:endParaRPr lang="fr-FR" sz="2400" smtClean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fr-FR" sz="2400" dirty="0" smtClean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fr-FR" sz="2400" dirty="0" smtClean="0">
                <a:solidFill>
                  <a:srgbClr val="202122"/>
                </a:solidFill>
                <a:latin typeface="Arial" panose="020B0604020202020204" pitchFamily="34" charset="0"/>
              </a:rPr>
              <a:t>Une </a:t>
            </a:r>
            <a:r>
              <a:rPr lang="fr-FR" sz="2400" dirty="0">
                <a:solidFill>
                  <a:srgbClr val="202122"/>
                </a:solidFill>
                <a:latin typeface="Arial" panose="020B0604020202020204" pitchFamily="34" charset="0"/>
              </a:rPr>
              <a:t>application comprend </a:t>
            </a:r>
            <a:r>
              <a:rPr lang="fr-FR" sz="2400" dirty="0" smtClean="0">
                <a:solidFill>
                  <a:srgbClr val="202122"/>
                </a:solidFill>
                <a:latin typeface="Arial" panose="020B0604020202020204" pitchFamily="34" charset="0"/>
              </a:rPr>
              <a:t>des programmes</a:t>
            </a:r>
            <a:r>
              <a:rPr lang="fr-FR" sz="2400" dirty="0">
                <a:solidFill>
                  <a:srgbClr val="202122"/>
                </a:solidFill>
                <a:latin typeface="Arial" panose="020B0604020202020204" pitchFamily="34" charset="0"/>
              </a:rPr>
              <a:t>, des données, des paramètres, une documentation </a:t>
            </a:r>
            <a:r>
              <a:rPr lang="fr-FR" sz="2400" dirty="0" smtClean="0">
                <a:solidFill>
                  <a:srgbClr val="202122"/>
                </a:solidFill>
                <a:latin typeface="Arial" panose="020B0604020202020204" pitchFamily="34" charset="0"/>
              </a:rPr>
              <a:t>mais aussi </a:t>
            </a:r>
            <a:r>
              <a:rPr lang="fr-FR" sz="2400" dirty="0">
                <a:solidFill>
                  <a:srgbClr val="202122"/>
                </a:solidFill>
                <a:latin typeface="Arial" panose="020B0604020202020204" pitchFamily="34" charset="0"/>
              </a:rPr>
              <a:t>des habilitations pour gérer les accès aux données et </a:t>
            </a:r>
            <a:r>
              <a:rPr lang="fr-FR" sz="2400" dirty="0" smtClean="0">
                <a:solidFill>
                  <a:srgbClr val="202122"/>
                </a:solidFill>
                <a:latin typeface="Arial" panose="020B0604020202020204" pitchFamily="34" charset="0"/>
              </a:rPr>
              <a:t>aux transactions </a:t>
            </a:r>
            <a:r>
              <a:rPr lang="fr-FR" sz="2400" dirty="0">
                <a:solidFill>
                  <a:srgbClr val="202122"/>
                </a:solidFill>
                <a:latin typeface="Arial" panose="020B0604020202020204" pitchFamily="34" charset="0"/>
              </a:rPr>
              <a:t>de </a:t>
            </a:r>
            <a:r>
              <a:rPr lang="fr-FR" sz="2400" dirty="0" smtClean="0">
                <a:solidFill>
                  <a:srgbClr val="202122"/>
                </a:solidFill>
                <a:latin typeface="Arial" panose="020B0604020202020204" pitchFamily="34" charset="0"/>
              </a:rPr>
              <a:t>l'application.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670614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11451"/>
            <a:ext cx="7740352" cy="665566"/>
          </a:xfrm>
          <a:solidFill>
            <a:srgbClr val="0070C0"/>
          </a:solidFill>
        </p:spPr>
        <p:txBody>
          <a:bodyPr>
            <a:norm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POURQUOI AUDITER UN SI</a:t>
            </a:r>
          </a:p>
        </p:txBody>
      </p:sp>
      <p:pic>
        <p:nvPicPr>
          <p:cNvPr id="5" name="Picture 10" descr="C:\Users\poaka\Pictures\Logo_final SECE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6165304"/>
            <a:ext cx="1512168" cy="382234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6" name="Rectangle 5"/>
          <p:cNvSpPr/>
          <p:nvPr/>
        </p:nvSpPr>
        <p:spPr>
          <a:xfrm>
            <a:off x="179512" y="1666834"/>
            <a:ext cx="8856984" cy="341632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400" b="1" dirty="0" smtClean="0">
                <a:solidFill>
                  <a:srgbClr val="202122"/>
                </a:solidFill>
                <a:latin typeface="Arial" panose="020B0604020202020204" pitchFamily="34" charset="0"/>
              </a:rPr>
              <a:t>Définition d’audit : ISO 19011, article 3.1</a:t>
            </a:r>
          </a:p>
          <a:p>
            <a:pPr>
              <a:lnSpc>
                <a:spcPct val="150000"/>
              </a:lnSpc>
            </a:pPr>
            <a:endParaRPr lang="fr-FR" sz="2400" b="1" dirty="0" smtClean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fr-FR" sz="2400" dirty="0" smtClean="0">
                <a:solidFill>
                  <a:srgbClr val="202122"/>
                </a:solidFill>
                <a:latin typeface="Arial" panose="020B0604020202020204" pitchFamily="34" charset="0"/>
              </a:rPr>
              <a:t>Un audit est un processus méthodique, indépendant et documenté permettant d’obtenir des preuves objectives et de les évaluer pour déterminer dans quelle mesure les critères d’audits sont satisfaites.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4166373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11451"/>
            <a:ext cx="7740352" cy="665566"/>
          </a:xfrm>
          <a:solidFill>
            <a:srgbClr val="0070C0"/>
          </a:solidFill>
        </p:spPr>
        <p:txBody>
          <a:bodyPr>
            <a:norm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POURQUOI AUDITER UN SI</a:t>
            </a:r>
          </a:p>
        </p:txBody>
      </p:sp>
      <p:pic>
        <p:nvPicPr>
          <p:cNvPr id="5" name="Picture 10" descr="C:\Users\poaka\Pictures\Logo_final SECE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6165304"/>
            <a:ext cx="1512168" cy="382234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6" name="Rectangle 5"/>
          <p:cNvSpPr/>
          <p:nvPr/>
        </p:nvSpPr>
        <p:spPr>
          <a:xfrm>
            <a:off x="179512" y="1666834"/>
            <a:ext cx="8856984" cy="397031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400" dirty="0" smtClean="0">
                <a:solidFill>
                  <a:srgbClr val="202122"/>
                </a:solidFill>
                <a:latin typeface="Arial" panose="020B0604020202020204" pitchFamily="34" charset="0"/>
              </a:rPr>
              <a:t>On audite un SI pour vérifier si  les pratiques(la gestion de l’information) sont conformes aux politiques, procédures et processus de l’organisation ainsi qu’aux exigences des normes nationales et internationales. </a:t>
            </a:r>
          </a:p>
          <a:p>
            <a:pPr>
              <a:lnSpc>
                <a:spcPct val="150000"/>
              </a:lnSpc>
            </a:pPr>
            <a:endParaRPr lang="fr-FR" sz="2400" dirty="0" smtClean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fr-FR" sz="2400" dirty="0" smtClean="0">
                <a:solidFill>
                  <a:srgbClr val="202122"/>
                </a:solidFill>
                <a:latin typeface="Arial" panose="020B0604020202020204" pitchFamily="34" charset="0"/>
              </a:rPr>
              <a:t>On audite un SI pour mettre en évidence les forces et faiblesses du système audité.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371329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11451"/>
            <a:ext cx="7740352" cy="665566"/>
          </a:xfrm>
          <a:solidFill>
            <a:srgbClr val="0070C0"/>
          </a:solidFill>
        </p:spPr>
        <p:txBody>
          <a:bodyPr>
            <a:norm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TECHNIQUE D’AUDIT</a:t>
            </a:r>
          </a:p>
        </p:txBody>
      </p:sp>
      <p:pic>
        <p:nvPicPr>
          <p:cNvPr id="5" name="Picture 10" descr="C:\Users\poaka\Pictures\Logo_final SECE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6165304"/>
            <a:ext cx="1512168" cy="382234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4" name="Rectangle 3"/>
          <p:cNvSpPr/>
          <p:nvPr/>
        </p:nvSpPr>
        <p:spPr>
          <a:xfrm>
            <a:off x="179512" y="1666834"/>
            <a:ext cx="8856984" cy="507831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 numCol="1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000" dirty="0" smtClean="0">
                <a:solidFill>
                  <a:srgbClr val="202122"/>
                </a:solidFill>
                <a:latin typeface="Arial" panose="020B0604020202020204" pitchFamily="34" charset="0"/>
              </a:rPr>
              <a:t>ISO 27001 : lead </a:t>
            </a:r>
            <a:r>
              <a:rPr lang="fr-FR" sz="2000" dirty="0" err="1" smtClean="0">
                <a:solidFill>
                  <a:srgbClr val="202122"/>
                </a:solidFill>
                <a:latin typeface="Arial" panose="020B0604020202020204" pitchFamily="34" charset="0"/>
              </a:rPr>
              <a:t>auditor</a:t>
            </a:r>
            <a:endParaRPr lang="fr-FR" sz="2000" dirty="0" smtClean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marL="72231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rgbClr val="202122"/>
                </a:solidFill>
                <a:latin typeface="Arial" panose="020B0604020202020204" pitchFamily="34" charset="0"/>
              </a:rPr>
              <a:t>Entretien;</a:t>
            </a:r>
          </a:p>
          <a:p>
            <a:pPr marL="72231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rgbClr val="202122"/>
                </a:solidFill>
                <a:latin typeface="Arial" panose="020B0604020202020204" pitchFamily="34" charset="0"/>
              </a:rPr>
              <a:t>Revue de l’information détaillée;</a:t>
            </a:r>
          </a:p>
          <a:p>
            <a:pPr marL="72231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rgbClr val="202122"/>
                </a:solidFill>
                <a:latin typeface="Arial" panose="020B0604020202020204" pitchFamily="34" charset="0"/>
              </a:rPr>
              <a:t>Observation;</a:t>
            </a:r>
          </a:p>
          <a:p>
            <a:pPr marL="72231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rgbClr val="202122"/>
                </a:solidFill>
                <a:latin typeface="Arial" panose="020B0604020202020204" pitchFamily="34" charset="0"/>
              </a:rPr>
              <a:t>Analyse;</a:t>
            </a:r>
          </a:p>
          <a:p>
            <a:pPr marL="72231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rgbClr val="202122"/>
                </a:solidFill>
                <a:latin typeface="Arial" panose="020B0604020202020204" pitchFamily="34" charset="0"/>
              </a:rPr>
              <a:t>Echantillonnage;</a:t>
            </a:r>
          </a:p>
          <a:p>
            <a:pPr marL="72231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rgbClr val="202122"/>
                </a:solidFill>
                <a:latin typeface="Arial" panose="020B0604020202020204" pitchFamily="34" charset="0"/>
              </a:rPr>
              <a:t>Vérification technique;</a:t>
            </a:r>
          </a:p>
          <a:p>
            <a:pPr marL="72231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rgbClr val="202122"/>
                </a:solidFill>
                <a:latin typeface="Arial" panose="020B0604020202020204" pitchFamily="34" charset="0"/>
              </a:rPr>
              <a:t>Corroboration;</a:t>
            </a:r>
          </a:p>
          <a:p>
            <a:pPr marL="72231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rgbClr val="202122"/>
                </a:solidFill>
                <a:latin typeface="Arial" panose="020B0604020202020204" pitchFamily="34" charset="0"/>
              </a:rPr>
              <a:t>Evaluation.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537831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11451"/>
            <a:ext cx="7740352" cy="665566"/>
          </a:xfrm>
          <a:solidFill>
            <a:srgbClr val="0070C0"/>
          </a:solidFill>
        </p:spPr>
        <p:txBody>
          <a:bodyPr>
            <a:norm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OUTILS D’AUDIT D’APPLICATION</a:t>
            </a:r>
          </a:p>
        </p:txBody>
      </p:sp>
      <p:pic>
        <p:nvPicPr>
          <p:cNvPr id="5" name="Picture 10" descr="C:\Users\poaka\Pictures\Logo_final SECEL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6165304"/>
            <a:ext cx="1512168" cy="382234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4" name="Rectangle 3"/>
          <p:cNvSpPr/>
          <p:nvPr/>
        </p:nvSpPr>
        <p:spPr>
          <a:xfrm>
            <a:off x="179512" y="1682223"/>
            <a:ext cx="8856984" cy="347787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>
            <a:spAutoFit/>
          </a:bodyPr>
          <a:lstStyle/>
          <a:p>
            <a:pPr marL="163513" indent="-163513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2200" b="1" dirty="0" err="1" smtClean="0"/>
              <a:t>Nmap</a:t>
            </a:r>
            <a:r>
              <a:rPr lang="fr-FR" sz="2200" dirty="0" smtClean="0"/>
              <a:t>( Network Mapper) : pour l’audit d’intrusions d’applications;</a:t>
            </a:r>
          </a:p>
          <a:p>
            <a:pPr marL="163513" indent="-163513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2200" b="1" dirty="0" smtClean="0"/>
              <a:t>OWASP </a:t>
            </a:r>
            <a:r>
              <a:rPr lang="fr-FR" sz="2200" b="1" dirty="0" err="1" smtClean="0"/>
              <a:t>Dirbuster</a:t>
            </a:r>
            <a:r>
              <a:rPr lang="fr-FR" sz="2200" b="1" dirty="0" smtClean="0"/>
              <a:t> </a:t>
            </a:r>
            <a:r>
              <a:rPr lang="fr-FR" sz="2200" dirty="0" smtClean="0"/>
              <a:t>: pour le </a:t>
            </a:r>
            <a:r>
              <a:rPr lang="fr-FR" sz="2200" dirty="0" err="1" smtClean="0"/>
              <a:t>fuzzing</a:t>
            </a:r>
            <a:r>
              <a:rPr lang="fr-FR" sz="2200" dirty="0" smtClean="0"/>
              <a:t> de répertoire et de fichiers;</a:t>
            </a:r>
          </a:p>
          <a:p>
            <a:pPr marL="163513" indent="-163513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2200" b="1" dirty="0" err="1" smtClean="0"/>
              <a:t>SSLscan</a:t>
            </a:r>
            <a:r>
              <a:rPr lang="fr-FR" sz="2200" dirty="0" smtClean="0"/>
              <a:t> : pour vérifier la configuration de TLS</a:t>
            </a:r>
            <a:r>
              <a:rPr lang="fr-FR" dirty="0" smtClean="0"/>
              <a:t>(protocole de sécurisation des échanges par réseau informatique</a:t>
            </a:r>
            <a:r>
              <a:rPr lang="fr-FR" sz="2200" dirty="0" smtClean="0"/>
              <a:t>);</a:t>
            </a:r>
          </a:p>
          <a:p>
            <a:pPr marL="163513" indent="-163513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2200" b="1" dirty="0" err="1" smtClean="0"/>
              <a:t>Sqlmap</a:t>
            </a:r>
            <a:r>
              <a:rPr lang="fr-FR" sz="2200" dirty="0" smtClean="0"/>
              <a:t> : pour découvrir et exploiter les injections SQL;</a:t>
            </a:r>
            <a:endParaRPr lang="fr-FR" sz="2400" dirty="0" smtClean="0">
              <a:solidFill>
                <a:srgbClr val="202122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388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11451"/>
            <a:ext cx="7740352" cy="665566"/>
          </a:xfrm>
          <a:solidFill>
            <a:srgbClr val="0070C0"/>
          </a:solidFill>
        </p:spPr>
        <p:txBody>
          <a:bodyPr>
            <a:norm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OUTILS D’AUDIT D’APPLICATION</a:t>
            </a:r>
          </a:p>
        </p:txBody>
      </p:sp>
      <p:pic>
        <p:nvPicPr>
          <p:cNvPr id="5" name="Picture 10" descr="C:\Users\poaka\Pictures\Logo_final SECEL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6165304"/>
            <a:ext cx="1512168" cy="382234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4" name="Rectangle 3"/>
          <p:cNvSpPr/>
          <p:nvPr/>
        </p:nvSpPr>
        <p:spPr>
          <a:xfrm>
            <a:off x="179512" y="1682223"/>
            <a:ext cx="8856984" cy="415498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>
            <a:spAutoFit/>
          </a:bodyPr>
          <a:lstStyle/>
          <a:p>
            <a:pPr marL="163513" indent="-163513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2200" b="1" dirty="0" smtClean="0"/>
              <a:t>OWASP ZAP </a:t>
            </a:r>
            <a:r>
              <a:rPr lang="fr-FR" sz="2200" dirty="0" smtClean="0"/>
              <a:t>: permet de s’interfacer entre le navigateur et l’application web à auditer afin d’analyser les </a:t>
            </a:r>
            <a:r>
              <a:rPr lang="fr-FR" sz="2200" dirty="0" err="1" smtClean="0"/>
              <a:t>requetes</a:t>
            </a:r>
            <a:r>
              <a:rPr lang="fr-FR" sz="2200" dirty="0" smtClean="0"/>
              <a:t>;</a:t>
            </a:r>
            <a:endParaRPr lang="fr-FR" sz="2200" dirty="0" smtClean="0"/>
          </a:p>
          <a:p>
            <a:pPr marL="163513" indent="-163513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2200" b="1" dirty="0" smtClean="0">
                <a:solidFill>
                  <a:srgbClr val="202122"/>
                </a:solidFill>
                <a:latin typeface="Arial" panose="020B0604020202020204" pitchFamily="34" charset="0"/>
              </a:rPr>
              <a:t>W3AF, ACUNETIX</a:t>
            </a:r>
            <a:r>
              <a:rPr lang="fr-FR" sz="2200" dirty="0" smtClean="0">
                <a:solidFill>
                  <a:srgbClr val="202122"/>
                </a:solidFill>
                <a:latin typeface="Arial" panose="020B0604020202020204" pitchFamily="34" charset="0"/>
              </a:rPr>
              <a:t> : permet de trouver et exploiter les vulnérabilités des applications web;</a:t>
            </a:r>
          </a:p>
          <a:p>
            <a:pPr marL="163513" indent="-163513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2200" b="1" dirty="0" err="1" smtClean="0">
                <a:solidFill>
                  <a:srgbClr val="202122"/>
                </a:solidFill>
                <a:latin typeface="Arial" panose="020B0604020202020204" pitchFamily="34" charset="0"/>
              </a:rPr>
              <a:t>AppScan</a:t>
            </a:r>
            <a:r>
              <a:rPr lang="fr-FR" sz="2200" dirty="0" smtClean="0">
                <a:solidFill>
                  <a:srgbClr val="202122"/>
                </a:solidFill>
                <a:latin typeface="Arial" panose="020B0604020202020204" pitchFamily="34" charset="0"/>
              </a:rPr>
              <a:t> : tests de sécurité tout au long du cycle de vie du développement des applications; </a:t>
            </a:r>
            <a:endParaRPr lang="fr-FR" sz="2400" dirty="0" smtClean="0">
              <a:solidFill>
                <a:srgbClr val="202122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4324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11451"/>
            <a:ext cx="7740352" cy="665566"/>
          </a:xfrm>
          <a:solidFill>
            <a:srgbClr val="0070C0"/>
          </a:solidFill>
        </p:spPr>
        <p:txBody>
          <a:bodyPr>
            <a:norm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OUTILS D’AUDIT D’APPLICATION</a:t>
            </a:r>
          </a:p>
        </p:txBody>
      </p:sp>
      <p:pic>
        <p:nvPicPr>
          <p:cNvPr id="5" name="Picture 10" descr="C:\Users\poaka\Pictures\Logo_final SECEL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6165304"/>
            <a:ext cx="1512168" cy="382234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4" name="Rectangle 3"/>
          <p:cNvSpPr/>
          <p:nvPr/>
        </p:nvSpPr>
        <p:spPr>
          <a:xfrm>
            <a:off x="179512" y="1682223"/>
            <a:ext cx="8856984" cy="415498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>
            <a:spAutoFit/>
          </a:bodyPr>
          <a:lstStyle/>
          <a:p>
            <a:pPr marL="163513" indent="-163513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2200" b="1" dirty="0" err="1" smtClean="0">
                <a:solidFill>
                  <a:srgbClr val="202122"/>
                </a:solidFill>
                <a:latin typeface="Arial" panose="020B0604020202020204" pitchFamily="34" charset="0"/>
              </a:rPr>
              <a:t>MobSF</a:t>
            </a:r>
            <a:r>
              <a:rPr lang="fr-FR" sz="2200" dirty="0" smtClean="0">
                <a:solidFill>
                  <a:srgbClr val="202122"/>
                </a:solidFill>
                <a:latin typeface="Arial" panose="020B0604020202020204" pitchFamily="34" charset="0"/>
              </a:rPr>
              <a:t> (</a:t>
            </a:r>
            <a:r>
              <a:rPr lang="fr-FR" sz="2000" dirty="0" smtClean="0">
                <a:solidFill>
                  <a:srgbClr val="202122"/>
                </a:solidFill>
                <a:latin typeface="Arial" panose="020B0604020202020204" pitchFamily="34" charset="0"/>
              </a:rPr>
              <a:t>Mobile Security Framework</a:t>
            </a:r>
            <a:r>
              <a:rPr lang="fr-FR" sz="2200" dirty="0" smtClean="0">
                <a:solidFill>
                  <a:srgbClr val="202122"/>
                </a:solidFill>
                <a:latin typeface="Arial" panose="020B0604020202020204" pitchFamily="34" charset="0"/>
              </a:rPr>
              <a:t>) : </a:t>
            </a:r>
            <a:r>
              <a:rPr lang="fr-FR" sz="2000" dirty="0" smtClean="0">
                <a:solidFill>
                  <a:srgbClr val="202122"/>
                </a:solidFill>
                <a:latin typeface="Arial" panose="020B0604020202020204" pitchFamily="34" charset="0"/>
              </a:rPr>
              <a:t>permet le test d’intrusion, l’analyse des logiciels malveillants et l’évaluation de la sécurité des </a:t>
            </a:r>
            <a:r>
              <a:rPr lang="fr-FR" sz="2000" dirty="0" err="1" smtClean="0">
                <a:solidFill>
                  <a:srgbClr val="202122"/>
                </a:solidFill>
                <a:latin typeface="Arial" panose="020B0604020202020204" pitchFamily="34" charset="0"/>
              </a:rPr>
              <a:t>app</a:t>
            </a:r>
            <a:r>
              <a:rPr lang="fr-FR" sz="2000" dirty="0" smtClean="0">
                <a:solidFill>
                  <a:srgbClr val="202122"/>
                </a:solidFill>
                <a:latin typeface="Arial" panose="020B0604020202020204" pitchFamily="34" charset="0"/>
              </a:rPr>
              <a:t> mobiles. </a:t>
            </a:r>
          </a:p>
          <a:p>
            <a:pPr marL="163513" indent="-163513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2200" b="1" dirty="0" smtClean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fr-FR" sz="2200" b="1" dirty="0" err="1" smtClean="0">
                <a:solidFill>
                  <a:srgbClr val="202122"/>
                </a:solidFill>
                <a:latin typeface="Arial" panose="020B0604020202020204" pitchFamily="34" charset="0"/>
              </a:rPr>
              <a:t>Review</a:t>
            </a:r>
            <a:r>
              <a:rPr lang="fr-FR" sz="2200" b="1" dirty="0" smtClean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fr-FR" sz="2200" b="1" dirty="0" err="1" smtClean="0">
                <a:solidFill>
                  <a:srgbClr val="202122"/>
                </a:solidFill>
                <a:latin typeface="Arial" panose="020B0604020202020204" pitchFamily="34" charset="0"/>
              </a:rPr>
              <a:t>Board</a:t>
            </a:r>
            <a:r>
              <a:rPr lang="fr-FR" sz="2200" b="1" dirty="0" smtClean="0">
                <a:solidFill>
                  <a:srgbClr val="202122"/>
                </a:solidFill>
                <a:latin typeface="Arial" panose="020B0604020202020204" pitchFamily="34" charset="0"/>
              </a:rPr>
              <a:t>, </a:t>
            </a:r>
            <a:r>
              <a:rPr lang="fr-FR" sz="2200" b="1" dirty="0" err="1" smtClean="0">
                <a:solidFill>
                  <a:srgbClr val="202122"/>
                </a:solidFill>
                <a:latin typeface="Arial" panose="020B0604020202020204" pitchFamily="34" charset="0"/>
              </a:rPr>
              <a:t>CodeScene</a:t>
            </a:r>
            <a:r>
              <a:rPr lang="fr-FR" sz="2200" b="1" dirty="0" smtClean="0">
                <a:solidFill>
                  <a:srgbClr val="202122"/>
                </a:solidFill>
                <a:latin typeface="Arial" panose="020B0604020202020204" pitchFamily="34" charset="0"/>
              </a:rPr>
              <a:t>, Gerrit : </a:t>
            </a:r>
            <a:r>
              <a:rPr lang="fr-FR" sz="2200" dirty="0" smtClean="0">
                <a:solidFill>
                  <a:srgbClr val="202122"/>
                </a:solidFill>
                <a:latin typeface="Arial" panose="020B0604020202020204" pitchFamily="34" charset="0"/>
              </a:rPr>
              <a:t>pour l’évaluation du code ;</a:t>
            </a:r>
          </a:p>
          <a:p>
            <a:pPr marL="163513" indent="-163513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2200" b="1" dirty="0" smtClean="0">
                <a:solidFill>
                  <a:srgbClr val="202122"/>
                </a:solidFill>
                <a:latin typeface="Arial" panose="020B0604020202020204" pitchFamily="34" charset="0"/>
              </a:rPr>
              <a:t>Visual Expert </a:t>
            </a:r>
            <a:r>
              <a:rPr lang="fr-FR" sz="2200" dirty="0" smtClean="0">
                <a:solidFill>
                  <a:srgbClr val="202122"/>
                </a:solidFill>
                <a:latin typeface="Arial" panose="020B0604020202020204" pitchFamily="34" charset="0"/>
              </a:rPr>
              <a:t>: revue de code pour les bases de données;</a:t>
            </a:r>
          </a:p>
          <a:p>
            <a:pPr marL="163513" indent="-163513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2200" b="1" dirty="0" smtClean="0">
                <a:solidFill>
                  <a:srgbClr val="202122"/>
                </a:solidFill>
                <a:latin typeface="Arial" panose="020B0604020202020204" pitchFamily="34" charset="0"/>
              </a:rPr>
              <a:t>GitHub</a:t>
            </a:r>
            <a:r>
              <a:rPr lang="fr-FR" sz="2200" dirty="0" smtClean="0">
                <a:solidFill>
                  <a:srgbClr val="202122"/>
                </a:solidFill>
                <a:latin typeface="Arial" panose="020B0604020202020204" pitchFamily="34" charset="0"/>
              </a:rPr>
              <a:t> : pour maintenir les codes sur le cloud ;</a:t>
            </a:r>
          </a:p>
          <a:p>
            <a:pPr marL="163513" indent="-1635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3200" dirty="0" smtClean="0">
                <a:solidFill>
                  <a:srgbClr val="202122"/>
                </a:solidFill>
                <a:latin typeface="Arial" panose="020B0604020202020204" pitchFamily="34" charset="0"/>
              </a:rPr>
              <a:t>…</a:t>
            </a:r>
            <a:r>
              <a:rPr lang="fr-FR" sz="3200" b="1" dirty="0" smtClean="0">
                <a:solidFill>
                  <a:srgbClr val="202122"/>
                </a:solidFill>
                <a:latin typeface="Arial" panose="020B0604020202020204" pitchFamily="34" charset="0"/>
              </a:rPr>
              <a:t>etc</a:t>
            </a:r>
            <a:r>
              <a:rPr lang="fr-FR" sz="2200" b="1" dirty="0" smtClean="0">
                <a:solidFill>
                  <a:srgbClr val="202122"/>
                </a:solidFill>
                <a:latin typeface="Arial" panose="020B0604020202020204" pitchFamily="34" charset="0"/>
              </a:rPr>
              <a:t>.</a:t>
            </a:r>
            <a:endParaRPr lang="fr-FR" sz="2400" b="1" dirty="0" smtClean="0">
              <a:solidFill>
                <a:srgbClr val="202122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6287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onds dans l’eau">
  <a:themeElements>
    <a:clrScheme name="Ronds dans l’eau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Ronds dans l’eau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onds dans l’eau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TM04033925[[fn=Ronds dans l’eau]]</Template>
  <TotalTime>1466</TotalTime>
  <Words>587</Words>
  <Application>Microsoft Office PowerPoint</Application>
  <PresentationFormat>Affichage à l'écran (4:3)</PresentationFormat>
  <Paragraphs>75</Paragraphs>
  <Slides>13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8" baseType="lpstr">
      <vt:lpstr>Arial</vt:lpstr>
      <vt:lpstr>Calibri</vt:lpstr>
      <vt:lpstr>Segoe UI Light</vt:lpstr>
      <vt:lpstr>Tw Cen MT</vt:lpstr>
      <vt:lpstr>Ronds dans l’eau</vt:lpstr>
      <vt:lpstr>Présentation PowerPoint</vt:lpstr>
      <vt:lpstr>C’EST QUOI UN SI</vt:lpstr>
      <vt:lpstr>C’EST QUOI Une application</vt:lpstr>
      <vt:lpstr>POURQUOI AUDITER UN SI</vt:lpstr>
      <vt:lpstr>POURQUOI AUDITER UN SI</vt:lpstr>
      <vt:lpstr>TECHNIQUE D’AUDIT</vt:lpstr>
      <vt:lpstr>OUTILS D’AUDIT D’APPLICATION</vt:lpstr>
      <vt:lpstr>OUTILS D’AUDIT D’APPLICATION</vt:lpstr>
      <vt:lpstr>OUTILS D’AUDIT D’APPLICATION</vt:lpstr>
      <vt:lpstr>DOMAINES D’AUDIT D’UNE APPLICATION</vt:lpstr>
      <vt:lpstr>PRESENTATION DU RAPPORT D’AUDIT </vt:lpstr>
      <vt:lpstr>PRESENTATION DU RAPPORT D’AUDIT </vt:lpstr>
      <vt:lpstr>FIN DU BOOTCAMP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poaka</dc:creator>
  <cp:lastModifiedBy>Admin</cp:lastModifiedBy>
  <cp:revision>115</cp:revision>
  <dcterms:created xsi:type="dcterms:W3CDTF">2011-10-19T18:58:13Z</dcterms:created>
  <dcterms:modified xsi:type="dcterms:W3CDTF">2023-02-16T08:16:00Z</dcterms:modified>
</cp:coreProperties>
</file>