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A7AAE80-5B55-4A03-A37F-58B70A4E45F2}">
  <a:tblStyle styleId="{EA7AAE80-5B55-4A03-A37F-58B70A4E45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5.xml"/><Relationship Id="rId22" Type="http://schemas.openxmlformats.org/officeDocument/2006/relationships/font" Target="fonts/Lato-italic.fntdata"/><Relationship Id="rId10" Type="http://schemas.openxmlformats.org/officeDocument/2006/relationships/slide" Target="slides/slide4.xml"/><Relationship Id="rId21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aleway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c69b27abc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c69b27abc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c69b27abc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c69b27abc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c69b27abc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c69b27abc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c69b27abc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c69b27abc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c69b27abc_0_7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c69b27abc_0_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c69b27abc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c69b27abc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c69b27abc_0_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c69b27abc_0_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c69b27abc_0_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c69b27abc_0_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11700" y="687325"/>
            <a:ext cx="8520600" cy="12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fr" sz="2500">
                <a:latin typeface="Calibri"/>
                <a:ea typeface="Calibri"/>
                <a:cs typeface="Calibri"/>
                <a:sym typeface="Calibri"/>
              </a:rPr>
              <a:t>CENTRE DE TRANFUSION SANGUINE</a:t>
            </a:r>
            <a:endParaRPr b="1" sz="25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Supervisé par: Dr Monthe Valery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7916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fr" sz="1173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1173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3134" lvl="0" marL="914400" rtl="0" algn="l">
              <a:lnSpc>
                <a:spcPct val="9791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74"/>
              <a:buFont typeface="Calibri"/>
              <a:buAutoNum type="arabicPeriod"/>
            </a:pPr>
            <a:r>
              <a:rPr lang="fr" sz="1173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Contexte</a:t>
            </a:r>
            <a:endParaRPr sz="1173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3134" lvl="0" marL="914400" rtl="0" algn="l">
              <a:lnSpc>
                <a:spcPct val="9791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74"/>
              <a:buFont typeface="Calibri"/>
              <a:buAutoNum type="arabicPeriod"/>
            </a:pPr>
            <a:r>
              <a:rPr lang="fr" sz="1173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Problématique</a:t>
            </a:r>
            <a:endParaRPr sz="1173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3134" lvl="0" marL="914400" rtl="0" algn="l">
              <a:lnSpc>
                <a:spcPct val="9791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74"/>
              <a:buFont typeface="Calibri"/>
              <a:buAutoNum type="arabicPeriod"/>
            </a:pPr>
            <a:r>
              <a:rPr lang="fr" sz="1173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endParaRPr sz="1173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3134" lvl="0" marL="457200" rtl="0" algn="l">
              <a:lnSpc>
                <a:spcPct val="9791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74"/>
              <a:buFont typeface="Calibri"/>
              <a:buAutoNum type="romanUcPeriod"/>
            </a:pPr>
            <a:r>
              <a:rPr lang="fr" sz="1173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Etudes théorique</a:t>
            </a:r>
            <a:endParaRPr sz="1173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838200" rtl="0" algn="l">
              <a:lnSpc>
                <a:spcPct val="97916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fr" sz="1173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Etude de l’existant</a:t>
            </a:r>
            <a:endParaRPr sz="1173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838200" rtl="0" algn="l">
              <a:lnSpc>
                <a:spcPct val="97916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fr" sz="1173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Etude Comparatif</a:t>
            </a:r>
            <a:endParaRPr sz="1173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3134" lvl="0" marL="457200" rtl="0" algn="l">
              <a:lnSpc>
                <a:spcPct val="9791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74"/>
              <a:buFont typeface="Calibri"/>
              <a:buAutoNum type="romanUcPeriod"/>
            </a:pPr>
            <a:r>
              <a:rPr lang="fr" sz="1173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Conception</a:t>
            </a:r>
            <a:endParaRPr sz="1173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3134" lvl="0" marL="933450" rtl="0" algn="l">
              <a:lnSpc>
                <a:spcPct val="9791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74"/>
              <a:buFont typeface="Calibri"/>
              <a:buAutoNum type="arabicPeriod"/>
            </a:pPr>
            <a:r>
              <a:rPr lang="fr" sz="1173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Méthodologie utilisée</a:t>
            </a:r>
            <a:endParaRPr sz="1173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3134" lvl="0" marL="933450" rtl="0" algn="l">
              <a:lnSpc>
                <a:spcPct val="9791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74"/>
              <a:buFont typeface="Calibri"/>
              <a:buAutoNum type="arabicPeriod"/>
            </a:pPr>
            <a:r>
              <a:rPr lang="fr" sz="1173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Diagramme de cas d’utilisation et Description de cas d’utilisation</a:t>
            </a:r>
            <a:endParaRPr sz="1173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3134" lvl="0" marL="933450" rtl="0" algn="l">
              <a:lnSpc>
                <a:spcPct val="9791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74"/>
              <a:buFont typeface="Calibri"/>
              <a:buAutoNum type="arabicPeriod"/>
            </a:pPr>
            <a:r>
              <a:rPr lang="fr" sz="1173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Diagramme de classe</a:t>
            </a:r>
            <a:endParaRPr sz="1173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3134" lvl="0" marL="457200" rtl="0" algn="l">
              <a:lnSpc>
                <a:spcPct val="9791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74"/>
              <a:buFont typeface="Calibri"/>
              <a:buAutoNum type="romanUcPeriod"/>
            </a:pPr>
            <a:r>
              <a:rPr lang="fr" sz="1173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Réalisation</a:t>
            </a:r>
            <a:endParaRPr sz="1173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3134" lvl="0" marL="914400" rtl="0" algn="l">
              <a:lnSpc>
                <a:spcPct val="9791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74"/>
              <a:buFont typeface="Calibri"/>
              <a:buAutoNum type="arabicPeriod"/>
            </a:pPr>
            <a:r>
              <a:rPr lang="fr" sz="1173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Outils utilises (Langage)</a:t>
            </a:r>
            <a:endParaRPr sz="1173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3134" lvl="0" marL="914400" rtl="0" algn="l">
              <a:lnSpc>
                <a:spcPct val="9791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74"/>
              <a:buFont typeface="Calibri"/>
              <a:buAutoNum type="arabicPeriod"/>
            </a:pPr>
            <a:r>
              <a:rPr lang="fr" sz="1173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Présentation de l’application</a:t>
            </a:r>
            <a:endParaRPr sz="1173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7916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fr" sz="1173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1173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725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Contexte et </a:t>
            </a:r>
            <a:r>
              <a:rPr lang="fr"/>
              <a:t>Problème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2"/>
                </a:solidFill>
              </a:rPr>
              <a:t>IL s’agit de la transfusion sanguine dans les </a:t>
            </a:r>
            <a:r>
              <a:rPr lang="fr" sz="1600">
                <a:solidFill>
                  <a:schemeClr val="dk2"/>
                </a:solidFill>
              </a:rPr>
              <a:t>hôpitaux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fr" sz="1600">
                <a:solidFill>
                  <a:schemeClr val="dk2"/>
                </a:solidFill>
              </a:rPr>
              <a:t>Perte de temps pour obtenir une poche de sang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fr" sz="1600">
                <a:solidFill>
                  <a:schemeClr val="dk2"/>
                </a:solidFill>
              </a:rPr>
              <a:t>L’indisponibilité des poches de sang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Etude de l’existant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fr" sz="2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près l’étude menée, on constate que les transfusions sanguines ne sont pas facilitées au Cameroun car lorsqu’un patient vient pour se faire demande de sang, il ne sait pas s’il y a du sang disponible ou s’il recevra du sang de cette banque de sang même s’il remplit toutes les conditions requises. Nous notons aussi que le système actuel n’est pas informatisé.</a:t>
            </a:r>
            <a:endParaRPr sz="2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C’est dans cette logique nous avons initié la plateforme de centre de transfusion sanguine : qui se chargera de d’aider le patient dans la recherche du sans dans une banque de sang.</a:t>
            </a:r>
            <a:endParaRPr sz="2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920"/>
              <a:t>Etude Comparatif </a:t>
            </a:r>
            <a:endParaRPr sz="2920"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graphicFrame>
        <p:nvGraphicFramePr>
          <p:cNvPr id="112" name="Google Shape;112;p17"/>
          <p:cNvGraphicFramePr/>
          <p:nvPr/>
        </p:nvGraphicFramePr>
        <p:xfrm>
          <a:off x="1636488" y="185385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{EA7AAE80-5B55-4A03-A37F-58B70A4E45F2}</a:tableStyleId>
              </a:tblPr>
              <a:tblGrid>
                <a:gridCol w="1988825"/>
                <a:gridCol w="1988825"/>
                <a:gridCol w="1988825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Fonctionnalités</a:t>
                      </a:r>
                      <a:endParaRPr sz="18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Centre de transfusion sanguine</a:t>
                      </a:r>
                      <a:endParaRPr sz="18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Système en place</a:t>
                      </a:r>
                      <a:endParaRPr sz="18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Demander le sang</a:t>
                      </a:r>
                      <a:endParaRPr sz="18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Système</a:t>
                      </a:r>
                      <a:endParaRPr sz="18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Manuel</a:t>
                      </a:r>
                      <a:endParaRPr sz="18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Statistique sur une banque de sang</a:t>
                      </a:r>
                      <a:endParaRPr sz="18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Système</a:t>
                      </a:r>
                      <a:endParaRPr sz="18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Manuel</a:t>
                      </a:r>
                      <a:endParaRPr sz="18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Statistique sur les banques de sang d’une région</a:t>
                      </a:r>
                      <a:endParaRPr sz="15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Système</a:t>
                      </a:r>
                      <a:endParaRPr sz="18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Manuel</a:t>
                      </a:r>
                      <a:endParaRPr sz="18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Methodologie Utilisée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300">
                <a:solidFill>
                  <a:schemeClr val="dk2"/>
                </a:solidFill>
              </a:rPr>
              <a:t>La methode agile scrum.</a:t>
            </a:r>
            <a:endParaRPr sz="2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76375" y="498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de Cas d’utilisation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138050"/>
            <a:ext cx="7102800" cy="446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233225" y="11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de Classe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493950" y="1925950"/>
            <a:ext cx="7924200" cy="24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4100" y="648050"/>
            <a:ext cx="6212725" cy="468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Realisation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500">
                <a:solidFill>
                  <a:schemeClr val="dk2"/>
                </a:solidFill>
              </a:rPr>
              <a:t>Nous avons utilise le framework laravel pour mettre sur pied notre application et mysql pour la base de donées.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