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8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492896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Настройка визуального редактора для системы дистанционного обучения </a:t>
            </a:r>
            <a:r>
              <a:rPr lang="ru-RU" dirty="0" err="1" smtClean="0">
                <a:effectLst/>
              </a:rPr>
              <a:t>Moodle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просмотр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-32857"/>
            <a:ext cx="8229600" cy="4709160"/>
          </a:xfrm>
        </p:spPr>
        <p:txBody>
          <a:bodyPr/>
          <a:lstStyle/>
          <a:p>
            <a:r>
              <a:rPr lang="ru-RU" dirty="0" smtClean="0"/>
              <a:t>Для настройки визуального редактора, нам нужно будет зайти в </a:t>
            </a:r>
            <a:r>
              <a:rPr lang="en-US" dirty="0" smtClean="0"/>
              <a:t>Moodle </a:t>
            </a:r>
            <a:r>
              <a:rPr lang="ru-RU" dirty="0" smtClean="0"/>
              <a:t>в Административную панель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1988840"/>
            <a:ext cx="23717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7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Далее выбрать вкладку плагины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19396"/>
            <a:ext cx="8479982" cy="52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6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Далее выбираем </a:t>
            </a:r>
            <a:r>
              <a:rPr lang="en-US" dirty="0" smtClean="0"/>
              <a:t>Html-</a:t>
            </a:r>
            <a:r>
              <a:rPr lang="ru-RU" dirty="0" smtClean="0"/>
              <a:t>редактор </a:t>
            </a:r>
            <a:r>
              <a:rPr lang="en-US" dirty="0" err="1" smtClean="0"/>
              <a:t>Atto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2708920"/>
            <a:ext cx="62769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6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Спускаемся до блока «Конфигурация панели инструментов»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660708" cy="312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0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470916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В данном блоке можно настраивать панель управления редактором </a:t>
            </a:r>
            <a:r>
              <a:rPr lang="en-US" sz="1600" dirty="0" err="1" smtClean="0">
                <a:solidFill>
                  <a:schemeClr val="bg1"/>
                </a:solidFill>
              </a:rPr>
              <a:t>Atto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ru-RU" sz="1600" dirty="0" smtClean="0">
                <a:solidFill>
                  <a:schemeClr val="bg1"/>
                </a:solidFill>
              </a:rPr>
              <a:t>Рассмотрим значения </a:t>
            </a:r>
            <a:r>
              <a:rPr lang="ru-RU" sz="1600" dirty="0" err="1" smtClean="0">
                <a:solidFill>
                  <a:schemeClr val="bg1"/>
                </a:solidFill>
              </a:rPr>
              <a:t>по-умолчанию</a:t>
            </a:r>
            <a:r>
              <a:rPr lang="ru-RU" sz="1600" dirty="0" smtClean="0">
                <a:solidFill>
                  <a:schemeClr val="bg1"/>
                </a:solidFill>
              </a:rPr>
              <a:t>:</a:t>
            </a:r>
          </a:p>
          <a:p>
            <a:pPr marL="13716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1. </a:t>
            </a:r>
            <a:r>
              <a:rPr lang="en-US" sz="1600" dirty="0" smtClean="0">
                <a:solidFill>
                  <a:schemeClr val="bg1"/>
                </a:solidFill>
              </a:rPr>
              <a:t>collapse </a:t>
            </a:r>
            <a:r>
              <a:rPr lang="en-US" sz="1600" dirty="0">
                <a:solidFill>
                  <a:schemeClr val="bg1"/>
                </a:solidFill>
              </a:rPr>
              <a:t>= collapse — </a:t>
            </a:r>
            <a:r>
              <a:rPr lang="ru-RU" sz="1600" b="1" dirty="0">
                <a:solidFill>
                  <a:schemeClr val="bg1"/>
                </a:solidFill>
              </a:rPr>
              <a:t>Показать/спрятать дополнительные кнопки</a:t>
            </a:r>
            <a:endParaRPr lang="ru-RU" sz="16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2. </a:t>
            </a:r>
            <a:r>
              <a:rPr lang="en-US" sz="1600" dirty="0" smtClean="0">
                <a:solidFill>
                  <a:schemeClr val="bg1"/>
                </a:solidFill>
              </a:rPr>
              <a:t>style1 </a:t>
            </a:r>
            <a:r>
              <a:rPr lang="en-US" sz="1600" dirty="0">
                <a:solidFill>
                  <a:schemeClr val="bg1"/>
                </a:solidFill>
              </a:rPr>
              <a:t>= title, bold, italic — </a:t>
            </a:r>
            <a:r>
              <a:rPr lang="ru-RU" sz="1600" dirty="0">
                <a:solidFill>
                  <a:schemeClr val="bg1"/>
                </a:solidFill>
              </a:rPr>
              <a:t>Верхний блок слева с тремя кнопками </a:t>
            </a:r>
            <a:r>
              <a:rPr lang="ru-RU" sz="1600" b="1" dirty="0">
                <a:solidFill>
                  <a:schemeClr val="bg1"/>
                </a:solidFill>
              </a:rPr>
              <a:t>Стили абзаца, Полужирный, Курсив</a:t>
            </a:r>
            <a:endParaRPr lang="ru-RU" sz="16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3. </a:t>
            </a:r>
            <a:r>
              <a:rPr lang="en-US" sz="1600" dirty="0" smtClean="0">
                <a:solidFill>
                  <a:schemeClr val="bg1"/>
                </a:solidFill>
              </a:rPr>
              <a:t>list </a:t>
            </a:r>
            <a:r>
              <a:rPr lang="en-US" sz="1600" dirty="0">
                <a:solidFill>
                  <a:schemeClr val="bg1"/>
                </a:solidFill>
              </a:rPr>
              <a:t>= </a:t>
            </a:r>
            <a:r>
              <a:rPr lang="en-US" sz="1600" dirty="0" err="1">
                <a:solidFill>
                  <a:schemeClr val="bg1"/>
                </a:solidFill>
              </a:rPr>
              <a:t>unorderedlist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orderedlist</a:t>
            </a:r>
            <a:r>
              <a:rPr lang="en-US" sz="1600" dirty="0">
                <a:solidFill>
                  <a:schemeClr val="bg1"/>
                </a:solidFill>
              </a:rPr>
              <a:t> — </a:t>
            </a:r>
            <a:r>
              <a:rPr lang="ru-RU" sz="1600" dirty="0">
                <a:solidFill>
                  <a:schemeClr val="bg1"/>
                </a:solidFill>
              </a:rPr>
              <a:t>Второй слева блок с кнопками </a:t>
            </a:r>
            <a:r>
              <a:rPr lang="ru-RU" sz="1600" b="1" dirty="0">
                <a:solidFill>
                  <a:schemeClr val="bg1"/>
                </a:solidFill>
              </a:rPr>
              <a:t>Ненумерованный список, Нумерованный список</a:t>
            </a:r>
            <a:endParaRPr lang="ru-RU" sz="16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4. </a:t>
            </a:r>
            <a:r>
              <a:rPr lang="en-US" sz="1600" dirty="0" smtClean="0">
                <a:solidFill>
                  <a:schemeClr val="bg1"/>
                </a:solidFill>
              </a:rPr>
              <a:t>links </a:t>
            </a:r>
            <a:r>
              <a:rPr lang="en-US" sz="1600" dirty="0">
                <a:solidFill>
                  <a:schemeClr val="bg1"/>
                </a:solidFill>
              </a:rPr>
              <a:t>= link — </a:t>
            </a:r>
            <a:r>
              <a:rPr lang="ru-RU" sz="1600" dirty="0">
                <a:solidFill>
                  <a:schemeClr val="bg1"/>
                </a:solidFill>
              </a:rPr>
              <a:t>Следующий верхний блок с двумя кнопками </a:t>
            </a:r>
            <a:r>
              <a:rPr lang="ru-RU" sz="1600" b="1" dirty="0">
                <a:solidFill>
                  <a:schemeClr val="bg1"/>
                </a:solidFill>
              </a:rPr>
              <a:t>Ссылки</a:t>
            </a:r>
            <a:r>
              <a:rPr lang="ru-RU" sz="1600" dirty="0">
                <a:solidFill>
                  <a:schemeClr val="bg1"/>
                </a:solidFill>
              </a:rPr>
              <a:t> (определить ссылку и убрать ссылку)</a:t>
            </a:r>
          </a:p>
          <a:p>
            <a:pPr marL="13716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5. </a:t>
            </a:r>
            <a:r>
              <a:rPr lang="en-US" sz="1600" dirty="0" smtClean="0">
                <a:solidFill>
                  <a:schemeClr val="bg1"/>
                </a:solidFill>
              </a:rPr>
              <a:t>files </a:t>
            </a:r>
            <a:r>
              <a:rPr lang="en-US" sz="1600" dirty="0">
                <a:solidFill>
                  <a:schemeClr val="bg1"/>
                </a:solidFill>
              </a:rPr>
              <a:t>= image, media, </a:t>
            </a:r>
            <a:r>
              <a:rPr lang="en-US" sz="1600" dirty="0" err="1">
                <a:solidFill>
                  <a:schemeClr val="bg1"/>
                </a:solidFill>
              </a:rPr>
              <a:t>managefiles</a:t>
            </a:r>
            <a:r>
              <a:rPr lang="en-US" sz="1600" dirty="0">
                <a:solidFill>
                  <a:schemeClr val="bg1"/>
                </a:solidFill>
              </a:rPr>
              <a:t> — </a:t>
            </a:r>
            <a:r>
              <a:rPr lang="ru-RU" sz="1600" dirty="0">
                <a:solidFill>
                  <a:schemeClr val="bg1"/>
                </a:solidFill>
              </a:rPr>
              <a:t>Последний блок кнопок сверху с кнопками </a:t>
            </a:r>
            <a:r>
              <a:rPr lang="ru-RU" sz="1600" b="1" dirty="0">
                <a:solidFill>
                  <a:schemeClr val="bg1"/>
                </a:solidFill>
              </a:rPr>
              <a:t>Картинка, Медиа, Управление файлами</a:t>
            </a:r>
            <a:endParaRPr lang="ru-RU" sz="16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6. </a:t>
            </a:r>
            <a:r>
              <a:rPr lang="en-US" sz="1600" dirty="0" smtClean="0">
                <a:solidFill>
                  <a:schemeClr val="bg1"/>
                </a:solidFill>
              </a:rPr>
              <a:t>style2 </a:t>
            </a:r>
            <a:r>
              <a:rPr lang="en-US" sz="1600" dirty="0">
                <a:solidFill>
                  <a:schemeClr val="bg1"/>
                </a:solidFill>
              </a:rPr>
              <a:t>= underline, strike, subscript, superscript — </a:t>
            </a:r>
            <a:r>
              <a:rPr lang="ru-RU" sz="1600" dirty="0">
                <a:solidFill>
                  <a:schemeClr val="bg1"/>
                </a:solidFill>
              </a:rPr>
              <a:t>Второй сверху блок с кнопками слева: </a:t>
            </a:r>
            <a:r>
              <a:rPr lang="ru-RU" sz="1600" b="1" dirty="0">
                <a:solidFill>
                  <a:schemeClr val="bg1"/>
                </a:solidFill>
              </a:rPr>
              <a:t>Подчеркивание, Перечеркнутый, Подстрочный индекс, Надстрочный индекс</a:t>
            </a:r>
            <a:endParaRPr lang="ru-RU" sz="16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7. </a:t>
            </a:r>
            <a:r>
              <a:rPr lang="en-US" sz="1600" dirty="0" smtClean="0">
                <a:solidFill>
                  <a:schemeClr val="bg1"/>
                </a:solidFill>
              </a:rPr>
              <a:t>align </a:t>
            </a:r>
            <a:r>
              <a:rPr lang="en-US" sz="1600" dirty="0">
                <a:solidFill>
                  <a:schemeClr val="bg1"/>
                </a:solidFill>
              </a:rPr>
              <a:t>= align — </a:t>
            </a:r>
            <a:r>
              <a:rPr lang="ru-RU" sz="1600" dirty="0">
                <a:solidFill>
                  <a:schemeClr val="bg1"/>
                </a:solidFill>
              </a:rPr>
              <a:t>Следующий блок кнопок (открывающийся при нажатии кнопки </a:t>
            </a:r>
            <a:r>
              <a:rPr lang="ru-RU" sz="1600" b="1" dirty="0">
                <a:solidFill>
                  <a:schemeClr val="bg1"/>
                </a:solidFill>
              </a:rPr>
              <a:t>Показать/спрятать дополнительные кнопки</a:t>
            </a:r>
            <a:r>
              <a:rPr lang="ru-RU" sz="1600" dirty="0">
                <a:solidFill>
                  <a:schemeClr val="bg1"/>
                </a:solidFill>
              </a:rPr>
              <a:t>) с одной кнопкой </a:t>
            </a:r>
            <a:r>
              <a:rPr lang="ru-RU" sz="1600" b="1" dirty="0">
                <a:solidFill>
                  <a:schemeClr val="bg1"/>
                </a:solidFill>
              </a:rPr>
              <a:t>Выравнивание текста</a:t>
            </a:r>
            <a:endParaRPr lang="ru-RU" sz="16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8. </a:t>
            </a:r>
            <a:r>
              <a:rPr lang="en-US" sz="1600" dirty="0" smtClean="0">
                <a:solidFill>
                  <a:schemeClr val="bg1"/>
                </a:solidFill>
              </a:rPr>
              <a:t>indent </a:t>
            </a:r>
            <a:r>
              <a:rPr lang="en-US" sz="1600" dirty="0">
                <a:solidFill>
                  <a:schemeClr val="bg1"/>
                </a:solidFill>
              </a:rPr>
              <a:t>= indent — </a:t>
            </a:r>
            <a:r>
              <a:rPr lang="ru-RU" sz="1600" dirty="0">
                <a:solidFill>
                  <a:schemeClr val="bg1"/>
                </a:solidFill>
              </a:rPr>
              <a:t>Кнопка </a:t>
            </a:r>
            <a:r>
              <a:rPr lang="ru-RU" sz="1600" b="1" dirty="0">
                <a:solidFill>
                  <a:schemeClr val="bg1"/>
                </a:solidFill>
              </a:rPr>
              <a:t>Отступ</a:t>
            </a:r>
            <a:endParaRPr lang="ru-RU" sz="16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9. </a:t>
            </a:r>
            <a:r>
              <a:rPr lang="en-US" sz="1600" dirty="0" smtClean="0">
                <a:solidFill>
                  <a:schemeClr val="bg1"/>
                </a:solidFill>
              </a:rPr>
              <a:t>insert </a:t>
            </a:r>
            <a:r>
              <a:rPr lang="en-US" sz="1600" dirty="0">
                <a:solidFill>
                  <a:schemeClr val="bg1"/>
                </a:solidFill>
              </a:rPr>
              <a:t>= equation, </a:t>
            </a:r>
            <a:r>
              <a:rPr lang="en-US" sz="1600" dirty="0" err="1">
                <a:solidFill>
                  <a:schemeClr val="bg1"/>
                </a:solidFill>
              </a:rPr>
              <a:t>charmap</a:t>
            </a:r>
            <a:r>
              <a:rPr lang="en-US" sz="1600" dirty="0">
                <a:solidFill>
                  <a:schemeClr val="bg1"/>
                </a:solidFill>
              </a:rPr>
              <a:t>, table, clear — </a:t>
            </a:r>
            <a:r>
              <a:rPr lang="ru-RU" sz="1600" b="1" dirty="0">
                <a:solidFill>
                  <a:schemeClr val="bg1"/>
                </a:solidFill>
              </a:rPr>
              <a:t>Редактор формул, Вставка символа, Таблица, Очистить формат</a:t>
            </a:r>
            <a:endParaRPr lang="ru-RU" sz="16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10. </a:t>
            </a:r>
            <a:r>
              <a:rPr lang="en-US" sz="1600" dirty="0" smtClean="0">
                <a:solidFill>
                  <a:schemeClr val="bg1"/>
                </a:solidFill>
              </a:rPr>
              <a:t>undo </a:t>
            </a:r>
            <a:r>
              <a:rPr lang="en-US" sz="1600" dirty="0">
                <a:solidFill>
                  <a:schemeClr val="bg1"/>
                </a:solidFill>
              </a:rPr>
              <a:t>= undo — </a:t>
            </a:r>
            <a:r>
              <a:rPr lang="ru-RU" sz="1600" b="1" dirty="0">
                <a:solidFill>
                  <a:schemeClr val="bg1"/>
                </a:solidFill>
              </a:rPr>
              <a:t>Отмена / Повтор</a:t>
            </a:r>
            <a:endParaRPr lang="ru-RU" sz="16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11. </a:t>
            </a:r>
            <a:r>
              <a:rPr lang="en-US" sz="1600" dirty="0" smtClean="0">
                <a:solidFill>
                  <a:schemeClr val="bg1"/>
                </a:solidFill>
              </a:rPr>
              <a:t>accessibility </a:t>
            </a:r>
            <a:r>
              <a:rPr lang="en-US" sz="1600" dirty="0">
                <a:solidFill>
                  <a:schemeClr val="bg1"/>
                </a:solidFill>
              </a:rPr>
              <a:t>= </a:t>
            </a:r>
            <a:r>
              <a:rPr lang="en-US" sz="1600" dirty="0" err="1">
                <a:solidFill>
                  <a:schemeClr val="bg1"/>
                </a:solidFill>
              </a:rPr>
              <a:t>accessibilitychecker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accessibilityhelper</a:t>
            </a:r>
            <a:r>
              <a:rPr lang="en-US" sz="1600" dirty="0">
                <a:solidFill>
                  <a:schemeClr val="bg1"/>
                </a:solidFill>
              </a:rPr>
              <a:t> — </a:t>
            </a:r>
            <a:r>
              <a:rPr lang="ru-RU" sz="1600" dirty="0">
                <a:solidFill>
                  <a:schemeClr val="bg1"/>
                </a:solidFill>
              </a:rPr>
              <a:t>Следующий блок кнопок: </a:t>
            </a:r>
            <a:r>
              <a:rPr lang="ru-RU" sz="1600" b="1" dirty="0">
                <a:solidFill>
                  <a:schemeClr val="bg1"/>
                </a:solidFill>
              </a:rPr>
              <a:t>Проверка доступности, Помощник для слабовидящих</a:t>
            </a:r>
            <a:endParaRPr lang="ru-RU" sz="16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12 </a:t>
            </a:r>
            <a:r>
              <a:rPr lang="en-US" sz="1600" dirty="0" smtClean="0">
                <a:solidFill>
                  <a:schemeClr val="bg1"/>
                </a:solidFill>
              </a:rPr>
              <a:t>other </a:t>
            </a:r>
            <a:r>
              <a:rPr lang="en-US" sz="1600" dirty="0">
                <a:solidFill>
                  <a:schemeClr val="bg1"/>
                </a:solidFill>
              </a:rPr>
              <a:t>= html — </a:t>
            </a:r>
            <a:r>
              <a:rPr lang="ru-RU" sz="1600" dirty="0">
                <a:solidFill>
                  <a:schemeClr val="bg1"/>
                </a:solidFill>
              </a:rPr>
              <a:t>Кнопка </a:t>
            </a:r>
            <a:r>
              <a:rPr lang="en-US" sz="1600" b="1" dirty="0">
                <a:solidFill>
                  <a:schemeClr val="bg1"/>
                </a:solidFill>
              </a:rPr>
              <a:t>HTML</a:t>
            </a:r>
            <a:r>
              <a:rPr lang="en-US" sz="1600" dirty="0">
                <a:solidFill>
                  <a:schemeClr val="bg1"/>
                </a:solidFill>
              </a:rPr>
              <a:t> (HTML-</a:t>
            </a:r>
            <a:r>
              <a:rPr lang="ru-RU" sz="1600" dirty="0">
                <a:solidFill>
                  <a:schemeClr val="bg1"/>
                </a:solidFill>
              </a:rPr>
              <a:t>редактирование)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001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кнопок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>
                <a:solidFill>
                  <a:schemeClr val="bg1"/>
                </a:solidFill>
              </a:rPr>
              <a:t>Чтобы добавить новую кнопку или убрать существующую в тот или иной блок кнопок Вам достаточно поправить текстовый блок настроек </a:t>
            </a:r>
            <a:r>
              <a:rPr lang="ru-RU" b="1" dirty="0">
                <a:solidFill>
                  <a:schemeClr val="bg1"/>
                </a:solidFill>
              </a:rPr>
              <a:t>Конфигурация панели</a:t>
            </a:r>
            <a:r>
              <a:rPr lang="ru-RU" dirty="0">
                <a:solidFill>
                  <a:schemeClr val="bg1"/>
                </a:solidFill>
              </a:rPr>
              <a:t>. Все коды кнопок и их описание Вы можете найти в таблице </a:t>
            </a:r>
            <a:r>
              <a:rPr lang="ru-RU" b="1" dirty="0">
                <a:solidFill>
                  <a:schemeClr val="bg1"/>
                </a:solidFill>
              </a:rPr>
              <a:t>Плагины редактора </a:t>
            </a:r>
            <a:r>
              <a:rPr lang="ru-RU" b="1" dirty="0" err="1">
                <a:solidFill>
                  <a:schemeClr val="bg1"/>
                </a:solidFill>
              </a:rPr>
              <a:t>Atto</a:t>
            </a:r>
            <a:r>
              <a:rPr lang="ru-RU" dirty="0">
                <a:solidFill>
                  <a:schemeClr val="bg1"/>
                </a:solidFill>
              </a:rPr>
              <a:t> на странице настроек </a:t>
            </a:r>
            <a:r>
              <a:rPr lang="ru-RU" dirty="0" err="1">
                <a:solidFill>
                  <a:schemeClr val="bg1"/>
                </a:solidFill>
              </a:rPr>
              <a:t>Atto</a:t>
            </a:r>
            <a:r>
              <a:rPr lang="ru-RU" dirty="0">
                <a:solidFill>
                  <a:schemeClr val="bg1"/>
                </a:solidFill>
              </a:rPr>
              <a:t>. Допустим, Вы хотите добавить кнопку </a:t>
            </a:r>
            <a:r>
              <a:rPr lang="ru-RU" b="1" dirty="0">
                <a:solidFill>
                  <a:schemeClr val="bg1"/>
                </a:solidFill>
              </a:rPr>
              <a:t>Цвет шрифта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ru-RU" i="1" dirty="0" err="1">
                <a:solidFill>
                  <a:schemeClr val="bg1"/>
                </a:solidFill>
              </a:rPr>
              <a:t>fontcolor</a:t>
            </a:r>
            <a:r>
              <a:rPr lang="ru-RU" dirty="0">
                <a:solidFill>
                  <a:schemeClr val="bg1"/>
                </a:solidFill>
              </a:rPr>
              <a:t>) к блоку кнопок </a:t>
            </a:r>
            <a:r>
              <a:rPr lang="ru-RU" b="1" dirty="0">
                <a:solidFill>
                  <a:schemeClr val="bg1"/>
                </a:solidFill>
              </a:rPr>
              <a:t>Стили абзаца, Полужирный, Курсив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0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9065" y="-3517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b="1" dirty="0">
                <a:solidFill>
                  <a:schemeClr val="bg1"/>
                </a:solidFill>
              </a:rPr>
              <a:t>Для этого Вам нужно:</a:t>
            </a:r>
            <a:endParaRPr lang="ru-RU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dirty="0">
                <a:solidFill>
                  <a:schemeClr val="bg1"/>
                </a:solidFill>
              </a:rPr>
              <a:t>Определить код необходимой кнопки, которую Вы хотите вставить или убрать из таблицы </a:t>
            </a:r>
            <a:r>
              <a:rPr lang="ru-RU" b="1" dirty="0">
                <a:solidFill>
                  <a:schemeClr val="bg1"/>
                </a:solidFill>
              </a:rPr>
              <a:t>Плагины редактора </a:t>
            </a:r>
            <a:r>
              <a:rPr lang="ru-RU" b="1" dirty="0" err="1">
                <a:solidFill>
                  <a:schemeClr val="bg1"/>
                </a:solidFill>
              </a:rPr>
              <a:t>Atto</a:t>
            </a:r>
            <a:r>
              <a:rPr lang="ru-RU" dirty="0">
                <a:solidFill>
                  <a:schemeClr val="bg1"/>
                </a:solidFill>
              </a:rPr>
              <a:t> (</a:t>
            </a:r>
            <a:r>
              <a:rPr lang="ru-RU" i="1" dirty="0">
                <a:solidFill>
                  <a:schemeClr val="bg1"/>
                </a:solidFill>
              </a:rPr>
              <a:t>в данном случае это, например, </a:t>
            </a:r>
            <a:r>
              <a:rPr lang="ru-RU" b="1" i="1" dirty="0" err="1">
                <a:solidFill>
                  <a:schemeClr val="bg1"/>
                </a:solidFill>
              </a:rPr>
              <a:t>fontcolor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137160" indent="0">
              <a:buNone/>
            </a:pPr>
            <a:r>
              <a:rPr lang="ru-RU" dirty="0">
                <a:solidFill>
                  <a:schemeClr val="bg1"/>
                </a:solidFill>
              </a:rPr>
              <a:t>Определить код блока в который Вы хотите вставить или убрать кнопку в настройке </a:t>
            </a:r>
            <a:r>
              <a:rPr lang="ru-RU" b="1" dirty="0">
                <a:solidFill>
                  <a:schemeClr val="bg1"/>
                </a:solidFill>
              </a:rPr>
              <a:t>Конфигурация панели</a:t>
            </a:r>
            <a:r>
              <a:rPr lang="ru-RU" dirty="0">
                <a:solidFill>
                  <a:schemeClr val="bg1"/>
                </a:solidFill>
              </a:rPr>
              <a:t> (</a:t>
            </a:r>
            <a:r>
              <a:rPr lang="ru-RU" i="1" dirty="0">
                <a:solidFill>
                  <a:schemeClr val="bg1"/>
                </a:solidFill>
              </a:rPr>
              <a:t>в нашем случае это style1 = </a:t>
            </a:r>
            <a:r>
              <a:rPr lang="ru-RU" i="1" dirty="0" err="1">
                <a:solidFill>
                  <a:schemeClr val="bg1"/>
                </a:solidFill>
              </a:rPr>
              <a:t>title</a:t>
            </a:r>
            <a:r>
              <a:rPr lang="ru-RU" i="1" dirty="0">
                <a:solidFill>
                  <a:schemeClr val="bg1"/>
                </a:solidFill>
              </a:rPr>
              <a:t>, </a:t>
            </a:r>
            <a:r>
              <a:rPr lang="ru-RU" i="1" dirty="0" err="1">
                <a:solidFill>
                  <a:schemeClr val="bg1"/>
                </a:solidFill>
              </a:rPr>
              <a:t>bold</a:t>
            </a:r>
            <a:r>
              <a:rPr lang="ru-RU" i="1" dirty="0">
                <a:solidFill>
                  <a:schemeClr val="bg1"/>
                </a:solidFill>
              </a:rPr>
              <a:t>, </a:t>
            </a:r>
            <a:r>
              <a:rPr lang="ru-RU" i="1" dirty="0" err="1">
                <a:solidFill>
                  <a:schemeClr val="bg1"/>
                </a:solidFill>
              </a:rPr>
              <a:t>italic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43400"/>
            <a:ext cx="59721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8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ru-RU" dirty="0">
                <a:solidFill>
                  <a:schemeClr val="bg1"/>
                </a:solidFill>
              </a:rPr>
              <a:t>Далее переходим к настройке области </a:t>
            </a:r>
            <a:r>
              <a:rPr lang="ru-RU" b="1" dirty="0">
                <a:solidFill>
                  <a:schemeClr val="bg1"/>
                </a:solidFill>
              </a:rPr>
              <a:t>Конфигурация панели</a:t>
            </a:r>
            <a:r>
              <a:rPr lang="ru-RU" dirty="0">
                <a:solidFill>
                  <a:schemeClr val="bg1"/>
                </a:solidFill>
              </a:rPr>
              <a:t>. В нашем случае нам нужно дописать через запятую новую кнопку </a:t>
            </a:r>
            <a:r>
              <a:rPr lang="ru-RU" b="1" dirty="0" err="1">
                <a:solidFill>
                  <a:schemeClr val="bg1"/>
                </a:solidFill>
              </a:rPr>
              <a:t>fontcolor</a:t>
            </a:r>
            <a:r>
              <a:rPr lang="ru-RU" dirty="0">
                <a:solidFill>
                  <a:schemeClr val="bg1"/>
                </a:solidFill>
              </a:rPr>
              <a:t> в блоке </a:t>
            </a:r>
            <a:r>
              <a:rPr lang="ru-RU" dirty="0">
                <a:solidFill>
                  <a:schemeClr val="bg1"/>
                </a:solidFill>
              </a:rPr>
              <a:t>style1 = </a:t>
            </a:r>
            <a:r>
              <a:rPr lang="ru-RU" dirty="0" err="1">
                <a:solidFill>
                  <a:schemeClr val="bg1"/>
                </a:solidFill>
              </a:rPr>
              <a:t>title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bold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italic</a:t>
            </a:r>
            <a:r>
              <a:rPr lang="ru-RU" dirty="0">
                <a:solidFill>
                  <a:schemeClr val="bg1"/>
                </a:solidFill>
              </a:rPr>
              <a:t> — должно получиться </a:t>
            </a:r>
            <a:r>
              <a:rPr lang="ru-RU" dirty="0">
                <a:solidFill>
                  <a:schemeClr val="bg1"/>
                </a:solidFill>
              </a:rPr>
              <a:t>style1 = </a:t>
            </a:r>
            <a:r>
              <a:rPr lang="ru-RU" dirty="0" err="1">
                <a:solidFill>
                  <a:schemeClr val="bg1"/>
                </a:solidFill>
              </a:rPr>
              <a:t>title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bold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italic</a:t>
            </a:r>
            <a:r>
              <a:rPr lang="ru-RU" b="1" dirty="0">
                <a:solidFill>
                  <a:schemeClr val="bg1"/>
                </a:solidFill>
              </a:rPr>
              <a:t>, </a:t>
            </a:r>
            <a:r>
              <a:rPr lang="ru-RU" b="1" dirty="0" err="1">
                <a:solidFill>
                  <a:schemeClr val="bg1"/>
                </a:solidFill>
              </a:rPr>
              <a:t>fontcolor</a:t>
            </a:r>
            <a:r>
              <a:rPr lang="ru-RU" dirty="0">
                <a:solidFill>
                  <a:schemeClr val="bg1"/>
                </a:solidFill>
              </a:rPr>
              <a:t>. Нажимаем </a:t>
            </a:r>
            <a:r>
              <a:rPr lang="ru-RU" b="1" dirty="0">
                <a:solidFill>
                  <a:schemeClr val="bg1"/>
                </a:solidFill>
              </a:rPr>
              <a:t>Сохранить изменения</a:t>
            </a:r>
            <a:r>
              <a:rPr lang="ru-RU" dirty="0">
                <a:solidFill>
                  <a:schemeClr val="bg1"/>
                </a:solidFill>
              </a:rPr>
              <a:t>. Для того, чтобы изменения вступили в силу немедленно, желательно </a:t>
            </a:r>
            <a:r>
              <a:rPr lang="ru-RU" i="1" dirty="0">
                <a:solidFill>
                  <a:schemeClr val="bg1"/>
                </a:solidFill>
              </a:rPr>
              <a:t>Очистить все кэши</a:t>
            </a:r>
            <a:r>
              <a:rPr lang="ru-RU" dirty="0">
                <a:solidFill>
                  <a:schemeClr val="bg1"/>
                </a:solidFill>
              </a:rPr>
              <a:t> (Блок </a:t>
            </a:r>
            <a:r>
              <a:rPr lang="ru-RU" b="1" dirty="0">
                <a:solidFill>
                  <a:schemeClr val="bg1"/>
                </a:solidFill>
              </a:rPr>
              <a:t>НАСТРОЙКИ » Администрирование » Разработка » Очистить все кэши</a:t>
            </a:r>
            <a:r>
              <a:rPr lang="ru-RU" dirty="0">
                <a:solidFill>
                  <a:schemeClr val="bg1"/>
                </a:solidFill>
              </a:rPr>
              <a:t>).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</TotalTime>
  <Words>105</Words>
  <Application>Microsoft Office PowerPoint</Application>
  <PresentationFormat>Экран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Настройка визуального редактора для системы дистанционного обучения Moodle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кнопок</vt:lpstr>
      <vt:lpstr>Презентация PowerPoint</vt:lpstr>
      <vt:lpstr>Презентация PowerPoint</vt:lpstr>
      <vt:lpstr>Спасибо за просмотр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визуального редактора для системы дистанционного обучения Moodle.</dc:title>
  <dc:creator>Миша</dc:creator>
  <cp:lastModifiedBy>User</cp:lastModifiedBy>
  <cp:revision>2</cp:revision>
  <dcterms:created xsi:type="dcterms:W3CDTF">2019-01-17T14:38:12Z</dcterms:created>
  <dcterms:modified xsi:type="dcterms:W3CDTF">2019-01-17T14:57:12Z</dcterms:modified>
</cp:coreProperties>
</file>