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71" r:id="rId2"/>
    <p:sldId id="284" r:id="rId3"/>
    <p:sldId id="283" r:id="rId4"/>
    <p:sldId id="273" r:id="rId5"/>
    <p:sldId id="288" r:id="rId6"/>
    <p:sldId id="285" r:id="rId7"/>
    <p:sldId id="289" r:id="rId8"/>
    <p:sldId id="290" r:id="rId9"/>
    <p:sldId id="291" r:id="rId10"/>
    <p:sldId id="292" r:id="rId11"/>
    <p:sldId id="287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C85C58-734C-486D-B16E-AB503A8E5C4B}">
  <a:tblStyle styleId="{63C85C58-734C-486D-B16E-AB503A8E5C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04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733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237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04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69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0356D-6CF8-4DE8-9B6A-B7911A2D5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EE4D06-D594-4B4F-8D85-529445C4A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3F4B12-128E-4C11-9E3B-3F655ED6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AF8-E5C4-4A55-A77E-35A644DE92B6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100DEC-6B8F-4B18-AB62-175FFBEC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E107E1-11D1-4A04-8FF9-DCD38C2D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02016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31D05-E2BD-4253-B75C-117348AC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B85444-E573-4315-B6FE-D0A58BB10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1BFCB2-1CB2-4A36-A211-0673BD4E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AF8-E5C4-4A55-A77E-35A644DE92B6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B7C10B-E1DD-4CED-A02C-8BBD3449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3CD072-3E8F-4456-B95F-3027CA63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9776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7B19D5-8A48-4B1D-B5A4-9F8695F22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AD154D-D1A4-43FA-A6AB-151AE6CD6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BF90A7-1F1F-4122-92E0-3564B15A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AF8-E5C4-4A55-A77E-35A644DE92B6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110A93-1909-4589-AE7B-585241A4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4DF217-139D-4EA9-8D31-68815670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83436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335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9911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017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D3384-8B5B-4D50-B6AB-8E186CF8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37CE0-4DB2-4969-91BF-1A0C1BBA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11C3CF-8F59-4B84-9B88-0D5EE2B7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AF8-E5C4-4A55-A77E-35A644DE92B6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50A226-C1BA-4F8E-912C-670A9B77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B7ADAC-C9DA-4252-928C-E319B68E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16042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18249-42E8-45CA-AADE-B468D24C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419C24-6C70-451B-9CDC-F5E585613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4C50C6-7199-4A22-BFF8-D50B0231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AF8-E5C4-4A55-A77E-35A644DE92B6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E38219-E1A9-4C60-8C16-EF709A88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D8DD80-496E-4F59-9C49-75BBAD1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6647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862FB-E704-4498-A464-845C18B0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20BA9F-9FA3-44B3-A857-EFED5F288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F4BA29-BA54-4EB8-825D-DDFBE40B1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58C7C9-496C-4B02-B021-4155567B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AF8-E5C4-4A55-A77E-35A644DE92B6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FDC5DE-38BF-4895-B582-2F007E30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3D3EA4-463F-4D7B-BE01-2BC4BB8D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6659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57118-3E13-47E5-A266-FDF4A41E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10EAB-D96E-4225-A05B-2135D0698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ED8EED-0CBD-4817-9068-BF0B1DCC9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D0A235-384F-4EA2-9FBF-259CFC790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A0EB2C7-DC56-4DC2-8166-93F22263E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BD60A5-581D-42A1-BFC8-CD86A6EF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AF8-E5C4-4A55-A77E-35A644DE92B6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3F200E-95BE-4593-AE39-D56885B4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541C9A2-F804-4A13-98C2-CD291170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283259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1CDD0-3327-4F9C-9C8F-93D6C7BE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A5C824-8C39-4D68-BF07-49075682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AF8-E5C4-4A55-A77E-35A644DE92B6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E3A265-B87E-40FB-8B34-1D94EE76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10FAF6-9EC8-495B-B594-049C2C96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289394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CC77AFB-B763-42F4-8B7B-65466CC5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AF8-E5C4-4A55-A77E-35A644DE92B6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7C2C283-693C-4816-B61B-83E1ADC9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52A6BB-92F6-4172-BC14-433DBFCF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673644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AD839-2F54-4D78-92F3-C120E500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DB5E81-1B59-46CD-96A3-D013AD3B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26F5FB-47C2-4977-B1D7-982852F75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6AA472-36A1-489B-BB26-0D5719B6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AF8-E5C4-4A55-A77E-35A644DE92B6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8A7964-6BA5-48F7-AB9E-E9DC0361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726CF7-40AA-4934-BA73-AA895720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49993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3525C-7541-4D82-9E55-D3EF88FD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AA9DAF-C2C6-4ED9-9172-56F25C0D9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B2F7D9-F643-446A-93BB-A7B2C3888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F102DE-39C2-4656-9A07-682C859E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AF8-E5C4-4A55-A77E-35A644DE92B6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83B0D4-D857-4804-846C-A81FDF9E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CF0392-4A51-4D8E-B882-79C7B93C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055328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F0E10-D823-4837-BE84-B66F318E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EBD45C-5C92-4DF8-82E7-328656B71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D083A7-00CB-4643-AD26-70AF13DEC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B1AF8-E5C4-4A55-A77E-35A644DE92B6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700863-BEBB-4EAE-8DD7-E5F67D385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0C8BE8-332A-4FE6-8526-B4640F288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781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op.cfuv.ru/OR/pdfs/Standart_EOR.pdf" TargetMode="External"/><Relationship Id="rId2" Type="http://schemas.openxmlformats.org/officeDocument/2006/relationships/hyperlink" Target="https://www.ispring.ru/elearning-insights/course-scorm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ispring.ru/elearning-insights/ispring-presenter-7-moodle/" TargetMode="External"/><Relationship Id="rId4" Type="http://schemas.openxmlformats.org/officeDocument/2006/relationships/hyperlink" Target="http://www.intuit.ru/studies/courses/11860/1152/lecture/18245?page=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9" name="Google Shape;62;p13">
            <a:extLst>
              <a:ext uri="{FF2B5EF4-FFF2-40B4-BE49-F238E27FC236}">
                <a16:creationId xmlns:a16="http://schemas.microsoft.com/office/drawing/2014/main" id="{54DAFDE9-6406-46DD-97B4-6A93FEEAAC9C}"/>
              </a:ext>
            </a:extLst>
          </p:cNvPr>
          <p:cNvSpPr txBox="1">
            <a:spLocks/>
          </p:cNvSpPr>
          <p:nvPr/>
        </p:nvSpPr>
        <p:spPr>
          <a:xfrm>
            <a:off x="1794933" y="925246"/>
            <a:ext cx="5813778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b="1" dirty="0">
                <a:solidFill>
                  <a:schemeClr val="tx1"/>
                </a:solidFill>
              </a:rPr>
              <a:t>Проектирование отчуждаемого контента и реализация компонента повторного использования с помощью инструмента разработки контента</a:t>
            </a:r>
            <a:endParaRPr lang="ru-RU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CD057-A84A-4EC4-B20B-0E1B0A9EFF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C34B91A-1D40-4D2A-B8CD-57798920FA8D}"/>
              </a:ext>
            </a:extLst>
          </p:cNvPr>
          <p:cNvSpPr/>
          <p:nvPr/>
        </p:nvSpPr>
        <p:spPr>
          <a:xfrm>
            <a:off x="366888" y="2052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Georgia" panose="02040502050405020303" pitchFamily="18" charset="0"/>
              </a:rPr>
              <a:t>Когда загрузка завершится, появится файл с </a:t>
            </a:r>
            <a:r>
              <a:rPr lang="ru-RU" dirty="0" err="1">
                <a:latin typeface="Georgia" panose="02040502050405020303" pitchFamily="18" charset="0"/>
              </a:rPr>
              <a:t>zip</a:t>
            </a:r>
            <a:r>
              <a:rPr lang="ru-RU" dirty="0">
                <a:latin typeface="Georgia" panose="02040502050405020303" pitchFamily="18" charset="0"/>
              </a:rPr>
              <a:t>-пакетом.</a:t>
            </a:r>
            <a:endParaRPr lang="ru-RU" dirty="0"/>
          </a:p>
        </p:txBody>
      </p:sp>
      <p:pic>
        <p:nvPicPr>
          <p:cNvPr id="3074" name="Picture 2" descr="2014-02-16_111636">
            <a:extLst>
              <a:ext uri="{FF2B5EF4-FFF2-40B4-BE49-F238E27FC236}">
                <a16:creationId xmlns:a16="http://schemas.microsoft.com/office/drawing/2014/main" id="{3A2963FC-413D-4E1C-87AE-4CAA4F15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7" y="851627"/>
            <a:ext cx="8449733" cy="278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D37EC8F-02BD-4160-914C-BD9B8CB06859}"/>
              </a:ext>
            </a:extLst>
          </p:cNvPr>
          <p:cNvSpPr/>
          <p:nvPr/>
        </p:nvSpPr>
        <p:spPr>
          <a:xfrm>
            <a:off x="305201" y="3737875"/>
            <a:ext cx="84497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Georgia" panose="02040502050405020303" pitchFamily="18" charset="0"/>
              </a:rPr>
              <a:t>Выйти из режима редактирования. Курс готов к работе. Пакет SCORM может быть как целым курсом, так и одной из его частей (темой). Главный плюс такого курса в том, что для просмотра его содержимого не нужны специальные программы, достаточно браузера. </a:t>
            </a:r>
          </a:p>
        </p:txBody>
      </p:sp>
    </p:spTree>
    <p:extLst>
      <p:ext uri="{BB962C8B-B14F-4D97-AF65-F5344CB8AC3E}">
        <p14:creationId xmlns:p14="http://schemas.microsoft.com/office/powerpoint/2010/main" val="346491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60F43-9B8C-45CA-9244-99FC296B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44" y="290811"/>
            <a:ext cx="5905000" cy="792923"/>
          </a:xfrm>
        </p:spPr>
        <p:txBody>
          <a:bodyPr/>
          <a:lstStyle/>
          <a:p>
            <a:r>
              <a:rPr lang="ru-RU" sz="2400" dirty="0"/>
              <a:t>Использованные источники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9047D2-57C8-481C-A1C5-BC009CB853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5C6DFD-55DE-463D-A6AC-20852F60FE69}"/>
              </a:ext>
            </a:extLst>
          </p:cNvPr>
          <p:cNvSpPr/>
          <p:nvPr/>
        </p:nvSpPr>
        <p:spPr>
          <a:xfrm>
            <a:off x="420751" y="1503462"/>
            <a:ext cx="57655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hlinkClick r:id="rId2"/>
              </a:rPr>
              <a:t>https://www.ispring.ru/elearning-insights/course-scorm/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hlinkClick r:id="rId3"/>
              </a:rPr>
              <a:t>http://eop.cfuv.ru/OR/pdfs/Standart_EOR.pdf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http://www.intuit.ru/studies/courses/11860/1152/lecture/18245?page=5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https://www.ispring.ru/elearning-insights/ispring-presenter-7-moodle/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16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1593011-C0B9-4207-9A45-592214EDB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640" y="519196"/>
            <a:ext cx="4425244" cy="4105106"/>
          </a:xfrm>
        </p:spPr>
        <p:txBody>
          <a:bodyPr>
            <a:normAutofit/>
          </a:bodyPr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SCORM –международный стандарт для создания электронного курса. </a:t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курс опубликован в SCORM - его «поймет» почти любая система дистанционного обучения (СДО).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Весь учебный материал упакован в SCORM-пакет –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-архив, внутри которого файлы расположены в определенной иерархии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CORM-Ð¿Ð°ÐºÐµÑ">
            <a:extLst>
              <a:ext uri="{FF2B5EF4-FFF2-40B4-BE49-F238E27FC236}">
                <a16:creationId xmlns:a16="http://schemas.microsoft.com/office/drawing/2014/main" id="{A0DDF6B6-94CB-45A6-A39C-F9848491A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84" y="1486076"/>
            <a:ext cx="3674587" cy="217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53E6EB-163C-460F-8908-448F1CB62893}"/>
              </a:ext>
            </a:extLst>
          </p:cNvPr>
          <p:cNvSpPr txBox="1"/>
          <p:nvPr/>
        </p:nvSpPr>
        <p:spPr>
          <a:xfrm>
            <a:off x="3138310" y="57531"/>
            <a:ext cx="2561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1. Формат </a:t>
            </a:r>
            <a:r>
              <a:rPr lang="en-US" sz="2400" b="1" dirty="0"/>
              <a:t>SCORM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12393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B6B68C-D084-4442-8903-D75B3384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15" y="108125"/>
            <a:ext cx="6281369" cy="492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6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A2F2645-550A-438A-9B30-2BFF9BE1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711376"/>
            <a:ext cx="6934200" cy="435292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511DA4B-51C6-4052-8393-EBF1DB85DF9B}"/>
              </a:ext>
            </a:extLst>
          </p:cNvPr>
          <p:cNvSpPr/>
          <p:nvPr/>
        </p:nvSpPr>
        <p:spPr>
          <a:xfrm>
            <a:off x="666044" y="97630"/>
            <a:ext cx="8105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Структура SCORM- пакета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B74C5F7-974A-4233-AAA7-CFA5D3DCB9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5"/>
          <a:stretch/>
        </p:blipFill>
        <p:spPr>
          <a:xfrm>
            <a:off x="1546224" y="1049867"/>
            <a:ext cx="5995272" cy="407916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6F61AA-208F-47CD-94E3-B7D183D12F31}"/>
              </a:ext>
            </a:extLst>
          </p:cNvPr>
          <p:cNvSpPr/>
          <p:nvPr/>
        </p:nvSpPr>
        <p:spPr>
          <a:xfrm>
            <a:off x="649512" y="184715"/>
            <a:ext cx="8105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Концептуальная схема упакованного курса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4882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80DD9C2-8DBD-4D6D-86BB-66C6FABD8CBE}"/>
              </a:ext>
            </a:extLst>
          </p:cNvPr>
          <p:cNvSpPr/>
          <p:nvPr/>
        </p:nvSpPr>
        <p:spPr>
          <a:xfrm>
            <a:off x="666044" y="97630"/>
            <a:ext cx="81054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Учебный материал в SCORM-курсе состоит из отдельных блоков – модулей. Каждый модуль через СДО можно использовать в любом другом курсе.</a:t>
            </a:r>
            <a:endParaRPr lang="ru-RU" dirty="0"/>
          </a:p>
        </p:txBody>
      </p:sp>
      <p:pic>
        <p:nvPicPr>
          <p:cNvPr id="2050" name="Picture 2" descr="ÐÐ°Ðº Ð²ÑÐ³Ð»ÑÐ´Ð¸Ñ SCORM-ÐºÑÑÑ">
            <a:extLst>
              <a:ext uri="{FF2B5EF4-FFF2-40B4-BE49-F238E27FC236}">
                <a16:creationId xmlns:a16="http://schemas.microsoft.com/office/drawing/2014/main" id="{84842FA0-19B5-428D-995F-7A24BB2AE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85" y="1230488"/>
            <a:ext cx="6971029" cy="36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79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992CBF-0A59-421B-BD1F-832F38988F5E}"/>
              </a:ext>
            </a:extLst>
          </p:cNvPr>
          <p:cNvSpPr/>
          <p:nvPr/>
        </p:nvSpPr>
        <p:spPr>
          <a:xfrm>
            <a:off x="694266" y="1161819"/>
            <a:ext cx="79981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Стандартизированные спецификации для разработки продуктов в сфере дистанционного обучения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Простая коммуникация между LMS и обучающим контентом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SCORM обеспечивает простую миграцию контента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интерактивных курсов дистанционного обучения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«Наблюдение» за пользователями во время прохождения курсов</a:t>
            </a:r>
          </a:p>
          <a:p>
            <a:pPr marL="342900" indent="-342900"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1DF56CB-4D70-4EBA-B13F-738B3A25CA94}"/>
              </a:ext>
            </a:extLst>
          </p:cNvPr>
          <p:cNvSpPr/>
          <p:nvPr/>
        </p:nvSpPr>
        <p:spPr>
          <a:xfrm>
            <a:off x="694267" y="292574"/>
            <a:ext cx="6688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разработки курсов в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Scorm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3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040D10-289F-4746-990E-13BD334D9C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A3637-786D-4B41-83BD-647972AF86D7}"/>
              </a:ext>
            </a:extLst>
          </p:cNvPr>
          <p:cNvSpPr txBox="1"/>
          <p:nvPr/>
        </p:nvSpPr>
        <p:spPr>
          <a:xfrm>
            <a:off x="2201332" y="181709"/>
            <a:ext cx="4582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2. Встраивание  </a:t>
            </a:r>
            <a:r>
              <a:rPr lang="en-US" sz="2400" b="1" dirty="0"/>
              <a:t>SCORM</a:t>
            </a:r>
            <a:r>
              <a:rPr lang="ru-RU" sz="2400" b="1" dirty="0"/>
              <a:t> в </a:t>
            </a:r>
            <a:r>
              <a:rPr lang="en-US" sz="2400" b="1" dirty="0"/>
              <a:t>Moodle</a:t>
            </a:r>
            <a:endParaRPr lang="ru-RU" sz="24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B9BA65-002C-4814-8AA3-ABD948867204}"/>
              </a:ext>
            </a:extLst>
          </p:cNvPr>
          <p:cNvSpPr/>
          <p:nvPr/>
        </p:nvSpPr>
        <p:spPr>
          <a:xfrm>
            <a:off x="299155" y="77799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Georgia" panose="02040502050405020303" pitchFamily="18" charset="0"/>
              </a:rPr>
              <a:t>Перейти в режим редактирования курса и нажмите “Добавить элемент или ресурс”.</a:t>
            </a:r>
            <a:endParaRPr lang="ru-RU" dirty="0"/>
          </a:p>
        </p:txBody>
      </p:sp>
      <p:pic>
        <p:nvPicPr>
          <p:cNvPr id="1026" name="Picture 2" descr="2014-02-16_111408">
            <a:extLst>
              <a:ext uri="{FF2B5EF4-FFF2-40B4-BE49-F238E27FC236}">
                <a16:creationId xmlns:a16="http://schemas.microsoft.com/office/drawing/2014/main" id="{6B400937-6DFF-4391-8A11-4B0DC153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866" y="1596167"/>
            <a:ext cx="6577747" cy="33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0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CD057-A84A-4EC4-B20B-0E1B0A9EFF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6393CCE-01B8-4629-A0E6-A89069B7BECE}"/>
              </a:ext>
            </a:extLst>
          </p:cNvPr>
          <p:cNvSpPr/>
          <p:nvPr/>
        </p:nvSpPr>
        <p:spPr>
          <a:xfrm>
            <a:off x="287867" y="3181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Georgia" panose="02040502050405020303" pitchFamily="18" charset="0"/>
              </a:rPr>
              <a:t>Выбрать пакет SCORM и нажать кнопку Добавить.</a:t>
            </a:r>
            <a:endParaRPr lang="ru-RU" dirty="0"/>
          </a:p>
        </p:txBody>
      </p:sp>
      <p:pic>
        <p:nvPicPr>
          <p:cNvPr id="2050" name="Picture 2" descr="2014-02-16_111439">
            <a:extLst>
              <a:ext uri="{FF2B5EF4-FFF2-40B4-BE49-F238E27FC236}">
                <a16:creationId xmlns:a16="http://schemas.microsoft.com/office/drawing/2014/main" id="{19EAE4CB-A087-439E-9B1D-C6B921B48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5" r="14444"/>
          <a:stretch/>
        </p:blipFill>
        <p:spPr bwMode="auto">
          <a:xfrm>
            <a:off x="4859867" y="318185"/>
            <a:ext cx="3838222" cy="415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BAC0FE5-2041-4724-9EF0-C09C4AA4250A}"/>
              </a:ext>
            </a:extLst>
          </p:cNvPr>
          <p:cNvSpPr/>
          <p:nvPr/>
        </p:nvSpPr>
        <p:spPr>
          <a:xfrm>
            <a:off x="287867" y="147200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Georgia" panose="02040502050405020303" pitchFamily="18" charset="0"/>
              </a:rPr>
              <a:t>Перетащить </a:t>
            </a:r>
            <a:r>
              <a:rPr lang="en-US" dirty="0">
                <a:latin typeface="Georgia" panose="02040502050405020303" pitchFamily="18" charset="0"/>
              </a:rPr>
              <a:t>zip-</a:t>
            </a:r>
            <a:r>
              <a:rPr lang="ru-RU" dirty="0">
                <a:latin typeface="Georgia" panose="02040502050405020303" pitchFamily="18" charset="0"/>
              </a:rPr>
              <a:t>архив со </a:t>
            </a:r>
          </a:p>
          <a:p>
            <a:r>
              <a:rPr lang="en-US" dirty="0">
                <a:latin typeface="Georgia" panose="02040502050405020303" pitchFamily="18" charset="0"/>
              </a:rPr>
              <a:t>SCORM-</a:t>
            </a:r>
            <a:r>
              <a:rPr lang="ru-RU" dirty="0">
                <a:latin typeface="Georgia" panose="02040502050405020303" pitchFamily="18" charset="0"/>
              </a:rPr>
              <a:t>курсом</a:t>
            </a:r>
            <a:endParaRPr lang="ru-RU" dirty="0"/>
          </a:p>
        </p:txBody>
      </p:sp>
      <p:pic>
        <p:nvPicPr>
          <p:cNvPr id="2052" name="Picture 4" descr="2014-02-16_111538">
            <a:extLst>
              <a:ext uri="{FF2B5EF4-FFF2-40B4-BE49-F238E27FC236}">
                <a16:creationId xmlns:a16="http://schemas.microsoft.com/office/drawing/2014/main" id="{7CFCA16C-0C57-4BEB-AC0C-8EC5F73CB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2" t="31185"/>
          <a:stretch/>
        </p:blipFill>
        <p:spPr bwMode="auto">
          <a:xfrm>
            <a:off x="0" y="2571750"/>
            <a:ext cx="4824713" cy="155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822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255</Words>
  <Application>Microsoft Office PowerPoint</Application>
  <PresentationFormat>Экран (16:9)</PresentationFormat>
  <Paragraphs>41</Paragraphs>
  <Slides>11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Times New Roman</vt:lpstr>
      <vt:lpstr>Тема Office</vt:lpstr>
      <vt:lpstr>Презентация PowerPoint</vt:lpstr>
      <vt:lpstr>SCORM –международный стандарт для создания электронного курса.   Если курс опубликован в SCORM - его «поймет» почти любая система дистанционного обучения (СДО).  Весь учебный материал упакован в SCORM-пакет – zip-архив, внутри которого файлы расположены в определенной иерархии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Использованные 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Формирование псевдотестовых заданий для платформы edX и настройка дистанционного курса на edX</dc:title>
  <dc:creator>Светлана Гончарова</dc:creator>
  <cp:lastModifiedBy>svetgonch@gmail.com</cp:lastModifiedBy>
  <cp:revision>38</cp:revision>
  <dcterms:modified xsi:type="dcterms:W3CDTF">2019-01-16T12:36:21Z</dcterms:modified>
</cp:coreProperties>
</file>