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301" r:id="rId3"/>
    <p:sldId id="257" r:id="rId4"/>
    <p:sldId id="458" r:id="rId5"/>
    <p:sldId id="459" r:id="rId6"/>
    <p:sldId id="460" r:id="rId7"/>
    <p:sldId id="442" r:id="rId8"/>
    <p:sldId id="303" r:id="rId9"/>
    <p:sldId id="457" r:id="rId10"/>
    <p:sldId id="447" r:id="rId11"/>
    <p:sldId id="443" r:id="rId12"/>
    <p:sldId id="444" r:id="rId13"/>
    <p:sldId id="453" r:id="rId14"/>
    <p:sldId id="445" r:id="rId15"/>
    <p:sldId id="372" r:id="rId16"/>
    <p:sldId id="351" r:id="rId17"/>
    <p:sldId id="454" r:id="rId18"/>
    <p:sldId id="455" r:id="rId19"/>
    <p:sldId id="403" r:id="rId20"/>
    <p:sldId id="446" r:id="rId21"/>
    <p:sldId id="407" r:id="rId22"/>
    <p:sldId id="456" r:id="rId23"/>
    <p:sldId id="408" r:id="rId24"/>
    <p:sldId id="437" r:id="rId25"/>
    <p:sldId id="448" r:id="rId26"/>
    <p:sldId id="449" r:id="rId27"/>
    <p:sldId id="450" r:id="rId28"/>
    <p:sldId id="451" r:id="rId29"/>
    <p:sldId id="422" r:id="rId30"/>
    <p:sldId id="373" r:id="rId31"/>
    <p:sldId id="427" r:id="rId32"/>
    <p:sldId id="428" r:id="rId33"/>
    <p:sldId id="433" r:id="rId34"/>
    <p:sldId id="376" r:id="rId35"/>
    <p:sldId id="452"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0" autoAdjust="0"/>
    <p:restoredTop sz="83922" autoAdjust="0"/>
  </p:normalViewPr>
  <p:slideViewPr>
    <p:cSldViewPr snapToGrid="0" snapToObjects="1" showGuides="1">
      <p:cViewPr varScale="1">
        <p:scale>
          <a:sx n="87" d="100"/>
          <a:sy n="87" d="100"/>
        </p:scale>
        <p:origin x="14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1143000" y="685800"/>
            <a:ext cx="4572000" cy="3429000"/>
          </a:xfrm>
          <a:prstGeom prst="rect">
            <a:avLst/>
          </a:prstGeom>
        </p:spPr>
        <p:txBody>
          <a:bodyPr/>
          <a:lstStyle/>
          <a:p>
            <a:endParaRPr/>
          </a:p>
        </p:txBody>
      </p:sp>
      <p:sp>
        <p:nvSpPr>
          <p:cNvPr id="129" name="Shape 12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Franklin Gothic Book"/>
      </a:defRPr>
    </a:lvl1pPr>
    <a:lvl2pPr indent="228600" defTabSz="457200" latinLnBrk="0">
      <a:defRPr sz="1200">
        <a:latin typeface="+mj-lt"/>
        <a:ea typeface="+mj-ea"/>
        <a:cs typeface="+mj-cs"/>
        <a:sym typeface="Franklin Gothic Book"/>
      </a:defRPr>
    </a:lvl2pPr>
    <a:lvl3pPr indent="457200" defTabSz="457200" latinLnBrk="0">
      <a:defRPr sz="1200">
        <a:latin typeface="+mj-lt"/>
        <a:ea typeface="+mj-ea"/>
        <a:cs typeface="+mj-cs"/>
        <a:sym typeface="Franklin Gothic Book"/>
      </a:defRPr>
    </a:lvl3pPr>
    <a:lvl4pPr indent="685800" defTabSz="457200" latinLnBrk="0">
      <a:defRPr sz="1200">
        <a:latin typeface="+mj-lt"/>
        <a:ea typeface="+mj-ea"/>
        <a:cs typeface="+mj-cs"/>
        <a:sym typeface="Franklin Gothic Book"/>
      </a:defRPr>
    </a:lvl4pPr>
    <a:lvl5pPr indent="914400" defTabSz="457200" latinLnBrk="0">
      <a:defRPr sz="1200">
        <a:latin typeface="+mj-lt"/>
        <a:ea typeface="+mj-ea"/>
        <a:cs typeface="+mj-cs"/>
        <a:sym typeface="Franklin Gothic Book"/>
      </a:defRPr>
    </a:lvl5pPr>
    <a:lvl6pPr indent="1143000" defTabSz="457200" latinLnBrk="0">
      <a:defRPr sz="1200">
        <a:latin typeface="+mj-lt"/>
        <a:ea typeface="+mj-ea"/>
        <a:cs typeface="+mj-cs"/>
        <a:sym typeface="Franklin Gothic Book"/>
      </a:defRPr>
    </a:lvl6pPr>
    <a:lvl7pPr indent="1371600" defTabSz="457200" latinLnBrk="0">
      <a:defRPr sz="1200">
        <a:latin typeface="+mj-lt"/>
        <a:ea typeface="+mj-ea"/>
        <a:cs typeface="+mj-cs"/>
        <a:sym typeface="Franklin Gothic Book"/>
      </a:defRPr>
    </a:lvl7pPr>
    <a:lvl8pPr indent="1600200" defTabSz="457200" latinLnBrk="0">
      <a:defRPr sz="1200">
        <a:latin typeface="+mj-lt"/>
        <a:ea typeface="+mj-ea"/>
        <a:cs typeface="+mj-cs"/>
        <a:sym typeface="Franklin Gothic Book"/>
      </a:defRPr>
    </a:lvl8pPr>
    <a:lvl9pPr indent="1828800" defTabSz="457200" latinLnBrk="0">
      <a:defRPr sz="1200">
        <a:latin typeface="+mj-lt"/>
        <a:ea typeface="+mj-ea"/>
        <a:cs typeface="+mj-cs"/>
        <a:sym typeface="Franklin Gothic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dirty="0"/>
          </a:p>
        </p:txBody>
      </p:sp>
    </p:spTree>
    <p:extLst>
      <p:ext uri="{BB962C8B-B14F-4D97-AF65-F5344CB8AC3E}">
        <p14:creationId xmlns:p14="http://schemas.microsoft.com/office/powerpoint/2010/main" val="92296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dirty="0"/>
          </a:p>
        </p:txBody>
      </p:sp>
    </p:spTree>
    <p:extLst>
      <p:ext uri="{BB962C8B-B14F-4D97-AF65-F5344CB8AC3E}">
        <p14:creationId xmlns:p14="http://schemas.microsoft.com/office/powerpoint/2010/main" val="118423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dirty="0"/>
          </a:p>
        </p:txBody>
      </p:sp>
    </p:spTree>
    <p:extLst>
      <p:ext uri="{BB962C8B-B14F-4D97-AF65-F5344CB8AC3E}">
        <p14:creationId xmlns:p14="http://schemas.microsoft.com/office/powerpoint/2010/main" val="2380329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3" name="Picture 2" descr="A sign on the side of a building&#10;&#10;Description automatically generated">
            <a:extLst>
              <a:ext uri="{FF2B5EF4-FFF2-40B4-BE49-F238E27FC236}">
                <a16:creationId xmlns:a16="http://schemas.microsoft.com/office/drawing/2014/main" id="{220B4052-B74E-304F-BC04-3D7D261920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a:extLst>
              <a:ext uri="{FF2B5EF4-FFF2-40B4-BE49-F238E27FC236}">
                <a16:creationId xmlns:a16="http://schemas.microsoft.com/office/drawing/2014/main" id="{DE9DAC43-5738-3B4A-85C5-69E2618EFCD3}"/>
              </a:ext>
            </a:extLst>
          </p:cNvPr>
          <p:cNvSpPr/>
          <p:nvPr userDrawn="1"/>
        </p:nvSpPr>
        <p:spPr>
          <a:xfrm>
            <a:off x="0" y="0"/>
            <a:ext cx="9144000" cy="6858000"/>
          </a:xfrm>
          <a:prstGeom prst="rect">
            <a:avLst/>
          </a:prstGeom>
          <a:solidFill>
            <a:srgbClr val="002060">
              <a:alpha val="63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DO" sz="1800" b="0" i="0" u="none" strike="noStrike" cap="none" spc="0" normalizeH="0" baseline="0">
              <a:ln>
                <a:noFill/>
              </a:ln>
              <a:solidFill>
                <a:srgbClr val="000000"/>
              </a:solidFill>
              <a:effectLst/>
              <a:uFillTx/>
              <a:latin typeface="+mj-lt"/>
              <a:ea typeface="+mj-ea"/>
              <a:cs typeface="+mj-cs"/>
              <a:sym typeface="Franklin Gothic Book"/>
            </a:endParaRPr>
          </a:p>
        </p:txBody>
      </p:sp>
      <p:sp>
        <p:nvSpPr>
          <p:cNvPr id="13" name="Title Text"/>
          <p:cNvSpPr txBox="1">
            <a:spLocks noGrp="1"/>
          </p:cNvSpPr>
          <p:nvPr>
            <p:ph type="title" hasCustomPrompt="1"/>
          </p:nvPr>
        </p:nvSpPr>
        <p:spPr>
          <a:xfrm>
            <a:off x="4983653" y="2130425"/>
            <a:ext cx="3474546" cy="1470025"/>
          </a:xfrm>
          <a:prstGeom prst="rect">
            <a:avLst/>
          </a:prstGeom>
        </p:spPr>
        <p:txBody>
          <a:bodyPr/>
          <a:lstStyle>
            <a:lvl1pPr algn="l">
              <a:defRPr sz="3600">
                <a:solidFill>
                  <a:srgbClr val="FFFFFF"/>
                </a:solidFill>
                <a:latin typeface="Century Gothic" panose="020B0502020202020204" pitchFamily="34" charset="0"/>
              </a:defRPr>
            </a:lvl1pPr>
          </a:lstStyle>
          <a:p>
            <a:r>
              <a:rPr dirty="0"/>
              <a:t>Title Text</a:t>
            </a:r>
          </a:p>
        </p:txBody>
      </p:sp>
      <p:sp>
        <p:nvSpPr>
          <p:cNvPr id="14" name="Body Level One…"/>
          <p:cNvSpPr txBox="1">
            <a:spLocks noGrp="1"/>
          </p:cNvSpPr>
          <p:nvPr>
            <p:ph type="body" sz="quarter" idx="1" hasCustomPrompt="1"/>
          </p:nvPr>
        </p:nvSpPr>
        <p:spPr>
          <a:xfrm>
            <a:off x="4983653" y="3746062"/>
            <a:ext cx="3474546" cy="1062422"/>
          </a:xfrm>
          <a:prstGeom prst="rect">
            <a:avLst/>
          </a:prstGeom>
        </p:spPr>
        <p:txBody>
          <a:bodyPr/>
          <a:lstStyle>
            <a:lvl1pPr marL="0" indent="0">
              <a:buSzTx/>
              <a:buFontTx/>
              <a:buNone/>
              <a:defRPr>
                <a:solidFill>
                  <a:srgbClr val="FFFFFF"/>
                </a:solidFill>
                <a:latin typeface="Century Gothic" panose="020B0502020202020204" pitchFamily="34" charset="0"/>
              </a:defRPr>
            </a:lvl1pPr>
            <a:lvl2pPr marL="0" indent="457200">
              <a:buSzTx/>
              <a:buFontTx/>
              <a:buNone/>
              <a:defRPr>
                <a:solidFill>
                  <a:srgbClr val="FFFFFF"/>
                </a:solidFill>
                <a:latin typeface="Century Gothic" panose="020B0502020202020204" pitchFamily="34" charset="0"/>
              </a:defRPr>
            </a:lvl2pPr>
            <a:lvl3pPr marL="0" indent="914400">
              <a:buSzTx/>
              <a:buFontTx/>
              <a:buNone/>
              <a:defRPr>
                <a:solidFill>
                  <a:srgbClr val="FFFFFF"/>
                </a:solidFill>
                <a:latin typeface="Century Gothic" panose="020B0502020202020204" pitchFamily="34" charset="0"/>
              </a:defRPr>
            </a:lvl3pPr>
            <a:lvl4pPr marL="0" indent="1371600">
              <a:buSzTx/>
              <a:buFontTx/>
              <a:buNone/>
              <a:defRPr>
                <a:solidFill>
                  <a:srgbClr val="FFFFFF"/>
                </a:solidFill>
                <a:latin typeface="Century Gothic" panose="020B0502020202020204" pitchFamily="34" charset="0"/>
              </a:defRPr>
            </a:lvl4pPr>
            <a:lvl5pPr marL="0" indent="1828800">
              <a:buSzTx/>
              <a:buFontTx/>
              <a:buNone/>
              <a:defRPr>
                <a:solidFill>
                  <a:srgbClr val="FFFFFF"/>
                </a:solidFill>
                <a:latin typeface="Century Gothic" panose="020B0502020202020204" pitchFamily="34"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5" name="Picture 4">
            <a:extLst>
              <a:ext uri="{FF2B5EF4-FFF2-40B4-BE49-F238E27FC236}">
                <a16:creationId xmlns:a16="http://schemas.microsoft.com/office/drawing/2014/main" id="{50031A51-B85C-F24A-BDB5-090E1DA40048}"/>
              </a:ext>
            </a:extLst>
          </p:cNvPr>
          <p:cNvPicPr>
            <a:picLocks noChangeAspect="1"/>
          </p:cNvPicPr>
          <p:nvPr userDrawn="1"/>
        </p:nvPicPr>
        <p:blipFill>
          <a:blip r:embed="rId3"/>
          <a:stretch>
            <a:fillRect/>
          </a:stretch>
        </p:blipFill>
        <p:spPr>
          <a:xfrm>
            <a:off x="1033606" y="2226447"/>
            <a:ext cx="3061046" cy="2405107"/>
          </a:xfrm>
          <a:prstGeom prst="rect">
            <a:avLst/>
          </a:prstGeom>
        </p:spPr>
      </p:pic>
      <p:cxnSp>
        <p:nvCxnSpPr>
          <p:cNvPr id="10" name="Straight Connector 9">
            <a:extLst>
              <a:ext uri="{FF2B5EF4-FFF2-40B4-BE49-F238E27FC236}">
                <a16:creationId xmlns:a16="http://schemas.microsoft.com/office/drawing/2014/main" id="{BDD796AE-CFB3-8040-846E-01FC2C0A35D9}"/>
              </a:ext>
            </a:extLst>
          </p:cNvPr>
          <p:cNvCxnSpPr>
            <a:cxnSpLocks/>
          </p:cNvCxnSpPr>
          <p:nvPr userDrawn="1"/>
        </p:nvCxnSpPr>
        <p:spPr>
          <a:xfrm>
            <a:off x="4622800" y="2108421"/>
            <a:ext cx="0" cy="2641158"/>
          </a:xfrm>
          <a:prstGeom prst="line">
            <a:avLst/>
          </a:prstGeom>
          <a:noFill/>
          <a:ln w="25400"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hasCustomPrompt="1"/>
          </p:nvPr>
        </p:nvSpPr>
        <p:spPr>
          <a:xfrm>
            <a:off x="2666044" y="355600"/>
            <a:ext cx="6020755" cy="878808"/>
          </a:xfrm>
          <a:prstGeom prst="rect">
            <a:avLst/>
          </a:prstGeom>
        </p:spPr>
        <p:txBody>
          <a:bodyPr/>
          <a:lstStyle>
            <a:lvl1pPr algn="l">
              <a:defRPr>
                <a:solidFill>
                  <a:srgbClr val="002060"/>
                </a:solidFill>
                <a:latin typeface="Century Gothic" panose="020B0502020202020204" pitchFamily="34" charset="0"/>
              </a:defRPr>
            </a:lvl1pPr>
          </a:lstStyle>
          <a:p>
            <a:r>
              <a:rPr dirty="0"/>
              <a:t>Title Text</a:t>
            </a:r>
          </a:p>
        </p:txBody>
      </p:sp>
      <p:sp>
        <p:nvSpPr>
          <p:cNvPr id="23" name="Body Level One…"/>
          <p:cNvSpPr txBox="1">
            <a:spLocks noGrp="1"/>
          </p:cNvSpPr>
          <p:nvPr>
            <p:ph type="body" idx="1" hasCustomPrompt="1"/>
          </p:nvPr>
        </p:nvSpPr>
        <p:spPr>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‹Nº›</a:t>
            </a:fld>
            <a:endParaRPr dirty="0"/>
          </a:p>
        </p:txBody>
      </p:sp>
      <p:pic>
        <p:nvPicPr>
          <p:cNvPr id="3" name="Picture 2">
            <a:extLst>
              <a:ext uri="{FF2B5EF4-FFF2-40B4-BE49-F238E27FC236}">
                <a16:creationId xmlns:a16="http://schemas.microsoft.com/office/drawing/2014/main" id="{F7EF3D45-5BBD-A34F-9F94-154B20F4D1D3}"/>
              </a:ext>
            </a:extLst>
          </p:cNvPr>
          <p:cNvPicPr>
            <a:picLocks noChangeAspect="1"/>
          </p:cNvPicPr>
          <p:nvPr userDrawn="1"/>
        </p:nvPicPr>
        <p:blipFill>
          <a:blip r:embed="rId2"/>
          <a:stretch>
            <a:fillRect/>
          </a:stretch>
        </p:blipFill>
        <p:spPr>
          <a:xfrm>
            <a:off x="457200" y="334827"/>
            <a:ext cx="1814516" cy="900000"/>
          </a:xfrm>
          <a:prstGeom prst="rect">
            <a:avLst/>
          </a:prstGeom>
        </p:spPr>
      </p:pic>
      <p:cxnSp>
        <p:nvCxnSpPr>
          <p:cNvPr id="5" name="Straight Connector 4">
            <a:extLst>
              <a:ext uri="{FF2B5EF4-FFF2-40B4-BE49-F238E27FC236}">
                <a16:creationId xmlns:a16="http://schemas.microsoft.com/office/drawing/2014/main" id="{F9AD15AA-EE4F-BE4F-8964-AC565FEE8159}"/>
              </a:ext>
            </a:extLst>
          </p:cNvPr>
          <p:cNvCxnSpPr>
            <a:cxnSpLocks/>
          </p:cNvCxnSpPr>
          <p:nvPr userDrawn="1"/>
        </p:nvCxnSpPr>
        <p:spPr>
          <a:xfrm>
            <a:off x="2468880" y="356019"/>
            <a:ext cx="0" cy="878808"/>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7B0601-A7CD-5643-8BE1-9ED375182C23}"/>
              </a:ext>
            </a:extLst>
          </p:cNvPr>
          <p:cNvSpPr/>
          <p:nvPr userDrawn="1"/>
        </p:nvSpPr>
        <p:spPr>
          <a:xfrm>
            <a:off x="386080" y="1503680"/>
            <a:ext cx="4185920" cy="4998841"/>
          </a:xfrm>
          <a:prstGeom prst="rect">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DO" sz="1800" b="0" i="0" u="none" strike="noStrike" cap="none" spc="0" normalizeH="0" baseline="0">
              <a:ln>
                <a:noFill/>
              </a:ln>
              <a:solidFill>
                <a:srgbClr val="000000"/>
              </a:solidFill>
              <a:effectLst/>
              <a:uFillTx/>
              <a:latin typeface="+mj-lt"/>
              <a:ea typeface="+mj-ea"/>
              <a:cs typeface="+mj-cs"/>
              <a:sym typeface="Franklin Gothic Book"/>
            </a:endParaRPr>
          </a:p>
        </p:txBody>
      </p:sp>
      <p:sp>
        <p:nvSpPr>
          <p:cNvPr id="52" name="Title Text"/>
          <p:cNvSpPr txBox="1">
            <a:spLocks noGrp="1"/>
          </p:cNvSpPr>
          <p:nvPr>
            <p:ph type="title" hasCustomPrompt="1"/>
          </p:nvPr>
        </p:nvSpPr>
        <p:spPr>
          <a:xfrm>
            <a:off x="2666045" y="356018"/>
            <a:ext cx="6020755" cy="878809"/>
          </a:xfrm>
          <a:prstGeom prst="rect">
            <a:avLst/>
          </a:prstGeom>
        </p:spPr>
        <p:txBody>
          <a:bodyPr/>
          <a:lstStyle>
            <a:lvl1pPr algn="l">
              <a:defRPr>
                <a:solidFill>
                  <a:srgbClr val="002060"/>
                </a:solidFill>
                <a:latin typeface="Century Gothic" panose="020B0502020202020204" pitchFamily="34" charset="0"/>
              </a:defRPr>
            </a:lvl1pPr>
          </a:lstStyle>
          <a:p>
            <a:r>
              <a:rPr dirty="0"/>
              <a:t>Title Text</a:t>
            </a:r>
          </a:p>
        </p:txBody>
      </p:sp>
      <p:sp>
        <p:nvSpPr>
          <p:cNvPr id="53" name="Body Level One…"/>
          <p:cNvSpPr txBox="1">
            <a:spLocks noGrp="1"/>
          </p:cNvSpPr>
          <p:nvPr>
            <p:ph type="body" sz="half" idx="1" hasCustomPrompt="1"/>
          </p:nvPr>
        </p:nvSpPr>
        <p:spPr>
          <a:xfrm>
            <a:off x="457200" y="1600200"/>
            <a:ext cx="4038600" cy="4770120"/>
          </a:xfrm>
          <a:prstGeom prst="rect">
            <a:avLst/>
          </a:prstGeom>
        </p:spPr>
        <p:txBody>
          <a:bodyPr/>
          <a:lstStyle>
            <a:lvl1pPr>
              <a:spcBef>
                <a:spcPts val="600"/>
              </a:spcBef>
              <a:defRPr sz="2800">
                <a:latin typeface="Century Gothic" panose="020B0502020202020204" pitchFamily="34" charset="0"/>
              </a:defRPr>
            </a:lvl1pPr>
            <a:lvl2pPr marL="790575" indent="-333375">
              <a:spcBef>
                <a:spcPts val="600"/>
              </a:spcBef>
              <a:defRPr sz="2800">
                <a:latin typeface="Century Gothic" panose="020B0502020202020204" pitchFamily="34" charset="0"/>
              </a:defRPr>
            </a:lvl2pPr>
            <a:lvl3pPr marL="1234439" indent="-320039">
              <a:spcBef>
                <a:spcPts val="600"/>
              </a:spcBef>
              <a:defRPr sz="2800">
                <a:latin typeface="Century Gothic" panose="020B0502020202020204" pitchFamily="34" charset="0"/>
              </a:defRPr>
            </a:lvl3pPr>
            <a:lvl4pPr marL="1727200" indent="-355600">
              <a:spcBef>
                <a:spcPts val="600"/>
              </a:spcBef>
              <a:defRPr sz="2800">
                <a:latin typeface="Century Gothic" panose="020B0502020202020204" pitchFamily="34" charset="0"/>
              </a:defRPr>
            </a:lvl4pPr>
            <a:lvl5pPr marL="2184400" indent="-355600">
              <a:spcBef>
                <a:spcPts val="600"/>
              </a:spcBef>
              <a:defRPr sz="2800">
                <a:latin typeface="Century Gothic" panose="020B0502020202020204" pitchFamily="34" charset="0"/>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Picture 5">
            <a:extLst>
              <a:ext uri="{FF2B5EF4-FFF2-40B4-BE49-F238E27FC236}">
                <a16:creationId xmlns:a16="http://schemas.microsoft.com/office/drawing/2014/main" id="{F87EF78A-AFC5-0849-B3BB-661A23861765}"/>
              </a:ext>
            </a:extLst>
          </p:cNvPr>
          <p:cNvPicPr>
            <a:picLocks noChangeAspect="1"/>
          </p:cNvPicPr>
          <p:nvPr userDrawn="1"/>
        </p:nvPicPr>
        <p:blipFill>
          <a:blip r:embed="rId2"/>
          <a:stretch>
            <a:fillRect/>
          </a:stretch>
        </p:blipFill>
        <p:spPr>
          <a:xfrm>
            <a:off x="457200" y="334827"/>
            <a:ext cx="1814516" cy="900000"/>
          </a:xfrm>
          <a:prstGeom prst="rect">
            <a:avLst/>
          </a:prstGeom>
        </p:spPr>
      </p:pic>
      <p:cxnSp>
        <p:nvCxnSpPr>
          <p:cNvPr id="7" name="Straight Connector 6">
            <a:extLst>
              <a:ext uri="{FF2B5EF4-FFF2-40B4-BE49-F238E27FC236}">
                <a16:creationId xmlns:a16="http://schemas.microsoft.com/office/drawing/2014/main" id="{E4B7E352-FC92-D641-ABC1-3C92221FD3C3}"/>
              </a:ext>
            </a:extLst>
          </p:cNvPr>
          <p:cNvCxnSpPr>
            <a:cxnSpLocks/>
          </p:cNvCxnSpPr>
          <p:nvPr userDrawn="1"/>
        </p:nvCxnSpPr>
        <p:spPr>
          <a:xfrm>
            <a:off x="2468880" y="356019"/>
            <a:ext cx="0" cy="878808"/>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2666044" y="356019"/>
            <a:ext cx="6020755" cy="900000"/>
          </a:xfrm>
          <a:prstGeom prst="rect">
            <a:avLst/>
          </a:prstGeom>
        </p:spPr>
        <p:txBody>
          <a:bodyPr/>
          <a:lstStyle>
            <a:lvl1pPr algn="l">
              <a:defRPr>
                <a:solidFill>
                  <a:srgbClr val="002060"/>
                </a:solidFill>
                <a:latin typeface="Century Gothic" panose="020B0502020202020204" pitchFamily="34" charset="0"/>
              </a:defRPr>
            </a:lvl1pPr>
          </a:lstStyle>
          <a:p>
            <a:r>
              <a:rPr dirty="0"/>
              <a:t>Title Text</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5" name="Picture 4">
            <a:extLst>
              <a:ext uri="{FF2B5EF4-FFF2-40B4-BE49-F238E27FC236}">
                <a16:creationId xmlns:a16="http://schemas.microsoft.com/office/drawing/2014/main" id="{220BCB36-344B-E64E-BB13-F4BB906C0BA5}"/>
              </a:ext>
            </a:extLst>
          </p:cNvPr>
          <p:cNvPicPr>
            <a:picLocks noChangeAspect="1"/>
          </p:cNvPicPr>
          <p:nvPr userDrawn="1"/>
        </p:nvPicPr>
        <p:blipFill>
          <a:blip r:embed="rId2"/>
          <a:stretch>
            <a:fillRect/>
          </a:stretch>
        </p:blipFill>
        <p:spPr>
          <a:xfrm>
            <a:off x="457200" y="334827"/>
            <a:ext cx="1814516" cy="900000"/>
          </a:xfrm>
          <a:prstGeom prst="rect">
            <a:avLst/>
          </a:prstGeom>
        </p:spPr>
      </p:pic>
      <p:cxnSp>
        <p:nvCxnSpPr>
          <p:cNvPr id="6" name="Straight Connector 5">
            <a:extLst>
              <a:ext uri="{FF2B5EF4-FFF2-40B4-BE49-F238E27FC236}">
                <a16:creationId xmlns:a16="http://schemas.microsoft.com/office/drawing/2014/main" id="{70A02213-6C6D-344A-A77A-4FCDCB8F8922}"/>
              </a:ext>
            </a:extLst>
          </p:cNvPr>
          <p:cNvCxnSpPr>
            <a:cxnSpLocks/>
          </p:cNvCxnSpPr>
          <p:nvPr userDrawn="1"/>
        </p:nvCxnSpPr>
        <p:spPr>
          <a:xfrm>
            <a:off x="2468880" y="356019"/>
            <a:ext cx="0" cy="878808"/>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4" name="Picture 3">
            <a:extLst>
              <a:ext uri="{FF2B5EF4-FFF2-40B4-BE49-F238E27FC236}">
                <a16:creationId xmlns:a16="http://schemas.microsoft.com/office/drawing/2014/main" id="{BE1B82CF-AA38-D74B-8E5C-BB7EA175D22B}"/>
              </a:ext>
            </a:extLst>
          </p:cNvPr>
          <p:cNvPicPr>
            <a:picLocks noChangeAspect="1"/>
          </p:cNvPicPr>
          <p:nvPr userDrawn="1"/>
        </p:nvPicPr>
        <p:blipFill>
          <a:blip r:embed="rId2"/>
          <a:stretch>
            <a:fillRect/>
          </a:stretch>
        </p:blipFill>
        <p:spPr>
          <a:xfrm>
            <a:off x="457200" y="334827"/>
            <a:ext cx="1814516" cy="900000"/>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9" name="Title Text"/>
          <p:cNvSpPr txBox="1">
            <a:spLocks noGrp="1"/>
          </p:cNvSpPr>
          <p:nvPr>
            <p:ph type="title" hasCustomPrompt="1"/>
          </p:nvPr>
        </p:nvSpPr>
        <p:spPr>
          <a:xfrm>
            <a:off x="457200" y="1536023"/>
            <a:ext cx="3008314" cy="377662"/>
          </a:xfrm>
          <a:prstGeom prst="rect">
            <a:avLst/>
          </a:prstGeom>
        </p:spPr>
        <p:txBody>
          <a:bodyPr anchor="b"/>
          <a:lstStyle>
            <a:lvl1pPr algn="l">
              <a:defRPr sz="2000">
                <a:solidFill>
                  <a:srgbClr val="002060"/>
                </a:solidFill>
                <a:latin typeface="Century Gothic" panose="020B0502020202020204" pitchFamily="34" charset="0"/>
              </a:defRPr>
            </a:lvl1pPr>
          </a:lstStyle>
          <a:p>
            <a:r>
              <a:rPr dirty="0"/>
              <a:t>Title Text</a:t>
            </a:r>
          </a:p>
        </p:txBody>
      </p:sp>
      <p:sp>
        <p:nvSpPr>
          <p:cNvPr id="90" name="Body Level One…"/>
          <p:cNvSpPr txBox="1">
            <a:spLocks noGrp="1"/>
          </p:cNvSpPr>
          <p:nvPr>
            <p:ph type="body" sz="half" idx="1" hasCustomPrompt="1"/>
          </p:nvPr>
        </p:nvSpPr>
        <p:spPr>
          <a:xfrm>
            <a:off x="3575050" y="273049"/>
            <a:ext cx="5111750" cy="5782301"/>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91" name="Text Placeholder 3"/>
          <p:cNvSpPr>
            <a:spLocks noGrp="1"/>
          </p:cNvSpPr>
          <p:nvPr>
            <p:ph type="body" sz="quarter" idx="21"/>
          </p:nvPr>
        </p:nvSpPr>
        <p:spPr>
          <a:xfrm>
            <a:off x="457199" y="2062480"/>
            <a:ext cx="3008315" cy="3992865"/>
          </a:xfrm>
          <a:prstGeom prst="rect">
            <a:avLst/>
          </a:prstGeom>
        </p:spPr>
        <p:txBody>
          <a:bodyPr/>
          <a:lstStyle>
            <a:lvl1pPr>
              <a:defRPr>
                <a:latin typeface="Century Gothic" panose="020B0502020202020204" pitchFamily="34" charset="0"/>
              </a:defRPr>
            </a:lvl1pPr>
          </a:lstStyle>
          <a:p>
            <a:pPr marL="0" indent="0">
              <a:spcBef>
                <a:spcPts val="300"/>
              </a:spcBef>
              <a:buSzTx/>
              <a:buFontTx/>
              <a:buNone/>
              <a:defRPr sz="1400"/>
            </a:pPr>
            <a:endParaRPr dirty="0"/>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7" name="Picture 6">
            <a:extLst>
              <a:ext uri="{FF2B5EF4-FFF2-40B4-BE49-F238E27FC236}">
                <a16:creationId xmlns:a16="http://schemas.microsoft.com/office/drawing/2014/main" id="{269E218A-6A89-4446-8B95-44EF423F906E}"/>
              </a:ext>
            </a:extLst>
          </p:cNvPr>
          <p:cNvPicPr>
            <a:picLocks noChangeAspect="1"/>
          </p:cNvPicPr>
          <p:nvPr userDrawn="1"/>
        </p:nvPicPr>
        <p:blipFill>
          <a:blip r:embed="rId2"/>
          <a:stretch>
            <a:fillRect/>
          </a:stretch>
        </p:blipFill>
        <p:spPr>
          <a:xfrm>
            <a:off x="457200" y="334827"/>
            <a:ext cx="1814516" cy="900000"/>
          </a:xfrm>
          <a:prstGeom prst="rect">
            <a:avLst/>
          </a:prstGeom>
        </p:spPr>
      </p:pic>
      <p:cxnSp>
        <p:nvCxnSpPr>
          <p:cNvPr id="8" name="Straight Connector 7">
            <a:extLst>
              <a:ext uri="{FF2B5EF4-FFF2-40B4-BE49-F238E27FC236}">
                <a16:creationId xmlns:a16="http://schemas.microsoft.com/office/drawing/2014/main" id="{36C6AA93-1541-AB47-B67D-E476EBE1FE63}"/>
              </a:ext>
            </a:extLst>
          </p:cNvPr>
          <p:cNvCxnSpPr>
            <a:cxnSpLocks/>
          </p:cNvCxnSpPr>
          <p:nvPr userDrawn="1"/>
        </p:nvCxnSpPr>
        <p:spPr>
          <a:xfrm flipH="1">
            <a:off x="457199" y="1387227"/>
            <a:ext cx="3008315" cy="0"/>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0" name="Title Text"/>
          <p:cNvSpPr txBox="1">
            <a:spLocks noGrp="1"/>
          </p:cNvSpPr>
          <p:nvPr>
            <p:ph type="title" hasCustomPrompt="1"/>
          </p:nvPr>
        </p:nvSpPr>
        <p:spPr>
          <a:xfrm>
            <a:off x="2743200" y="239601"/>
            <a:ext cx="5943600" cy="1143001"/>
          </a:xfrm>
          <a:prstGeom prst="rect">
            <a:avLst/>
          </a:prstGeom>
        </p:spPr>
        <p:txBody>
          <a:bodyPr/>
          <a:lstStyle>
            <a:lvl1pPr algn="l">
              <a:defRPr>
                <a:solidFill>
                  <a:srgbClr val="002060"/>
                </a:solidFill>
                <a:latin typeface="Century Gothic" panose="020B0502020202020204" pitchFamily="34" charset="0"/>
              </a:defRPr>
            </a:lvl1pPr>
          </a:lstStyle>
          <a:p>
            <a:r>
              <a:rPr dirty="0"/>
              <a:t>Title Text</a:t>
            </a:r>
          </a:p>
        </p:txBody>
      </p:sp>
      <p:sp>
        <p:nvSpPr>
          <p:cNvPr id="111" name="Body Level One…"/>
          <p:cNvSpPr txBox="1">
            <a:spLocks noGrp="1"/>
          </p:cNvSpPr>
          <p:nvPr>
            <p:ph type="body" idx="1" hasCustomPrompt="1"/>
          </p:nvPr>
        </p:nvSpPr>
        <p:spPr>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5" name="Picture 4">
            <a:extLst>
              <a:ext uri="{FF2B5EF4-FFF2-40B4-BE49-F238E27FC236}">
                <a16:creationId xmlns:a16="http://schemas.microsoft.com/office/drawing/2014/main" id="{2CB3FA9A-3913-D94B-AE39-5CED49DCC107}"/>
              </a:ext>
            </a:extLst>
          </p:cNvPr>
          <p:cNvPicPr>
            <a:picLocks noChangeAspect="1"/>
          </p:cNvPicPr>
          <p:nvPr userDrawn="1"/>
        </p:nvPicPr>
        <p:blipFill>
          <a:blip r:embed="rId2"/>
          <a:stretch>
            <a:fillRect/>
          </a:stretch>
        </p:blipFill>
        <p:spPr>
          <a:xfrm>
            <a:off x="457200" y="334827"/>
            <a:ext cx="1814516" cy="900000"/>
          </a:xfrm>
          <a:prstGeom prst="rect">
            <a:avLst/>
          </a:prstGeom>
        </p:spPr>
      </p:pic>
      <p:cxnSp>
        <p:nvCxnSpPr>
          <p:cNvPr id="6" name="Straight Connector 5">
            <a:extLst>
              <a:ext uri="{FF2B5EF4-FFF2-40B4-BE49-F238E27FC236}">
                <a16:creationId xmlns:a16="http://schemas.microsoft.com/office/drawing/2014/main" id="{50551708-F689-A849-AF5C-CF5FD11DBE6B}"/>
              </a:ext>
            </a:extLst>
          </p:cNvPr>
          <p:cNvCxnSpPr>
            <a:cxnSpLocks/>
          </p:cNvCxnSpPr>
          <p:nvPr userDrawn="1"/>
        </p:nvCxnSpPr>
        <p:spPr>
          <a:xfrm>
            <a:off x="2468880" y="356019"/>
            <a:ext cx="0" cy="878808"/>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20" name="Title Text"/>
          <p:cNvSpPr txBox="1">
            <a:spLocks noGrp="1"/>
          </p:cNvSpPr>
          <p:nvPr>
            <p:ph type="title" hasCustomPrompt="1"/>
          </p:nvPr>
        </p:nvSpPr>
        <p:spPr>
          <a:xfrm>
            <a:off x="6629400" y="274638"/>
            <a:ext cx="2057400" cy="4398350"/>
          </a:xfrm>
          <a:prstGeom prst="rect">
            <a:avLst/>
          </a:prstGeom>
        </p:spPr>
        <p:txBody>
          <a:bodyPr/>
          <a:lstStyle>
            <a:lvl1pPr>
              <a:defRPr>
                <a:solidFill>
                  <a:srgbClr val="002060"/>
                </a:solidFill>
                <a:latin typeface="Century Gothic" panose="020B0502020202020204" pitchFamily="34" charset="0"/>
              </a:defRPr>
            </a:lvl1pPr>
          </a:lstStyle>
          <a:p>
            <a:r>
              <a:rPr dirty="0"/>
              <a:t>Title Text</a:t>
            </a:r>
          </a:p>
        </p:txBody>
      </p:sp>
      <p:sp>
        <p:nvSpPr>
          <p:cNvPr id="121" name="Body Level One…"/>
          <p:cNvSpPr txBox="1">
            <a:spLocks noGrp="1"/>
          </p:cNvSpPr>
          <p:nvPr>
            <p:ph type="body" idx="1" hasCustomPrompt="1"/>
          </p:nvPr>
        </p:nvSpPr>
        <p:spPr>
          <a:xfrm>
            <a:off x="457200" y="274638"/>
            <a:ext cx="6019800" cy="5851526"/>
          </a:xfrm>
          <a:prstGeom prst="rect">
            <a:avLst/>
          </a:prstGeo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Picture 5">
            <a:extLst>
              <a:ext uri="{FF2B5EF4-FFF2-40B4-BE49-F238E27FC236}">
                <a16:creationId xmlns:a16="http://schemas.microsoft.com/office/drawing/2014/main" id="{ED3B2020-406F-0148-A598-CA6A62C745F5}"/>
              </a:ext>
            </a:extLst>
          </p:cNvPr>
          <p:cNvPicPr>
            <a:picLocks noChangeAspect="1"/>
          </p:cNvPicPr>
          <p:nvPr userDrawn="1"/>
        </p:nvPicPr>
        <p:blipFill>
          <a:blip r:embed="rId2"/>
          <a:stretch>
            <a:fillRect/>
          </a:stretch>
        </p:blipFill>
        <p:spPr>
          <a:xfrm>
            <a:off x="6750842" y="5089707"/>
            <a:ext cx="1814516" cy="900000"/>
          </a:xfrm>
          <a:prstGeom prst="rect">
            <a:avLst/>
          </a:prstGeom>
        </p:spPr>
      </p:pic>
      <p:cxnSp>
        <p:nvCxnSpPr>
          <p:cNvPr id="7" name="Straight Connector 6">
            <a:extLst>
              <a:ext uri="{FF2B5EF4-FFF2-40B4-BE49-F238E27FC236}">
                <a16:creationId xmlns:a16="http://schemas.microsoft.com/office/drawing/2014/main" id="{5959F497-3826-1246-B026-0914C26A43AA}"/>
              </a:ext>
            </a:extLst>
          </p:cNvPr>
          <p:cNvCxnSpPr>
            <a:cxnSpLocks/>
          </p:cNvCxnSpPr>
          <p:nvPr userDrawn="1"/>
        </p:nvCxnSpPr>
        <p:spPr>
          <a:xfrm flipH="1">
            <a:off x="6629400" y="4912747"/>
            <a:ext cx="2057400" cy="0"/>
          </a:xfrm>
          <a:prstGeom prst="line">
            <a:avLst/>
          </a:prstGeom>
          <a:noFill/>
          <a:ln w="25400" cap="flat">
            <a:solidFill>
              <a:srgbClr val="002060"/>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7C0187C-6E07-4D8C-BAD0-245E39308D1E}" type="datetimeFigureOut">
              <a:rPr lang="es-DO" smtClean="0"/>
              <a:t>29/5/22</a:t>
            </a:fld>
            <a:endParaRPr lang="es-DO"/>
          </a:p>
        </p:txBody>
      </p:sp>
      <p:sp>
        <p:nvSpPr>
          <p:cNvPr id="3" name="Marcador de pie de página 2"/>
          <p:cNvSpPr>
            <a:spLocks noGrp="1"/>
          </p:cNvSpPr>
          <p:nvPr>
            <p:ph type="ftr" sz="quarter" idx="11"/>
          </p:nvPr>
        </p:nvSpPr>
        <p:spPr/>
        <p:txBody>
          <a:bodyPr/>
          <a:lstStyle/>
          <a:p>
            <a:endParaRPr lang="es-DO"/>
          </a:p>
        </p:txBody>
      </p:sp>
      <p:sp>
        <p:nvSpPr>
          <p:cNvPr id="4" name="Marcador de número de diapositiva 3"/>
          <p:cNvSpPr>
            <a:spLocks noGrp="1"/>
          </p:cNvSpPr>
          <p:nvPr>
            <p:ph type="sldNum" sz="quarter" idx="12"/>
          </p:nvPr>
        </p:nvSpPr>
        <p:spPr>
          <a:xfrm>
            <a:off x="8437375" y="6231535"/>
            <a:ext cx="249425" cy="276999"/>
          </a:xfrm>
        </p:spPr>
        <p:txBody>
          <a:bodyPr/>
          <a:lstStyle/>
          <a:p>
            <a:fld id="{00000000-1234-1234-1234-123412341234}" type="slidenum">
              <a:rPr lang="es-DO" smtClean="0"/>
              <a:pPr/>
              <a:t>‹Nº›</a:t>
            </a:fld>
            <a:endParaRPr lang="es-DO"/>
          </a:p>
        </p:txBody>
      </p:sp>
    </p:spTree>
    <p:extLst>
      <p:ext uri="{BB962C8B-B14F-4D97-AF65-F5344CB8AC3E}">
        <p14:creationId xmlns:p14="http://schemas.microsoft.com/office/powerpoint/2010/main" val="40807578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457200" y="213327"/>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13191" y="6237548"/>
            <a:ext cx="273609" cy="264973"/>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‹Nº›</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7" r:id="rId6"/>
    <p:sldLayoutId id="2147483659" r:id="rId7"/>
    <p:sldLayoutId id="2147483660" r:id="rId8"/>
    <p:sldLayoutId id="2147483661" r:id="rId9"/>
  </p:sldLayoutIdLst>
  <p:transition spd="med"/>
  <p:txStyles>
    <p:titleStyle>
      <a:lvl1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1pPr>
      <a:lvl2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2pPr>
      <a:lvl3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3pPr>
      <a:lvl4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4pPr>
      <a:lvl5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5pPr>
      <a:lvl6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6pPr>
      <a:lvl7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7pPr>
      <a:lvl8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8pPr>
      <a:lvl9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inisteriodeeducacion.gob.do/docs/manuales/yZxQ-manual-marco-teorico-conceptual-de-las-pruebas-nacionalespdf.pdf" TargetMode="External"/><Relationship Id="rId2" Type="http://schemas.openxmlformats.org/officeDocument/2006/relationships/hyperlink" Target="https://ministeriodeeducacion.gob.do/sobre-nosotros/areas-institucionales/direccion-de-evaluacion-de-la-calidad" TargetMode="External"/><Relationship Id="rId1" Type="http://schemas.openxmlformats.org/officeDocument/2006/relationships/slideLayout" Target="../slideLayouts/slideLayout2.xml"/><Relationship Id="rId4" Type="http://schemas.openxmlformats.org/officeDocument/2006/relationships/hyperlink" Target="https://www.ministeriodeeducacion.gob.do/docs/direccion-de-evaluacion-de-la-calidad/Tw3M-marco-de-referencia-pruebas-nacionales-de-2do-ciclo-de-secundariapdf.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Double-click to edit"/>
          <p:cNvSpPr txBox="1">
            <a:spLocks noGrp="1"/>
          </p:cNvSpPr>
          <p:nvPr>
            <p:ph type="ctrTitle"/>
          </p:nvPr>
        </p:nvSpPr>
        <p:spPr>
          <a:xfrm>
            <a:off x="4719484" y="1405275"/>
            <a:ext cx="4109884" cy="2793255"/>
          </a:xfrm>
          <a:prstGeom prst="rect">
            <a:avLst/>
          </a:prstGeom>
        </p:spPr>
        <p:txBody>
          <a:bodyPr>
            <a:normAutofit fontScale="90000"/>
          </a:bodyPr>
          <a:lstStyle/>
          <a:p>
            <a:r>
              <a:rPr lang="es-ES" dirty="0"/>
              <a:t> </a:t>
            </a:r>
            <a:r>
              <a:rPr lang="en-DO" dirty="0"/>
              <a:t/>
            </a:r>
            <a:br>
              <a:rPr lang="en-DO" dirty="0"/>
            </a:br>
            <a:r>
              <a:rPr lang="es-DO" dirty="0"/>
              <a:t>DISEÑO DE </a:t>
            </a:r>
            <a:r>
              <a:rPr lang="es-DO" dirty="0" smtClean="0"/>
              <a:t>LAS </a:t>
            </a:r>
            <a:r>
              <a:rPr lang="es-ES" dirty="0"/>
              <a:t>PRUEBAS NACIONALES  DEL ÁREA DE </a:t>
            </a:r>
            <a:r>
              <a:rPr lang="es-ES" dirty="0" smtClean="0"/>
              <a:t>CIENCIAS SOCIALES  </a:t>
            </a:r>
            <a:r>
              <a:rPr lang="es-ES" dirty="0"/>
              <a:t>2022 </a:t>
            </a:r>
            <a:endParaRPr dirty="0"/>
          </a:p>
        </p:txBody>
      </p:sp>
      <p:sp>
        <p:nvSpPr>
          <p:cNvPr id="132" name="Double-click to edit"/>
          <p:cNvSpPr txBox="1">
            <a:spLocks noGrp="1"/>
          </p:cNvSpPr>
          <p:nvPr>
            <p:ph type="subTitle" sz="quarter" idx="1"/>
          </p:nvPr>
        </p:nvSpPr>
        <p:spPr>
          <a:xfrm>
            <a:off x="5692226" y="5672090"/>
            <a:ext cx="3245947" cy="1103340"/>
          </a:xfrm>
          <a:prstGeom prst="rect">
            <a:avLst/>
          </a:prstGeom>
        </p:spPr>
        <p:txBody>
          <a:bodyPr>
            <a:normAutofit fontScale="47500" lnSpcReduction="20000"/>
          </a:bodyPr>
          <a:lstStyle/>
          <a:p>
            <a:pPr algn="ctr" defTabSz="1219140"/>
            <a:r>
              <a:rPr lang="es-DO" sz="3200" dirty="0">
                <a:solidFill>
                  <a:schemeClr val="bg1"/>
                </a:solidFill>
                <a:latin typeface="Arial"/>
              </a:rPr>
              <a:t>EQUIPO DE </a:t>
            </a:r>
            <a:r>
              <a:rPr lang="es-DO" sz="3200" dirty="0" smtClean="0">
                <a:solidFill>
                  <a:schemeClr val="bg1"/>
                </a:solidFill>
                <a:latin typeface="Arial"/>
              </a:rPr>
              <a:t>CIENIAS SOCIALES</a:t>
            </a:r>
            <a:endParaRPr lang="es-DO" sz="3200" dirty="0">
              <a:solidFill>
                <a:schemeClr val="bg1"/>
              </a:solidFill>
              <a:latin typeface="Arial"/>
            </a:endParaRPr>
          </a:p>
          <a:p>
            <a:pPr algn="ctr" defTabSz="1219140"/>
            <a:r>
              <a:rPr lang="es-DO" sz="3200" dirty="0" smtClean="0">
                <a:solidFill>
                  <a:schemeClr val="bg1"/>
                </a:solidFill>
                <a:latin typeface="Arial"/>
              </a:rPr>
              <a:t>LEONOR REYES</a:t>
            </a:r>
            <a:endParaRPr lang="es-DO" sz="3200" dirty="0">
              <a:solidFill>
                <a:schemeClr val="bg1"/>
              </a:solidFill>
              <a:latin typeface="Arial"/>
            </a:endParaRPr>
          </a:p>
          <a:p>
            <a:pPr algn="ctr" defTabSz="1219140"/>
            <a:r>
              <a:rPr lang="es-DO" sz="3200" dirty="0" smtClean="0">
                <a:solidFill>
                  <a:schemeClr val="bg1"/>
                </a:solidFill>
                <a:latin typeface="Arial"/>
              </a:rPr>
              <a:t>INÉS VILORIO</a:t>
            </a:r>
            <a:endParaRPr lang="es-DO" sz="3200" dirty="0">
              <a:solidFill>
                <a:schemeClr val="bg1"/>
              </a:solidFill>
              <a:latin typeface="Arial"/>
            </a:endParaRPr>
          </a:p>
          <a:p>
            <a:pPr algn="ctr" defTabSz="1219140"/>
            <a:r>
              <a:rPr lang="es-DO" sz="3200" dirty="0" smtClean="0">
                <a:solidFill>
                  <a:schemeClr val="bg1"/>
                </a:solidFill>
                <a:latin typeface="Arial"/>
              </a:rPr>
              <a:t>EMILIA SANTANA</a:t>
            </a:r>
            <a:endParaRPr lang="es-DO" sz="3200" dirty="0">
              <a:solidFill>
                <a:schemeClr val="bg1"/>
              </a:solidFill>
              <a:latin typeface="Arial"/>
            </a:endParaRPr>
          </a:p>
        </p:txBody>
      </p:sp>
      <p:sp>
        <p:nvSpPr>
          <p:cNvPr id="4" name="Double-click to edit">
            <a:extLst>
              <a:ext uri="{FF2B5EF4-FFF2-40B4-BE49-F238E27FC236}">
                <a16:creationId xmlns:a16="http://schemas.microsoft.com/office/drawing/2014/main" id="{62F55FAF-017E-48AF-9089-EBE8F5B0402F}"/>
              </a:ext>
            </a:extLst>
          </p:cNvPr>
          <p:cNvSpPr txBox="1">
            <a:spLocks/>
          </p:cNvSpPr>
          <p:nvPr/>
        </p:nvSpPr>
        <p:spPr>
          <a:xfrm>
            <a:off x="4719484" y="4559609"/>
            <a:ext cx="3618271" cy="958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85000" lnSpcReduction="10000"/>
          </a:bodyPr>
          <a:lstStyle>
            <a:lvl1pPr marL="0" marR="0" indent="0" algn="l" defTabSz="457200" rtl="0" latinLnBrk="0">
              <a:lnSpc>
                <a:spcPct val="100000"/>
              </a:lnSpc>
              <a:spcBef>
                <a:spcPts val="700"/>
              </a:spcBef>
              <a:spcAft>
                <a:spcPts val="0"/>
              </a:spcAft>
              <a:buClrTx/>
              <a:buSzTx/>
              <a:buFontTx/>
              <a:buNone/>
              <a:tabLst/>
              <a:defRPr sz="3200" b="0" i="0" u="none" strike="noStrike" cap="none" spc="0" baseline="0">
                <a:solidFill>
                  <a:srgbClr val="FFFFFF"/>
                </a:solidFill>
                <a:uFillTx/>
                <a:latin typeface="Century Gothic" panose="020B0502020202020204" pitchFamily="34" charset="0"/>
                <a:ea typeface="+mj-ea"/>
                <a:cs typeface="+mj-cs"/>
                <a:sym typeface="Franklin Gothic Book"/>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solidFill>
                  <a:srgbClr val="FFFFFF"/>
                </a:solidFill>
                <a:uFillTx/>
                <a:latin typeface="Century Gothic" panose="020B0502020202020204" pitchFamily="34" charset="0"/>
                <a:ea typeface="+mj-ea"/>
                <a:cs typeface="+mj-cs"/>
                <a:sym typeface="Franklin Gothic Book"/>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solidFill>
                  <a:srgbClr val="FFFFFF"/>
                </a:solidFill>
                <a:uFillTx/>
                <a:latin typeface="Century Gothic" panose="020B0502020202020204" pitchFamily="34" charset="0"/>
                <a:ea typeface="+mj-ea"/>
                <a:cs typeface="+mj-cs"/>
                <a:sym typeface="Franklin Gothic Book"/>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solidFill>
                  <a:srgbClr val="FFFFFF"/>
                </a:solidFill>
                <a:uFillTx/>
                <a:latin typeface="Century Gothic" panose="020B0502020202020204" pitchFamily="34" charset="0"/>
                <a:ea typeface="+mj-ea"/>
                <a:cs typeface="+mj-cs"/>
                <a:sym typeface="Franklin Gothic Book"/>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solidFill>
                  <a:srgbClr val="FFFFFF"/>
                </a:solidFill>
                <a:uFillTx/>
                <a:latin typeface="Century Gothic" panose="020B0502020202020204" pitchFamily="34" charset="0"/>
                <a:ea typeface="+mj-ea"/>
                <a:cs typeface="+mj-cs"/>
                <a:sym typeface="Franklin Gothic Book"/>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Franklin Gothic Book"/>
              </a:defRPr>
            </a:lvl9pPr>
          </a:lstStyle>
          <a:p>
            <a:pPr lvl="0" hangingPunct="1">
              <a:spcBef>
                <a:spcPts val="0"/>
              </a:spcBef>
            </a:pPr>
            <a:r>
              <a:rPr lang="es-DO" sz="2400" b="1" dirty="0"/>
              <a:t>ESTRATEGIA DE FAMILIARIZACIÓN  CON LAS PRUEBAS NACIONALES</a:t>
            </a:r>
            <a:endParaRPr lang="en-DO" sz="2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7549" y="317678"/>
            <a:ext cx="6362007" cy="1286678"/>
          </a:xfrm>
        </p:spPr>
        <p:txBody>
          <a:bodyPr>
            <a:normAutofit fontScale="90000"/>
          </a:bodyPr>
          <a:lstStyle/>
          <a:p>
            <a:r>
              <a:rPr lang="es-DO" sz="2400" dirty="0"/>
              <a:t>NIVELES DE COMPLEJIDAD DE LAS PREGUNTAS EN LAS PRUEBAS NACIONALES DE CIENCIAS SOCIALES 2022</a:t>
            </a:r>
            <a:br>
              <a:rPr lang="es-DO" sz="2400" dirty="0"/>
            </a:br>
            <a:endParaRPr lang="es-DO" sz="2400" dirty="0"/>
          </a:p>
        </p:txBody>
      </p:sp>
      <p:sp>
        <p:nvSpPr>
          <p:cNvPr id="3" name="Rectángulo 2">
            <a:extLst>
              <a:ext uri="{FF2B5EF4-FFF2-40B4-BE49-F238E27FC236}">
                <a16:creationId xmlns:a16="http://schemas.microsoft.com/office/drawing/2014/main" id="{2C75E689-9D40-4329-8FB0-B669C333C132}"/>
              </a:ext>
            </a:extLst>
          </p:cNvPr>
          <p:cNvSpPr/>
          <p:nvPr/>
        </p:nvSpPr>
        <p:spPr>
          <a:xfrm>
            <a:off x="580571" y="1305342"/>
            <a:ext cx="8106228" cy="830997"/>
          </a:xfrm>
          <a:prstGeom prst="rect">
            <a:avLst/>
          </a:prstGeom>
        </p:spPr>
        <p:txBody>
          <a:bodyPr wrap="square">
            <a:spAutoFit/>
          </a:bodyPr>
          <a:lstStyle/>
          <a:p>
            <a:endParaRPr lang="es-DO" sz="2400" b="1" dirty="0"/>
          </a:p>
          <a:p>
            <a:endParaRPr lang="es-DO" sz="2400" b="1" dirty="0"/>
          </a:p>
        </p:txBody>
      </p:sp>
      <p:sp>
        <p:nvSpPr>
          <p:cNvPr id="4" name="Rectángulo 3"/>
          <p:cNvSpPr/>
          <p:nvPr/>
        </p:nvSpPr>
        <p:spPr>
          <a:xfrm>
            <a:off x="324196" y="1832413"/>
            <a:ext cx="8437419" cy="4247317"/>
          </a:xfrm>
          <a:prstGeom prst="rect">
            <a:avLst/>
          </a:prstGeom>
        </p:spPr>
        <p:txBody>
          <a:bodyPr wrap="square">
            <a:spAutoFit/>
          </a:bodyPr>
          <a:lstStyle/>
          <a:p>
            <a:pPr algn="just"/>
            <a:r>
              <a:rPr lang="es-DO" b="1" dirty="0"/>
              <a:t>Nivel 1</a:t>
            </a:r>
            <a:r>
              <a:rPr lang="es-DO" dirty="0"/>
              <a:t>: Se refiere a procesos cognitivos que involucran el conocimiento y comprensión de </a:t>
            </a:r>
            <a:r>
              <a:rPr lang="es-DO" dirty="0" smtClean="0"/>
              <a:t>hechos y </a:t>
            </a:r>
            <a:r>
              <a:rPr lang="es-DO" dirty="0"/>
              <a:t>datos históricos, recordar información de acontecimientos pasados, así como de los avances </a:t>
            </a:r>
            <a:r>
              <a:rPr lang="es-DO" dirty="0" smtClean="0"/>
              <a:t>de la </a:t>
            </a:r>
            <a:r>
              <a:rPr lang="es-DO" dirty="0"/>
              <a:t>humanidad, manejar conceptos propios de las ciencias sociales en el ámbito histórico- geográfico, social, económico, cultural y poblacional e identificar aquellos elementos que la integran</a:t>
            </a:r>
            <a:r>
              <a:rPr lang="es-DO" dirty="0" smtClean="0"/>
              <a:t>.</a:t>
            </a:r>
          </a:p>
          <a:p>
            <a:pPr algn="just"/>
            <a:endParaRPr lang="es-DO" dirty="0"/>
          </a:p>
          <a:p>
            <a:pPr algn="just"/>
            <a:r>
              <a:rPr lang="es-DO" b="1" dirty="0" smtClean="0"/>
              <a:t>Nivel </a:t>
            </a:r>
            <a:r>
              <a:rPr lang="es-DO" b="1" dirty="0"/>
              <a:t>2</a:t>
            </a:r>
            <a:r>
              <a:rPr lang="es-DO" dirty="0"/>
              <a:t>: Se refiere a comprender procesos sociales, hechos históricos- geográficos, sociales, políticos, económicos, a partir de la lectura y análisis de los elementos proporcionados, que le permita a su vez comprender las relaciones sociales, la conexión entre los hechos y construir su propio pensamiento social.</a:t>
            </a:r>
          </a:p>
          <a:p>
            <a:pPr marL="285750" indent="-285750" algn="just">
              <a:buFont typeface="Arial" panose="020B0604020202020204" pitchFamily="34" charset="0"/>
              <a:buChar char="•"/>
            </a:pPr>
            <a:endParaRPr lang="es-DO" dirty="0"/>
          </a:p>
          <a:p>
            <a:pPr algn="just"/>
            <a:r>
              <a:rPr lang="es-DO" b="1" dirty="0" smtClean="0"/>
              <a:t>Nivel </a:t>
            </a:r>
            <a:r>
              <a:rPr lang="es-DO" b="1" dirty="0"/>
              <a:t>3</a:t>
            </a:r>
            <a:r>
              <a:rPr lang="es-DO" dirty="0"/>
              <a:t>: Este nivel se refiere a la aplicación de principios, partiendo de la realidad concreta en que se desarrolla el individuo como sujeto social, que le permita resolver problemas, analizar los elementos que intervienen en una situación en la comunidad local, regional o nacional. </a:t>
            </a:r>
          </a:p>
        </p:txBody>
      </p:sp>
    </p:spTree>
    <p:extLst>
      <p:ext uri="{BB962C8B-B14F-4D97-AF65-F5344CB8AC3E}">
        <p14:creationId xmlns:p14="http://schemas.microsoft.com/office/powerpoint/2010/main" val="17017383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207394" y="2079285"/>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3" name="Rectangle 14"/>
          <p:cNvSpPr/>
          <p:nvPr/>
        </p:nvSpPr>
        <p:spPr>
          <a:xfrm>
            <a:off x="1092959" y="4053876"/>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4" name="TextBox 18"/>
          <p:cNvSpPr txBox="1"/>
          <p:nvPr/>
        </p:nvSpPr>
        <p:spPr>
          <a:xfrm>
            <a:off x="821081" y="2434754"/>
            <a:ext cx="7206174" cy="1754326"/>
          </a:xfrm>
          <a:prstGeom prst="rect">
            <a:avLst/>
          </a:prstGeom>
          <a:noFill/>
          <a:ln>
            <a:solidFill>
              <a:schemeClr val="bg1"/>
            </a:solidFill>
          </a:ln>
        </p:spPr>
        <p:txBody>
          <a:bodyPr wrap="square" rtlCol="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PRUEBA </a:t>
            </a:r>
            <a:r>
              <a:rPr lang="es-DO" altLang="ko-KR" sz="3600" dirty="0">
                <a:solidFill>
                  <a:srgbClr val="4BACC6">
                    <a:lumMod val="75000"/>
                  </a:srgbClr>
                </a:solidFill>
                <a:latin typeface="Berlin Sans FB Demi" panose="020E0802020502020306" pitchFamily="34" charset="0"/>
                <a:cs typeface="Arial" pitchFamily="34" charset="0"/>
              </a:rPr>
              <a:t>NACIONAL </a:t>
            </a: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DE CIENCIAS SOCIALES DE BÁSICA DE </a:t>
            </a:r>
            <a:r>
              <a:rPr kumimoji="0" lang="es-DO" altLang="ko-KR" sz="3600" b="0" i="0" u="none" strike="noStrike" kern="0" cap="none" spc="0" normalizeH="0" baseline="0" noProof="0" dirty="0" smtClean="0">
                <a:ln>
                  <a:noFill/>
                </a:ln>
                <a:solidFill>
                  <a:srgbClr val="4BACC6">
                    <a:lumMod val="75000"/>
                  </a:srgbClr>
                </a:solidFill>
                <a:effectLst/>
                <a:uLnTx/>
                <a:uFillTx/>
                <a:latin typeface="Berlin Sans FB Demi" panose="020E0802020502020306" pitchFamily="34" charset="0"/>
                <a:cs typeface="Arial" pitchFamily="34" charset="0"/>
                <a:sym typeface="Franklin Gothic Book"/>
              </a:rPr>
              <a:t>PERSONAS</a:t>
            </a:r>
            <a:r>
              <a:rPr kumimoji="0" lang="es-DO" altLang="ko-KR" sz="3600" b="0" i="0" u="none" strike="noStrike" kern="0" cap="none" spc="0" normalizeH="0" noProof="0" dirty="0" smtClean="0">
                <a:ln>
                  <a:noFill/>
                </a:ln>
                <a:solidFill>
                  <a:srgbClr val="4BACC6">
                    <a:lumMod val="75000"/>
                  </a:srgbClr>
                </a:solidFill>
                <a:effectLst/>
                <a:uLnTx/>
                <a:uFillTx/>
                <a:latin typeface="Berlin Sans FB Demi" panose="020E0802020502020306" pitchFamily="34" charset="0"/>
                <a:cs typeface="Arial" pitchFamily="34" charset="0"/>
                <a:sym typeface="Franklin Gothic Book"/>
              </a:rPr>
              <a:t> JÓVENES Y </a:t>
            </a:r>
            <a:r>
              <a:rPr kumimoji="0" lang="es-DO" altLang="ko-KR" sz="3600" b="0" i="0" u="none" strike="noStrike" kern="0" cap="none" spc="0" normalizeH="0" baseline="0" noProof="0" dirty="0" smtClean="0">
                <a:ln>
                  <a:noFill/>
                </a:ln>
                <a:solidFill>
                  <a:srgbClr val="4BACC6">
                    <a:lumMod val="75000"/>
                  </a:srgbClr>
                </a:solidFill>
                <a:effectLst/>
                <a:uLnTx/>
                <a:uFillTx/>
                <a:latin typeface="Berlin Sans FB Demi" panose="020E0802020502020306" pitchFamily="34" charset="0"/>
                <a:cs typeface="Arial" pitchFamily="34" charset="0"/>
                <a:sym typeface="Franklin Gothic Book"/>
              </a:rPr>
              <a:t>ADULTAS</a:t>
            </a:r>
            <a:endParaRPr kumimoji="0" lang="en-US"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endParaRPr>
          </a:p>
        </p:txBody>
      </p:sp>
    </p:spTree>
    <p:extLst>
      <p:ext uri="{BB962C8B-B14F-4D97-AF65-F5344CB8AC3E}">
        <p14:creationId xmlns:p14="http://schemas.microsoft.com/office/powerpoint/2010/main" val="288914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a:t>QUÉ EVALÚA</a:t>
            </a:r>
          </a:p>
        </p:txBody>
      </p:sp>
      <p:sp>
        <p:nvSpPr>
          <p:cNvPr id="3" name="Rectángulo 2">
            <a:extLst>
              <a:ext uri="{FF2B5EF4-FFF2-40B4-BE49-F238E27FC236}">
                <a16:creationId xmlns:a16="http://schemas.microsoft.com/office/drawing/2014/main" id="{A9844367-07A1-4A88-AED4-3CB863F6B3EE}"/>
              </a:ext>
            </a:extLst>
          </p:cNvPr>
          <p:cNvSpPr/>
          <p:nvPr/>
        </p:nvSpPr>
        <p:spPr>
          <a:xfrm>
            <a:off x="725713" y="1997839"/>
            <a:ext cx="7257143" cy="523220"/>
          </a:xfrm>
          <a:prstGeom prst="rect">
            <a:avLst/>
          </a:prstGeom>
        </p:spPr>
        <p:txBody>
          <a:bodyPr wrap="square">
            <a:spAutoFit/>
          </a:bodyPr>
          <a:lstStyle/>
          <a:p>
            <a:pPr algn="just"/>
            <a:r>
              <a:rPr lang="es-DO" sz="2800" dirty="0" smtClean="0"/>
              <a:t> </a:t>
            </a:r>
            <a:endParaRPr lang="es-DO" sz="2800" dirty="0"/>
          </a:p>
        </p:txBody>
      </p:sp>
      <p:sp>
        <p:nvSpPr>
          <p:cNvPr id="5" name="Rectángulo 4"/>
          <p:cNvSpPr/>
          <p:nvPr/>
        </p:nvSpPr>
        <p:spPr>
          <a:xfrm>
            <a:off x="340823" y="1351508"/>
            <a:ext cx="8678486" cy="646331"/>
          </a:xfrm>
          <a:prstGeom prst="rect">
            <a:avLst/>
          </a:prstGeom>
        </p:spPr>
        <p:txBody>
          <a:bodyPr wrap="square">
            <a:spAutoFit/>
          </a:bodyPr>
          <a:lstStyle/>
          <a:p>
            <a:r>
              <a:rPr lang="es-DO" dirty="0">
                <a:latin typeface="Calibri" panose="020F0502020204030204" pitchFamily="34" charset="0"/>
                <a:ea typeface="Times New Roman" panose="02020603050405020304" pitchFamily="18" charset="0"/>
                <a:cs typeface="Times New Roman" panose="02020603050405020304" pitchFamily="18" charset="0"/>
              </a:rPr>
              <a:t>En esta prueba se evalúa la historia y geografía y los contenidos se organizan en </a:t>
            </a:r>
            <a:r>
              <a:rPr lang="es-DO" dirty="0" smtClean="0">
                <a:latin typeface="Calibri" panose="020F0502020204030204" pitchFamily="34" charset="0"/>
                <a:ea typeface="Times New Roman" panose="02020603050405020304" pitchFamily="18" charset="0"/>
                <a:cs typeface="Times New Roman" panose="02020603050405020304" pitchFamily="18" charset="0"/>
              </a:rPr>
              <a:t>los siguientes bloques:</a:t>
            </a:r>
            <a:endParaRPr lang="es-DO" dirty="0"/>
          </a:p>
        </p:txBody>
      </p:sp>
      <p:sp>
        <p:nvSpPr>
          <p:cNvPr id="6" name="Rectángulo 5"/>
          <p:cNvSpPr/>
          <p:nvPr/>
        </p:nvSpPr>
        <p:spPr>
          <a:xfrm>
            <a:off x="232756" y="2259449"/>
            <a:ext cx="3865419" cy="3716915"/>
          </a:xfrm>
          <a:prstGeom prst="rect">
            <a:avLst/>
          </a:prstGeom>
          <a:ln>
            <a:solidFill>
              <a:schemeClr val="tx1">
                <a:lumMod val="75000"/>
                <a:lumOff val="25000"/>
              </a:schemeClr>
            </a:solidFill>
          </a:ln>
        </p:spPr>
        <p:txBody>
          <a:bodyPr wrap="square">
            <a:spAutoFit/>
          </a:bodyPr>
          <a:lstStyle/>
          <a:p>
            <a:pPr algn="just">
              <a:lnSpc>
                <a:spcPct val="110000"/>
              </a:lnSpc>
              <a:spcBef>
                <a:spcPts val="600"/>
              </a:spcBef>
              <a:spcAft>
                <a:spcPts val="600"/>
              </a:spcAft>
            </a:pPr>
            <a:r>
              <a:rPr lang="es-DO" sz="1200" b="1" dirty="0">
                <a:latin typeface="Tahoma" panose="020B0604030504040204" pitchFamily="34" charset="0"/>
                <a:ea typeface="Times New Roman" panose="02020603050405020304" pitchFamily="18" charset="0"/>
              </a:rPr>
              <a:t>El espacio mundial </a:t>
            </a: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Situación geográfica de los continentes, la población mundial y su crecimiento: natalidad y mortalidad. </a:t>
            </a:r>
            <a:endParaRPr lang="es-DO" sz="1200" dirty="0">
              <a:latin typeface="Tahoma" panose="020B0604030504040204" pitchFamily="34" charset="0"/>
              <a:ea typeface="Times New Roman" panose="02020603050405020304" pitchFamily="18" charset="0"/>
            </a:endParaRP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Los recursos naturales: Uso y conservación del medio ambiente.</a:t>
            </a:r>
            <a:endParaRPr lang="es-DO" sz="1200" dirty="0">
              <a:latin typeface="Tahoma" panose="020B0604030504040204" pitchFamily="34" charset="0"/>
              <a:ea typeface="Times New Roman" panose="02020603050405020304" pitchFamily="18" charset="0"/>
            </a:endParaRP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Tipos de paisajes agrarios, por zonas climáticas; la población rural, actividades económicas (primarias, secundarias y terciarias).</a:t>
            </a:r>
            <a:endParaRPr lang="es-DO" sz="1200" dirty="0">
              <a:latin typeface="Tahoma" panose="020B0604030504040204" pitchFamily="34" charset="0"/>
              <a:ea typeface="Times New Roman" panose="02020603050405020304" pitchFamily="18" charset="0"/>
            </a:endParaRP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Las ciudades: origen y evolución, grandes ciudades.</a:t>
            </a:r>
            <a:endParaRPr lang="es-DO" sz="1200" dirty="0">
              <a:latin typeface="Tahoma" panose="020B0604030504040204" pitchFamily="34" charset="0"/>
              <a:ea typeface="Times New Roman" panose="02020603050405020304" pitchFamily="18" charset="0"/>
            </a:endParaRP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Los mercados. El comercio y la economía informal.</a:t>
            </a:r>
            <a:endParaRPr lang="es-DO" sz="1200" dirty="0">
              <a:latin typeface="Tahoma" panose="020B0604030504040204" pitchFamily="34" charset="0"/>
              <a:ea typeface="Times New Roman" panose="02020603050405020304" pitchFamily="18" charset="0"/>
            </a:endParaRPr>
          </a:p>
          <a:p>
            <a:pPr marL="171450" lvl="0" indent="-171450" algn="just">
              <a:spcBef>
                <a:spcPts val="800"/>
              </a:spcBef>
              <a:spcAft>
                <a:spcPts val="800"/>
              </a:spcAft>
              <a:buFont typeface="Arial" panose="020B0604020202020204" pitchFamily="34" charset="0"/>
              <a:buChar char="•"/>
            </a:pPr>
            <a:r>
              <a:rPr lang="es-MX" sz="1200" dirty="0">
                <a:latin typeface="Tahoma" panose="020B0604030504040204" pitchFamily="34" charset="0"/>
                <a:ea typeface="Times New Roman" panose="02020603050405020304" pitchFamily="18" charset="0"/>
              </a:rPr>
              <a:t>Estados, naciones, territorios. Fronteras nacionales. Organizaciones internacionales.</a:t>
            </a:r>
            <a:endParaRPr lang="es-DO" sz="1200" dirty="0">
              <a:latin typeface="Tahoma" panose="020B0604030504040204" pitchFamily="34" charset="0"/>
              <a:ea typeface="Times New Roman" panose="02020603050405020304" pitchFamily="18" charset="0"/>
            </a:endParaRPr>
          </a:p>
        </p:txBody>
      </p:sp>
      <p:sp>
        <p:nvSpPr>
          <p:cNvPr id="7" name="Rectángulo 6"/>
          <p:cNvSpPr/>
          <p:nvPr/>
        </p:nvSpPr>
        <p:spPr>
          <a:xfrm>
            <a:off x="4330931" y="1729731"/>
            <a:ext cx="4555373" cy="5129096"/>
          </a:xfrm>
          <a:prstGeom prst="rect">
            <a:avLst/>
          </a:prstGeom>
          <a:ln>
            <a:solidFill>
              <a:schemeClr val="tx1">
                <a:lumMod val="75000"/>
                <a:lumOff val="25000"/>
              </a:schemeClr>
            </a:solidFill>
          </a:ln>
        </p:spPr>
        <p:txBody>
          <a:bodyPr wrap="square">
            <a:spAutoFit/>
          </a:bodyPr>
          <a:lstStyle/>
          <a:p>
            <a:pPr algn="just">
              <a:lnSpc>
                <a:spcPct val="110000"/>
              </a:lnSpc>
              <a:spcBef>
                <a:spcPts val="600"/>
              </a:spcBef>
              <a:spcAft>
                <a:spcPts val="600"/>
              </a:spcAft>
            </a:pPr>
            <a:r>
              <a:rPr lang="es-DO" sz="1100" b="1" dirty="0">
                <a:latin typeface="Tahoma" panose="020B0604030504040204" pitchFamily="34" charset="0"/>
                <a:ea typeface="Times New Roman" panose="02020603050405020304" pitchFamily="18" charset="0"/>
              </a:rPr>
              <a:t>Procesos de participación socio-económica y política en República Dominicana y caudillismo de finales del Siglo XIX y Siglo XX. </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a:latin typeface="Tahoma" panose="020B0604030504040204" pitchFamily="34" charset="0"/>
                <a:ea typeface="Times New Roman" panose="02020603050405020304" pitchFamily="18" charset="0"/>
              </a:rPr>
              <a:t>Los adultos, su participación en los procesos </a:t>
            </a:r>
            <a:r>
              <a:rPr lang="es-MX" sz="1100" dirty="0" smtClean="0">
                <a:latin typeface="Tahoma" panose="020B0604030504040204" pitchFamily="34" charset="0"/>
                <a:ea typeface="Times New Roman" panose="02020603050405020304" pitchFamily="18" charset="0"/>
              </a:rPr>
              <a:t>políticos.</a:t>
            </a:r>
            <a:r>
              <a:rPr lang="es-DO" sz="1100" dirty="0" smtClean="0">
                <a:latin typeface="Tahoma" panose="020B0604030504040204" pitchFamily="34" charset="0"/>
                <a:ea typeface="Times New Roman" panose="02020603050405020304" pitchFamily="18" charset="0"/>
              </a:rPr>
              <a:t> </a:t>
            </a:r>
            <a:r>
              <a:rPr lang="es-MX" sz="1100" dirty="0" smtClean="0">
                <a:latin typeface="Tahoma" panose="020B0604030504040204" pitchFamily="34" charset="0"/>
                <a:ea typeface="Times New Roman" panose="02020603050405020304" pitchFamily="18" charset="0"/>
              </a:rPr>
              <a:t>Movimientos </a:t>
            </a:r>
            <a:r>
              <a:rPr lang="es-MX" sz="1100" dirty="0">
                <a:latin typeface="Tahoma" panose="020B0604030504040204" pitchFamily="34" charset="0"/>
                <a:ea typeface="Times New Roman" panose="02020603050405020304" pitchFamily="18" charset="0"/>
              </a:rPr>
              <a:t>sociales y populares.</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Formas </a:t>
            </a:r>
            <a:r>
              <a:rPr lang="es-MX" sz="1100" dirty="0">
                <a:latin typeface="Tahoma" panose="020B0604030504040204" pitchFamily="34" charset="0"/>
                <a:ea typeface="Times New Roman" panose="02020603050405020304" pitchFamily="18" charset="0"/>
              </a:rPr>
              <a:t>de organizarse y formas de participación en los procesos sociales</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a:latin typeface="Tahoma" panose="020B0604030504040204" pitchFamily="34" charset="0"/>
                <a:ea typeface="Times New Roman" panose="02020603050405020304" pitchFamily="18" charset="0"/>
              </a:rPr>
              <a:t>Primer gobierno de Horacio Vásquez y gobierno de Ramón Cáceres (1907-1911). Caudillismo de principios del Siglo XX</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Primera </a:t>
            </a:r>
            <a:r>
              <a:rPr lang="es-MX" sz="1100" dirty="0">
                <a:latin typeface="Tahoma" panose="020B0604030504040204" pitchFamily="34" charset="0"/>
                <a:ea typeface="Times New Roman" panose="02020603050405020304" pitchFamily="18" charset="0"/>
              </a:rPr>
              <a:t>Ocupación Militar Norteamericana, (1916-1924)</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Segundo </a:t>
            </a:r>
            <a:r>
              <a:rPr lang="es-MX" sz="1100" dirty="0">
                <a:latin typeface="Tahoma" panose="020B0604030504040204" pitchFamily="34" charset="0"/>
                <a:ea typeface="Times New Roman" panose="02020603050405020304" pitchFamily="18" charset="0"/>
              </a:rPr>
              <a:t>gobierno de Horacio Vásquez (1924-1930)</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Gobierno </a:t>
            </a:r>
            <a:r>
              <a:rPr lang="es-MX" sz="1100" dirty="0">
                <a:latin typeface="Tahoma" panose="020B0604030504040204" pitchFamily="34" charset="0"/>
                <a:ea typeface="Times New Roman" panose="02020603050405020304" pitchFamily="18" charset="0"/>
              </a:rPr>
              <a:t>de Trujillo (1930-1961)</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a:latin typeface="Tahoma" panose="020B0604030504040204" pitchFamily="34" charset="0"/>
                <a:ea typeface="Times New Roman" panose="02020603050405020304" pitchFamily="18" charset="0"/>
              </a:rPr>
              <a:t>Proceso histórico-social 1961-1965: Gobierno de Juan Bosch, Triunvirato, </a:t>
            </a: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Revolución </a:t>
            </a:r>
            <a:r>
              <a:rPr lang="es-MX" sz="1100" dirty="0">
                <a:latin typeface="Tahoma" panose="020B0604030504040204" pitchFamily="34" charset="0"/>
                <a:ea typeface="Times New Roman" panose="02020603050405020304" pitchFamily="18" charset="0"/>
              </a:rPr>
              <a:t>de Abril del ’65. Segunda Ocupación Militar Norteamericana.</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El </a:t>
            </a:r>
            <a:r>
              <a:rPr lang="es-MX" sz="1100" dirty="0">
                <a:latin typeface="Tahoma" panose="020B0604030504040204" pitchFamily="34" charset="0"/>
                <a:ea typeface="Times New Roman" panose="02020603050405020304" pitchFamily="18" charset="0"/>
              </a:rPr>
              <a:t>gobierno de los Doce Años de Balaguer (1966-1978).</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a:latin typeface="Tahoma" panose="020B0604030504040204" pitchFamily="34" charset="0"/>
                <a:ea typeface="Times New Roman" panose="02020603050405020304" pitchFamily="18" charset="0"/>
              </a:rPr>
              <a:t>Los ochos años de los gobiernos del Partido Revolucionario Dominicano (1978-1986)</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endParaRPr lang="es-MX" sz="1100" dirty="0" smtClean="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smtClean="0">
                <a:latin typeface="Tahoma" panose="020B0604030504040204" pitchFamily="34" charset="0"/>
                <a:ea typeface="Times New Roman" panose="02020603050405020304" pitchFamily="18" charset="0"/>
              </a:rPr>
              <a:t>El </a:t>
            </a:r>
            <a:r>
              <a:rPr lang="es-MX" sz="1100" dirty="0">
                <a:latin typeface="Tahoma" panose="020B0604030504040204" pitchFamily="34" charset="0"/>
                <a:ea typeface="Times New Roman" panose="02020603050405020304" pitchFamily="18" charset="0"/>
              </a:rPr>
              <a:t>gobierno de los Diez años de Joaquín Balaguer (1986-1996).</a:t>
            </a:r>
            <a:endParaRPr lang="es-DO" sz="1100" dirty="0">
              <a:latin typeface="Tahoma" panose="020B0604030504040204" pitchFamily="34" charset="0"/>
              <a:ea typeface="Times New Roman" panose="02020603050405020304" pitchFamily="18" charset="0"/>
            </a:endParaRPr>
          </a:p>
          <a:p>
            <a:pPr marL="171450" lvl="0" indent="-171450" algn="just">
              <a:buFont typeface="Arial" panose="020B0604020202020204" pitchFamily="34" charset="0"/>
              <a:buChar char="•"/>
            </a:pPr>
            <a:r>
              <a:rPr lang="es-MX" sz="1100" dirty="0">
                <a:latin typeface="Tahoma" panose="020B0604030504040204" pitchFamily="34" charset="0"/>
                <a:ea typeface="Times New Roman" panose="02020603050405020304" pitchFamily="18" charset="0"/>
              </a:rPr>
              <a:t>Primer gobierno del Partido de la Liberación Dominicana (1996-2000).</a:t>
            </a:r>
            <a:endParaRPr lang="es-DO" sz="1100" dirty="0">
              <a:latin typeface="Tahoma" panose="020B0604030504040204" pitchFamily="34" charset="0"/>
              <a:ea typeface="Times New Roman" panose="02020603050405020304" pitchFamily="18" charset="0"/>
            </a:endParaRPr>
          </a:p>
        </p:txBody>
      </p:sp>
    </p:spTree>
    <p:extLst>
      <p:ext uri="{BB962C8B-B14F-4D97-AF65-F5344CB8AC3E}">
        <p14:creationId xmlns:p14="http://schemas.microsoft.com/office/powerpoint/2010/main" val="20096439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half" idx="1"/>
          </p:nvPr>
        </p:nvSpPr>
        <p:spPr>
          <a:xfrm>
            <a:off x="3575050" y="1652963"/>
            <a:ext cx="5111750" cy="4697962"/>
          </a:xfrm>
          <a:ln>
            <a:solidFill>
              <a:schemeClr val="tx1">
                <a:lumMod val="75000"/>
                <a:lumOff val="25000"/>
              </a:schemeClr>
            </a:solidFill>
          </a:ln>
        </p:spPr>
        <p:txBody>
          <a:bodyPr>
            <a:normAutofit/>
          </a:bodyPr>
          <a:lstStyle/>
          <a:p>
            <a:pPr marL="0" indent="0">
              <a:buNone/>
            </a:pPr>
            <a:r>
              <a:rPr lang="es-DO" sz="1600" b="1" dirty="0"/>
              <a:t>Economía internacional y su incidencia en la economía nacional. </a:t>
            </a:r>
          </a:p>
          <a:p>
            <a:pPr lvl="0"/>
            <a:r>
              <a:rPr lang="es-MX" sz="1400" dirty="0"/>
              <a:t>Economía internacional y nacional.</a:t>
            </a:r>
            <a:endParaRPr lang="es-DO" sz="1400" dirty="0"/>
          </a:p>
          <a:p>
            <a:pPr lvl="0"/>
            <a:r>
              <a:rPr lang="es-DO" sz="1400" dirty="0"/>
              <a:t>Exportación e importación. Su significado en la economía del país y en el desarrollo de la nación.</a:t>
            </a:r>
          </a:p>
          <a:p>
            <a:pPr lvl="0"/>
            <a:r>
              <a:rPr lang="es-DO" sz="1400" dirty="0"/>
              <a:t>Proceso de integración en la globalización de la economía mundial.</a:t>
            </a:r>
          </a:p>
          <a:p>
            <a:pPr lvl="0"/>
            <a:r>
              <a:rPr lang="es-DO" sz="1400" dirty="0"/>
              <a:t>La deuda externa mundial y del país.</a:t>
            </a:r>
          </a:p>
          <a:p>
            <a:pPr lvl="0"/>
            <a:r>
              <a:rPr lang="es-DO" sz="1400" dirty="0"/>
              <a:t>Diversificación de la economía mundial.</a:t>
            </a:r>
          </a:p>
          <a:p>
            <a:pPr lvl="0"/>
            <a:r>
              <a:rPr lang="es-DO" sz="1400" dirty="0"/>
              <a:t>Zonas francas y turismo. Su importancia en el desarrollo nacional. </a:t>
            </a:r>
            <a:r>
              <a:rPr lang="es-MX" sz="1400" dirty="0"/>
              <a:t>El medio ambiente y la economía informal.</a:t>
            </a:r>
            <a:endParaRPr lang="es-DO" sz="1400" dirty="0"/>
          </a:p>
          <a:p>
            <a:pPr lvl="0"/>
            <a:r>
              <a:rPr lang="es-DO" sz="1400" dirty="0"/>
              <a:t>Concepto de Mercado. Tipos de Mercado.</a:t>
            </a:r>
          </a:p>
          <a:p>
            <a:pPr lvl="0"/>
            <a:r>
              <a:rPr lang="es-DO" sz="1400" dirty="0"/>
              <a:t>El comercio. El precio y su formación. Costo de producción y la ganancia. </a:t>
            </a:r>
            <a:r>
              <a:rPr lang="es-MX" sz="1400" dirty="0"/>
              <a:t>La oferta y la demanda.</a:t>
            </a:r>
            <a:endParaRPr lang="es-DO" sz="1400" dirty="0"/>
          </a:p>
          <a:p>
            <a:endParaRPr lang="es-DO" dirty="0"/>
          </a:p>
        </p:txBody>
      </p:sp>
      <p:sp>
        <p:nvSpPr>
          <p:cNvPr id="4" name="Marcador de texto 3"/>
          <p:cNvSpPr>
            <a:spLocks noGrp="1"/>
          </p:cNvSpPr>
          <p:nvPr>
            <p:ph type="body" sz="quarter" idx="21"/>
          </p:nvPr>
        </p:nvSpPr>
        <p:spPr>
          <a:ln>
            <a:solidFill>
              <a:schemeClr val="tx1">
                <a:lumMod val="75000"/>
                <a:lumOff val="25000"/>
              </a:schemeClr>
            </a:solidFill>
          </a:ln>
        </p:spPr>
        <p:txBody>
          <a:bodyPr>
            <a:normAutofit/>
          </a:bodyPr>
          <a:lstStyle/>
          <a:p>
            <a:pPr marL="0" indent="0">
              <a:buNone/>
            </a:pPr>
            <a:r>
              <a:rPr lang="es-DO" sz="1600" b="1" dirty="0" smtClean="0"/>
              <a:t>Lectura de gráficos, mapas y textos.</a:t>
            </a:r>
          </a:p>
          <a:p>
            <a:r>
              <a:rPr lang="es-MX" sz="1500" dirty="0" smtClean="0"/>
              <a:t>Análisis </a:t>
            </a:r>
            <a:r>
              <a:rPr lang="es-MX" sz="1500" dirty="0"/>
              <a:t>e interpretación de mapas históricos, textos sobre un hecho histórico determinado, documentos y gráficos.</a:t>
            </a:r>
            <a:endParaRPr lang="es-DO" sz="1500" dirty="0"/>
          </a:p>
          <a:p>
            <a:endParaRPr lang="es-DO" dirty="0"/>
          </a:p>
        </p:txBody>
      </p:sp>
      <p:sp>
        <p:nvSpPr>
          <p:cNvPr id="5" name="Título 1"/>
          <p:cNvSpPr>
            <a:spLocks noGrp="1"/>
          </p:cNvSpPr>
          <p:nvPr>
            <p:ph type="title"/>
          </p:nvPr>
        </p:nvSpPr>
        <p:spPr>
          <a:xfrm>
            <a:off x="3040117" y="172720"/>
            <a:ext cx="6020755" cy="878808"/>
          </a:xfrm>
        </p:spPr>
        <p:txBody>
          <a:bodyPr>
            <a:normAutofit/>
          </a:bodyPr>
          <a:lstStyle/>
          <a:p>
            <a:r>
              <a:rPr lang="es-DO" sz="4400" dirty="0"/>
              <a:t>QUÉ EVALÚA</a:t>
            </a:r>
          </a:p>
        </p:txBody>
      </p:sp>
    </p:spTree>
    <p:extLst>
      <p:ext uri="{BB962C8B-B14F-4D97-AF65-F5344CB8AC3E}">
        <p14:creationId xmlns:p14="http://schemas.microsoft.com/office/powerpoint/2010/main" val="409778826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6044" y="355599"/>
            <a:ext cx="6020755" cy="1051781"/>
          </a:xfrm>
        </p:spPr>
        <p:txBody>
          <a:bodyPr>
            <a:normAutofit fontScale="90000"/>
          </a:bodyPr>
          <a:lstStyle/>
          <a:p>
            <a:r>
              <a:rPr lang="es-DO" dirty="0"/>
              <a:t>AJUSTES EN PRUEBA </a:t>
            </a:r>
            <a:r>
              <a:rPr lang="es-DO" dirty="0" smtClean="0"/>
              <a:t>DE BÁSICA </a:t>
            </a:r>
            <a:r>
              <a:rPr lang="es-DO" dirty="0"/>
              <a:t>ADULTOS 2022 </a:t>
            </a:r>
          </a:p>
        </p:txBody>
      </p:sp>
      <p:sp>
        <p:nvSpPr>
          <p:cNvPr id="3" name="Marcador de texto 2"/>
          <p:cNvSpPr>
            <a:spLocks noGrp="1"/>
          </p:cNvSpPr>
          <p:nvPr>
            <p:ph type="body" idx="1"/>
          </p:nvPr>
        </p:nvSpPr>
        <p:spPr>
          <a:xfrm>
            <a:off x="457200" y="1886639"/>
            <a:ext cx="8146974" cy="4525963"/>
          </a:xfrm>
        </p:spPr>
        <p:txBody>
          <a:bodyPr>
            <a:normAutofit/>
          </a:bodyPr>
          <a:lstStyle/>
          <a:p>
            <a:r>
              <a:rPr lang="es-DO" sz="2000" dirty="0"/>
              <a:t>Para la prueba del 2022, en el bloque Economía internacional y su incidencia en la economía nacional se redujo la cantidad de preguntas porque fue identificado en los reportes de los </a:t>
            </a:r>
            <a:r>
              <a:rPr lang="es-DO" sz="2000" dirty="0" smtClean="0"/>
              <a:t>distritos </a:t>
            </a:r>
            <a:r>
              <a:rPr lang="es-DO" sz="2000" dirty="0"/>
              <a:t>y </a:t>
            </a:r>
            <a:r>
              <a:rPr lang="es-DO" sz="2000" dirty="0" smtClean="0"/>
              <a:t>regionales como </a:t>
            </a:r>
            <a:r>
              <a:rPr lang="es-DO" sz="2000" dirty="0"/>
              <a:t>no desarrollados. </a:t>
            </a:r>
            <a:endParaRPr lang="es-DO" sz="2000" dirty="0" smtClean="0"/>
          </a:p>
          <a:p>
            <a:r>
              <a:rPr lang="es-DO" sz="2000" dirty="0" smtClean="0"/>
              <a:t>Se </a:t>
            </a:r>
            <a:r>
              <a:rPr lang="es-DO" sz="2000" dirty="0"/>
              <a:t>recomienda reforzar los demás contenidos para mejorar los aprendizajes de los estudiantes.</a:t>
            </a:r>
          </a:p>
          <a:p>
            <a:r>
              <a:rPr lang="es-DO" sz="2000" dirty="0"/>
              <a:t>La prueba se presenta en dos cuadernillos con 35 preguntas cada uno. </a:t>
            </a:r>
          </a:p>
        </p:txBody>
      </p:sp>
    </p:spTree>
    <p:extLst>
      <p:ext uri="{BB962C8B-B14F-4D97-AF65-F5344CB8AC3E}">
        <p14:creationId xmlns:p14="http://schemas.microsoft.com/office/powerpoint/2010/main" val="41173667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207394" y="2393056"/>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 name="Rectangle 14"/>
          <p:cNvSpPr/>
          <p:nvPr/>
        </p:nvSpPr>
        <p:spPr>
          <a:xfrm>
            <a:off x="1092959" y="4379880"/>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4" name="TextBox 18"/>
          <p:cNvSpPr txBox="1"/>
          <p:nvPr/>
        </p:nvSpPr>
        <p:spPr>
          <a:xfrm>
            <a:off x="821081" y="2633537"/>
            <a:ext cx="7206174" cy="1754326"/>
          </a:xfrm>
          <a:prstGeom prst="rect">
            <a:avLst/>
          </a:prstGeom>
          <a:noFill/>
          <a:ln>
            <a:solidFill>
              <a:schemeClr val="bg1"/>
            </a:solidFill>
          </a:ln>
        </p:spPr>
        <p:txBody>
          <a:bodyPr wrap="square" rtlCol="0">
            <a:spAutoFit/>
          </a:bodyPr>
          <a:lstStyle/>
          <a:p>
            <a:pPr algn="ctr"/>
            <a:r>
              <a:rPr lang="es-DO" altLang="ko-KR" sz="3600" dirty="0">
                <a:solidFill>
                  <a:schemeClr val="accent5">
                    <a:lumMod val="75000"/>
                  </a:schemeClr>
                </a:solidFill>
                <a:latin typeface="Berlin Sans FB Demi" panose="020E0802020502020306" pitchFamily="34" charset="0"/>
                <a:cs typeface="Arial" pitchFamily="34" charset="0"/>
              </a:rPr>
              <a:t>PRUEBA NACIONAL DE MEDIA-SECUNDARIA MODALIDAD GENERAL-ACADÉMICA 2022</a:t>
            </a:r>
            <a:endParaRPr lang="en-US" altLang="ko-KR" sz="3600" dirty="0">
              <a:solidFill>
                <a:schemeClr val="accent5">
                  <a:lumMod val="75000"/>
                </a:schemeClr>
              </a:solidFill>
              <a:latin typeface="Berlin Sans FB Demi" panose="020E0802020502020306" pitchFamily="34" charset="0"/>
              <a:cs typeface="Arial" pitchFamily="34" charset="0"/>
            </a:endParaRPr>
          </a:p>
        </p:txBody>
      </p:sp>
    </p:spTree>
    <p:extLst>
      <p:ext uri="{BB962C8B-B14F-4D97-AF65-F5344CB8AC3E}">
        <p14:creationId xmlns:p14="http://schemas.microsoft.com/office/powerpoint/2010/main" val="31167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6714D71-1DAD-46A7-BE94-1AA90F01BC06}"/>
              </a:ext>
            </a:extLst>
          </p:cNvPr>
          <p:cNvSpPr txBox="1"/>
          <p:nvPr/>
        </p:nvSpPr>
        <p:spPr>
          <a:xfrm>
            <a:off x="2678144" y="359514"/>
            <a:ext cx="5749713" cy="1138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s-DO" sz="2400" dirty="0">
              <a:solidFill>
                <a:srgbClr val="002060"/>
              </a:solidFill>
              <a:latin typeface="Lato Black" panose="020B0604020202020204" charset="0"/>
              <a:ea typeface="Lato Black" panose="020B0604020202020204" charset="0"/>
              <a:cs typeface="Lato Black" panose="020B0604020202020204" charset="0"/>
            </a:endParaRPr>
          </a:p>
          <a:p>
            <a:r>
              <a:rPr lang="es-DO" sz="4400" b="1" dirty="0">
                <a:solidFill>
                  <a:srgbClr val="002060"/>
                </a:solidFill>
                <a:latin typeface="Century Gothic" panose="020B0502020202020204" pitchFamily="34" charset="0"/>
                <a:sym typeface="Franklin Gothic Medium"/>
              </a:rPr>
              <a:t>QUÉ EVALÚA</a:t>
            </a:r>
            <a:endParaRPr lang="en-US" sz="2400" dirty="0"/>
          </a:p>
        </p:txBody>
      </p:sp>
      <p:sp>
        <p:nvSpPr>
          <p:cNvPr id="4" name="Rectángulo 3">
            <a:extLst>
              <a:ext uri="{FF2B5EF4-FFF2-40B4-BE49-F238E27FC236}">
                <a16:creationId xmlns:a16="http://schemas.microsoft.com/office/drawing/2014/main" id="{F327E127-DEC7-48D3-B5AC-8678193726AB}"/>
              </a:ext>
            </a:extLst>
          </p:cNvPr>
          <p:cNvSpPr/>
          <p:nvPr/>
        </p:nvSpPr>
        <p:spPr>
          <a:xfrm>
            <a:off x="101600" y="359514"/>
            <a:ext cx="9042400" cy="1277786"/>
          </a:xfrm>
          <a:prstGeom prst="rect">
            <a:avLst/>
          </a:prstGeom>
        </p:spPr>
        <p:txBody>
          <a:bodyPr wrap="square">
            <a:spAutoFit/>
          </a:bodyPr>
          <a:lstStyle/>
          <a:p>
            <a:pPr marL="457200">
              <a:lnSpc>
                <a:spcPct val="107000"/>
              </a:lnSpc>
            </a:pPr>
            <a:endParaRPr lang="es-DO" b="1" dirty="0">
              <a:latin typeface="Century Gothic" panose="020B0502020202020204" pitchFamily="34" charset="0"/>
              <a:ea typeface="Calibri" panose="020F0502020204030204" pitchFamily="34" charset="0"/>
              <a:cs typeface="Times New Roman" panose="02020603050405020304" pitchFamily="18" charset="0"/>
            </a:endParaRPr>
          </a:p>
          <a:p>
            <a:pPr marL="457200">
              <a:lnSpc>
                <a:spcPct val="107000"/>
              </a:lnSpc>
            </a:pPr>
            <a:endParaRPr lang="es-DO" b="1" dirty="0">
              <a:latin typeface="Century Gothic" panose="020B0502020202020204" pitchFamily="34" charset="0"/>
              <a:ea typeface="Calibri" panose="020F0502020204030204" pitchFamily="34" charset="0"/>
              <a:cs typeface="Times New Roman" panose="02020603050405020304" pitchFamily="18" charset="0"/>
            </a:endParaRPr>
          </a:p>
          <a:p>
            <a:pPr marL="457200">
              <a:lnSpc>
                <a:spcPct val="107000"/>
              </a:lnSpc>
            </a:pPr>
            <a:endParaRPr lang="es-DO" b="1" dirty="0">
              <a:latin typeface="Century Gothic" panose="020B0502020202020204" pitchFamily="34" charset="0"/>
              <a:ea typeface="Calibri" panose="020F0502020204030204" pitchFamily="34" charset="0"/>
              <a:cs typeface="Times New Roman" panose="02020603050405020304" pitchFamily="18" charset="0"/>
            </a:endParaRPr>
          </a:p>
          <a:p>
            <a:pPr marL="457200">
              <a:lnSpc>
                <a:spcPct val="107000"/>
              </a:lnSpc>
            </a:pPr>
            <a:endParaRPr lang="es-DO" b="1"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2" name="Marcador de texto 1"/>
          <p:cNvSpPr>
            <a:spLocks noGrp="1"/>
          </p:cNvSpPr>
          <p:nvPr>
            <p:ph type="body" idx="1"/>
          </p:nvPr>
        </p:nvSpPr>
        <p:spPr/>
        <p:txBody>
          <a:bodyPr>
            <a:normAutofit/>
          </a:bodyPr>
          <a:lstStyle/>
          <a:p>
            <a:r>
              <a:rPr lang="es-DO" sz="1400" dirty="0" smtClean="0"/>
              <a:t>Los contenidos se organizan en los siguientes bloques con sus temas: </a:t>
            </a:r>
            <a:endParaRPr lang="es-DO" sz="1400" dirty="0"/>
          </a:p>
        </p:txBody>
      </p:sp>
      <p:graphicFrame>
        <p:nvGraphicFramePr>
          <p:cNvPr id="5" name="Tabla 4"/>
          <p:cNvGraphicFramePr>
            <a:graphicFrameLocks noGrp="1"/>
          </p:cNvGraphicFramePr>
          <p:nvPr>
            <p:extLst>
              <p:ext uri="{D42A27DB-BD31-4B8C-83A1-F6EECF244321}">
                <p14:modId xmlns:p14="http://schemas.microsoft.com/office/powerpoint/2010/main" val="29327106"/>
              </p:ext>
            </p:extLst>
          </p:nvPr>
        </p:nvGraphicFramePr>
        <p:xfrm>
          <a:off x="549564" y="2025008"/>
          <a:ext cx="8146472" cy="3840480"/>
        </p:xfrm>
        <a:graphic>
          <a:graphicData uri="http://schemas.openxmlformats.org/drawingml/2006/table">
            <a:tbl>
              <a:tblPr firstRow="1" bandRow="1">
                <a:tableStyleId>{5940675A-B579-460E-94D1-54222C63F5DA}</a:tableStyleId>
              </a:tblPr>
              <a:tblGrid>
                <a:gridCol w="2715491">
                  <a:extLst>
                    <a:ext uri="{9D8B030D-6E8A-4147-A177-3AD203B41FA5}">
                      <a16:colId xmlns:a16="http://schemas.microsoft.com/office/drawing/2014/main" val="699448999"/>
                    </a:ext>
                  </a:extLst>
                </a:gridCol>
                <a:gridCol w="2520603">
                  <a:extLst>
                    <a:ext uri="{9D8B030D-6E8A-4147-A177-3AD203B41FA5}">
                      <a16:colId xmlns:a16="http://schemas.microsoft.com/office/drawing/2014/main" val="1834013010"/>
                    </a:ext>
                  </a:extLst>
                </a:gridCol>
                <a:gridCol w="1346662">
                  <a:extLst>
                    <a:ext uri="{9D8B030D-6E8A-4147-A177-3AD203B41FA5}">
                      <a16:colId xmlns:a16="http://schemas.microsoft.com/office/drawing/2014/main" val="4119554444"/>
                    </a:ext>
                  </a:extLst>
                </a:gridCol>
                <a:gridCol w="1563716">
                  <a:extLst>
                    <a:ext uri="{9D8B030D-6E8A-4147-A177-3AD203B41FA5}">
                      <a16:colId xmlns:a16="http://schemas.microsoft.com/office/drawing/2014/main" val="1269609135"/>
                    </a:ext>
                  </a:extLst>
                </a:gridCol>
              </a:tblGrid>
              <a:tr h="803003">
                <a:tc>
                  <a:txBody>
                    <a:bodyPr/>
                    <a:lstStyle/>
                    <a:p>
                      <a:pPr algn="l"/>
                      <a:r>
                        <a:rPr lang="es-DO" b="1" dirty="0" smtClean="0"/>
                        <a:t>Naturaleza y objeto de estudio de las Ciencias Sociales</a:t>
                      </a:r>
                    </a:p>
                    <a:p>
                      <a:endParaRPr lang="es-DO" dirty="0"/>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La Edad Media y Grandes Revoluciones Burguesas</a:t>
                      </a:r>
                    </a:p>
                    <a:p>
                      <a:endParaRPr lang="es-DO" dirty="0"/>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sz="1200" b="1" i="0" u="none" strike="noStrike" cap="none" spc="0" baseline="0" dirty="0" smtClean="0">
                          <a:solidFill>
                            <a:schemeClr val="tx1"/>
                          </a:solidFill>
                          <a:effectLst/>
                          <a:uFillTx/>
                          <a:latin typeface="+mn-lt"/>
                          <a:ea typeface="+mn-ea"/>
                          <a:cs typeface="+mn-cs"/>
                          <a:sym typeface="Franklin Gothic Book"/>
                        </a:rPr>
                        <a:t>El acuerdo entre Grandes Guerras</a:t>
                      </a:r>
                    </a:p>
                    <a:p>
                      <a:endParaRPr lang="es-DO" dirty="0"/>
                    </a:p>
                  </a:txBody>
                  <a:tcPr>
                    <a:solidFill>
                      <a:schemeClr val="tx2">
                        <a:lumMod val="40000"/>
                        <a:lumOff val="60000"/>
                      </a:schemeClr>
                    </a:solidFill>
                  </a:tcPr>
                </a:tc>
                <a:tc>
                  <a:txBody>
                    <a:bodyPr/>
                    <a:lstStyle/>
                    <a:p>
                      <a:pPr algn="l"/>
                      <a:r>
                        <a:rPr lang="es-DO" sz="1200" b="1" i="0" u="none" strike="noStrike" cap="none" spc="0" baseline="0" dirty="0" smtClean="0">
                          <a:solidFill>
                            <a:schemeClr val="tx1"/>
                          </a:solidFill>
                          <a:effectLst/>
                          <a:uFillTx/>
                          <a:latin typeface="+mn-lt"/>
                          <a:ea typeface="+mn-ea"/>
                          <a:cs typeface="+mn-cs"/>
                          <a:sym typeface="Franklin Gothic Book"/>
                        </a:rPr>
                        <a:t>Lectura, análisis e interpretación de mapas, gráficos y textos históricos</a:t>
                      </a:r>
                      <a:endParaRPr lang="es-DO" dirty="0"/>
                    </a:p>
                  </a:txBody>
                  <a:tcPr>
                    <a:solidFill>
                      <a:schemeClr val="tx2">
                        <a:lumMod val="40000"/>
                        <a:lumOff val="60000"/>
                      </a:schemeClr>
                    </a:solidFill>
                  </a:tcPr>
                </a:tc>
                <a:extLst>
                  <a:ext uri="{0D108BD9-81ED-4DB2-BD59-A6C34878D82A}">
                    <a16:rowId xmlns:a16="http://schemas.microsoft.com/office/drawing/2014/main" val="3702086586"/>
                  </a:ext>
                </a:extLst>
              </a:tr>
              <a:tr h="2409008">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DO" dirty="0" smtClean="0"/>
                        <a:t>Metodología general de las Ciencias Sociales, disciplinas que la conforman </a:t>
                      </a:r>
                    </a:p>
                    <a:p>
                      <a:pPr marL="171450" indent="-171450" algn="l">
                        <a:buFont typeface="Arial" panose="020B0604020202020204" pitchFamily="34" charset="0"/>
                        <a:buChar char="•"/>
                      </a:pPr>
                      <a:r>
                        <a:rPr lang="es-DO" dirty="0" smtClean="0"/>
                        <a:t>Primeras culturas de Oriente y Occidente.</a:t>
                      </a:r>
                      <a:r>
                        <a:rPr lang="es-DO" baseline="0" dirty="0" smtClean="0"/>
                        <a:t> </a:t>
                      </a:r>
                      <a:r>
                        <a:rPr lang="es-DO" dirty="0" smtClean="0"/>
                        <a:t>Prehistoria y orígenes de la humanidad, cultura y civilización, Mesopotamia, China, India, Egipto, Persia, Fenicia y Palestina, Grecia y Roma</a:t>
                      </a:r>
                      <a:endParaRPr lang="es-DO" dirty="0"/>
                    </a:p>
                  </a:txBody>
                  <a:tcPr/>
                </a:tc>
                <a:tc>
                  <a:txBody>
                    <a:bodyPr/>
                    <a:lstStyle/>
                    <a:p>
                      <a:pPr marL="171450" indent="-171450" algn="l">
                        <a:buFont typeface="Arial" panose="020B0604020202020204" pitchFamily="34" charset="0"/>
                        <a:buChar char="•"/>
                      </a:pPr>
                      <a:r>
                        <a:rPr lang="es-DO" dirty="0" smtClean="0"/>
                        <a:t>La Sociedad Feudal.</a:t>
                      </a:r>
                    </a:p>
                    <a:p>
                      <a:pPr marL="171450" indent="-171450" algn="l">
                        <a:buFont typeface="Arial" panose="020B0604020202020204" pitchFamily="34" charset="0"/>
                        <a:buChar char="•"/>
                      </a:pPr>
                      <a:r>
                        <a:rPr lang="es-DO" dirty="0" smtClean="0"/>
                        <a:t>Humanismo, Renacimiento y expansión del capitalismo mercantil.</a:t>
                      </a:r>
                    </a:p>
                    <a:p>
                      <a:pPr marL="171450" indent="-171450" algn="l">
                        <a:buFont typeface="Arial" panose="020B0604020202020204" pitchFamily="34" charset="0"/>
                        <a:buChar char="•"/>
                      </a:pPr>
                      <a:r>
                        <a:rPr lang="es-DO" dirty="0" smtClean="0"/>
                        <a:t>Conquista de los pueblos de América, África y Asia.</a:t>
                      </a:r>
                    </a:p>
                    <a:p>
                      <a:pPr marL="171450" indent="-171450" algn="l">
                        <a:buFont typeface="Arial" panose="020B0604020202020204" pitchFamily="34" charset="0"/>
                        <a:buChar char="•"/>
                      </a:pPr>
                      <a:r>
                        <a:rPr lang="es-DO" dirty="0" smtClean="0"/>
                        <a:t>Revolución Industrial y modelos socio económicos coloniales.</a:t>
                      </a:r>
                    </a:p>
                    <a:p>
                      <a:pPr marL="171450" indent="-171450" algn="l">
                        <a:buFont typeface="Arial" panose="020B0604020202020204" pitchFamily="34" charset="0"/>
                        <a:buChar char="•"/>
                      </a:pPr>
                      <a:r>
                        <a:rPr lang="es-DO" dirty="0" smtClean="0"/>
                        <a:t>Revoluciones Burguesas europeas: Las Revoluciones francesa e inglesa.</a:t>
                      </a:r>
                    </a:p>
                    <a:p>
                      <a:endParaRPr lang="es-DO" dirty="0"/>
                    </a:p>
                  </a:txBody>
                  <a:tcPr/>
                </a:tc>
                <a:tc>
                  <a:txBody>
                    <a:bodyPr/>
                    <a:lstStyle/>
                    <a:p>
                      <a:pPr marL="171450" lvl="0" indent="-171450" algn="l">
                        <a:buFont typeface="Arial" panose="020B0604020202020204" pitchFamily="34" charset="0"/>
                        <a:buChar char="•"/>
                      </a:pPr>
                      <a:r>
                        <a:rPr lang="en-US" sz="1200" b="0" i="0" u="none" strike="noStrike" cap="none" spc="0" baseline="0" dirty="0" err="1" smtClean="0">
                          <a:solidFill>
                            <a:schemeClr val="tx1"/>
                          </a:solidFill>
                          <a:effectLst/>
                          <a:uFillTx/>
                          <a:latin typeface="+mn-lt"/>
                          <a:ea typeface="+mn-ea"/>
                          <a:cs typeface="+mn-cs"/>
                          <a:sym typeface="Franklin Gothic Book"/>
                        </a:rPr>
                        <a:t>Primera</a:t>
                      </a:r>
                      <a:r>
                        <a:rPr lang="en-US" sz="1200" b="0" i="0" u="none" strike="noStrike" cap="none" spc="0" baseline="0" dirty="0" smtClean="0">
                          <a:solidFill>
                            <a:schemeClr val="tx1"/>
                          </a:solidFill>
                          <a:effectLst/>
                          <a:uFillTx/>
                          <a:latin typeface="+mn-lt"/>
                          <a:ea typeface="+mn-ea"/>
                          <a:cs typeface="+mn-cs"/>
                          <a:sym typeface="Franklin Gothic Book"/>
                        </a:rPr>
                        <a:t> Guerra Mundial.</a:t>
                      </a: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DO" sz="1200" b="0" i="0" u="none" strike="noStrike" cap="none" spc="0" baseline="0" dirty="0" smtClean="0">
                          <a:solidFill>
                            <a:schemeClr val="tx1"/>
                          </a:solidFill>
                          <a:effectLst/>
                          <a:uFillTx/>
                          <a:latin typeface="+mn-lt"/>
                          <a:ea typeface="+mn-ea"/>
                          <a:cs typeface="+mn-cs"/>
                          <a:sym typeface="Franklin Gothic Book"/>
                        </a:rPr>
                        <a:t>Segunda Guerra Mundial. </a:t>
                      </a:r>
                    </a:p>
                    <a:p>
                      <a:pPr marL="171450" lvl="0" indent="-171450" algn="l">
                        <a:buFont typeface="Arial" panose="020B0604020202020204" pitchFamily="34" charset="0"/>
                        <a:buChar char="•"/>
                      </a:pP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DO" sz="1200" b="0" i="0" u="none" strike="noStrike" cap="none" spc="0" baseline="0" dirty="0" smtClean="0">
                          <a:solidFill>
                            <a:schemeClr val="tx1"/>
                          </a:solidFill>
                          <a:effectLst/>
                          <a:uFillTx/>
                          <a:latin typeface="+mn-lt"/>
                          <a:ea typeface="+mn-ea"/>
                          <a:cs typeface="+mn-cs"/>
                          <a:sym typeface="Franklin Gothic Book"/>
                        </a:rPr>
                        <a:t>La guerra Fría.</a:t>
                      </a:r>
                    </a:p>
                    <a:p>
                      <a:pPr marL="171450" lvl="0" indent="-171450" algn="l">
                        <a:buFont typeface="Arial" panose="020B0604020202020204" pitchFamily="34" charset="0"/>
                        <a:buChar char="•"/>
                      </a:pPr>
                      <a:r>
                        <a:rPr lang="es-DO" sz="1200" b="0" i="0" u="none" strike="noStrike" cap="none" spc="0" baseline="0" dirty="0" smtClean="0">
                          <a:solidFill>
                            <a:schemeClr val="tx1"/>
                          </a:solidFill>
                          <a:effectLst/>
                          <a:uFillTx/>
                          <a:latin typeface="+mn-lt"/>
                          <a:ea typeface="+mn-ea"/>
                          <a:cs typeface="+mn-cs"/>
                          <a:sym typeface="Franklin Gothic Book"/>
                        </a:rPr>
                        <a:t>Caída del bloque soviético. </a:t>
                      </a:r>
                    </a:p>
                    <a:p>
                      <a:pPr marL="171450" lvl="0" indent="-171450" algn="l">
                        <a:buFont typeface="Arial" panose="020B0604020202020204" pitchFamily="34" charset="0"/>
                        <a:buChar char="•"/>
                      </a:pP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DO" sz="1200" b="0" i="0" u="none" strike="noStrike" cap="none" spc="0" baseline="0" dirty="0" smtClean="0">
                          <a:solidFill>
                            <a:schemeClr val="tx1"/>
                          </a:solidFill>
                          <a:effectLst/>
                          <a:uFillTx/>
                          <a:latin typeface="+mn-lt"/>
                          <a:ea typeface="+mn-ea"/>
                          <a:cs typeface="+mn-cs"/>
                          <a:sym typeface="Franklin Gothic Book"/>
                        </a:rPr>
                        <a:t>Guerra del Golfo.</a:t>
                      </a:r>
                    </a:p>
                    <a:p>
                      <a:pPr algn="l"/>
                      <a:endParaRPr lang="es-DO" dirty="0"/>
                    </a:p>
                  </a:txBody>
                  <a:tcPr/>
                </a:tc>
                <a:tc>
                  <a:txBody>
                    <a:bodyPr/>
                    <a:lstStyle/>
                    <a:p>
                      <a:endParaRPr lang="es-DO" sz="1200" b="1"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DO" sz="1200" b="0" i="0" u="none" strike="noStrike" cap="none" spc="0" baseline="0" dirty="0" smtClean="0">
                          <a:solidFill>
                            <a:schemeClr val="tx1"/>
                          </a:solidFill>
                          <a:effectLst/>
                          <a:uFillTx/>
                          <a:latin typeface="+mn-lt"/>
                          <a:ea typeface="+mn-ea"/>
                          <a:cs typeface="+mn-cs"/>
                          <a:sym typeface="Franklin Gothic Book"/>
                        </a:rPr>
                        <a:t>Observación, lectura, análisis e interpretación de mapas, texto y gráficos económicos, políticos, físicos, histórico- social de Europa, África, Asia y Oceanía.</a:t>
                      </a:r>
                    </a:p>
                    <a:p>
                      <a:pPr marL="171450" indent="-171450" algn="l">
                        <a:buFont typeface="Arial" panose="020B0604020202020204" pitchFamily="34" charset="0"/>
                        <a:buChar char="•"/>
                      </a:pPr>
                      <a:endParaRPr lang="es-DO" dirty="0"/>
                    </a:p>
                  </a:txBody>
                  <a:tcPr/>
                </a:tc>
                <a:extLst>
                  <a:ext uri="{0D108BD9-81ED-4DB2-BD59-A6C34878D82A}">
                    <a16:rowId xmlns:a16="http://schemas.microsoft.com/office/drawing/2014/main" val="301767718"/>
                  </a:ext>
                </a:extLst>
              </a:tr>
            </a:tbl>
          </a:graphicData>
        </a:graphic>
      </p:graphicFrame>
    </p:spTree>
    <p:extLst>
      <p:ext uri="{BB962C8B-B14F-4D97-AF65-F5344CB8AC3E}">
        <p14:creationId xmlns:p14="http://schemas.microsoft.com/office/powerpoint/2010/main" val="37459133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091289958"/>
              </p:ext>
            </p:extLst>
          </p:nvPr>
        </p:nvGraphicFramePr>
        <p:xfrm>
          <a:off x="99753" y="1288934"/>
          <a:ext cx="8919556" cy="5760720"/>
        </p:xfrm>
        <a:graphic>
          <a:graphicData uri="http://schemas.openxmlformats.org/drawingml/2006/table">
            <a:tbl>
              <a:tblPr firstRow="1" bandRow="1">
                <a:tableStyleId>{5940675A-B579-460E-94D1-54222C63F5DA}</a:tableStyleId>
              </a:tblPr>
              <a:tblGrid>
                <a:gridCol w="4346356">
                  <a:extLst>
                    <a:ext uri="{9D8B030D-6E8A-4147-A177-3AD203B41FA5}">
                      <a16:colId xmlns:a16="http://schemas.microsoft.com/office/drawing/2014/main" val="1404748810"/>
                    </a:ext>
                  </a:extLst>
                </a:gridCol>
                <a:gridCol w="4573200">
                  <a:extLst>
                    <a:ext uri="{9D8B030D-6E8A-4147-A177-3AD203B41FA5}">
                      <a16:colId xmlns:a16="http://schemas.microsoft.com/office/drawing/2014/main" val="4044723290"/>
                    </a:ext>
                  </a:extLst>
                </a:gridCol>
              </a:tblGrid>
              <a:tr h="4419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Característica geográfica de los continentes, población y recursos naturales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Historia y economía de América</a:t>
                      </a:r>
                    </a:p>
                  </a:txBody>
                  <a:tcPr/>
                </a:tc>
                <a:extLst>
                  <a:ext uri="{0D108BD9-81ED-4DB2-BD59-A6C34878D82A}">
                    <a16:rowId xmlns:a16="http://schemas.microsoft.com/office/drawing/2014/main" val="2772528999"/>
                  </a:ext>
                </a:extLst>
              </a:tr>
              <a:tr h="5127077">
                <a:tc>
                  <a:txBody>
                    <a:bodyPr/>
                    <a:lstStyle/>
                    <a:p>
                      <a:pPr marL="171450" indent="-171450" algn="l">
                        <a:buFont typeface="Arial" panose="020B0604020202020204" pitchFamily="34" charset="0"/>
                        <a:buChar char="•"/>
                      </a:pPr>
                      <a:r>
                        <a:rPr lang="es-DO" sz="1000" dirty="0" smtClean="0"/>
                        <a:t>Situación geográfica de los continentes en el mundo. Estado. Territorio. Nación. La población mundial: densidad. La Tierra y sus problemas. </a:t>
                      </a:r>
                    </a:p>
                    <a:p>
                      <a:pPr marL="171450" indent="-171450" algn="l">
                        <a:buFont typeface="Arial" panose="020B0604020202020204" pitchFamily="34" charset="0"/>
                        <a:buChar char="•"/>
                      </a:pPr>
                      <a:r>
                        <a:rPr lang="es-DO" sz="1000" dirty="0" smtClean="0"/>
                        <a:t>El relieve terrestre: Cordilleras, valles y llanuras. Los recursos naturales y los problemas ecológicos. La agricultura tradicional y la comercial. </a:t>
                      </a:r>
                    </a:p>
                    <a:p>
                      <a:pPr marL="171450" indent="-171450" algn="l">
                        <a:buFont typeface="Arial" panose="020B0604020202020204" pitchFamily="34" charset="0"/>
                        <a:buChar char="•"/>
                      </a:pPr>
                      <a:r>
                        <a:rPr lang="es-DO" sz="1000" dirty="0" smtClean="0"/>
                        <a:t>Recursos: Distribución y actividades económicas. Relaciones entre producciones agrícolas, alimentación, producción y comercialización. </a:t>
                      </a:r>
                    </a:p>
                    <a:p>
                      <a:pPr marL="171450" indent="-171450" algn="l">
                        <a:buFont typeface="Arial" panose="020B0604020202020204" pitchFamily="34" charset="0"/>
                        <a:buChar char="•"/>
                      </a:pPr>
                      <a:r>
                        <a:rPr lang="es-DO" sz="1000" dirty="0" smtClean="0"/>
                        <a:t>El comercio como actividad económica entre las naciones. </a:t>
                      </a:r>
                    </a:p>
                    <a:p>
                      <a:pPr marL="171450" indent="-171450" algn="l">
                        <a:buFont typeface="Arial" panose="020B0604020202020204" pitchFamily="34" charset="0"/>
                        <a:buChar char="•"/>
                      </a:pPr>
                      <a:r>
                        <a:rPr lang="es-DO" sz="1000" dirty="0" smtClean="0"/>
                        <a:t>La ganadería: pastoreo, nomadismo, los recursos forestales y su explotación. Las grandes zonas de pesca a nivel regional y mundial los recursos del mar territorial. Los recursos hídricos y los límites ecológicos de la explotación pesquera </a:t>
                      </a:r>
                    </a:p>
                    <a:p>
                      <a:pPr marL="171450" indent="-171450" algn="l">
                        <a:buFont typeface="Arial" panose="020B0604020202020204" pitchFamily="34" charset="0"/>
                        <a:buChar char="•"/>
                      </a:pPr>
                      <a:r>
                        <a:rPr lang="es-DO" sz="1000" dirty="0" smtClean="0"/>
                        <a:t>La minería, la siderurgia, la producción petrolera, los recursos hidráulicos, la industria manufacturera y de servicios: zonas francas y turismo. </a:t>
                      </a:r>
                    </a:p>
                    <a:p>
                      <a:pPr marL="171450" indent="-171450" algn="l">
                        <a:buFont typeface="Arial" panose="020B0604020202020204" pitchFamily="34" charset="0"/>
                        <a:buChar char="•"/>
                      </a:pPr>
                      <a:r>
                        <a:rPr lang="es-DO" sz="1000" dirty="0" smtClean="0"/>
                        <a:t>Transportes y vías de comunicación. Tipos de transporte: terrestre, acuático, aéreo y satelital. </a:t>
                      </a:r>
                    </a:p>
                    <a:p>
                      <a:pPr marL="171450" indent="-171450" algn="l">
                        <a:buFont typeface="Arial" panose="020B0604020202020204" pitchFamily="34" charset="0"/>
                        <a:buChar char="•"/>
                      </a:pPr>
                      <a:r>
                        <a:rPr lang="es-DO" sz="1000" dirty="0" smtClean="0"/>
                        <a:t>La singularidad del continente americano: Ubicación, límites, clima, recursos hídricos, flora y fauna. </a:t>
                      </a:r>
                    </a:p>
                    <a:p>
                      <a:pPr marL="171450" indent="-171450" algn="l">
                        <a:buFont typeface="Arial" panose="020B0604020202020204" pitchFamily="34" charset="0"/>
                        <a:buChar char="•"/>
                      </a:pPr>
                      <a:r>
                        <a:rPr lang="es-DO" sz="1000" dirty="0" smtClean="0"/>
                        <a:t>Las grandes unidades naturales: Los grandes conjuntos geomorfológicos. Características. Caribe insular y peninsular: Países que lo conforman. Bloques continentales, archipiélagos e islas de América: ubicación, límites y extensión. Océanos y mares que bordean el continente americano.</a:t>
                      </a:r>
                    </a:p>
                    <a:p>
                      <a:endParaRPr lang="es-DO" dirty="0"/>
                    </a:p>
                  </a:txBody>
                  <a:tcPr/>
                </a:tc>
                <a:tc>
                  <a:txBody>
                    <a:bodyPr/>
                    <a:lstStyle/>
                    <a:p>
                      <a:pPr marL="171450" indent="-171450" algn="l">
                        <a:buFont typeface="Arial" panose="020B0604020202020204" pitchFamily="34" charset="0"/>
                        <a:buChar char="•"/>
                      </a:pPr>
                      <a:r>
                        <a:rPr lang="es-DO" sz="1000" dirty="0" smtClean="0"/>
                        <a:t>Poblamiento del continente americano. Origen de los primitivos habitantes y las diversas teorías de su poblamiento. Culturas clásicas y caribeñas: Maya, inca, azteca y taína. Sus características. Colonización y sometimiento por Europa. </a:t>
                      </a:r>
                    </a:p>
                    <a:p>
                      <a:pPr marL="171450" indent="-171450" algn="l">
                        <a:buFont typeface="Arial" panose="020B0604020202020204" pitchFamily="34" charset="0"/>
                        <a:buChar char="•"/>
                      </a:pPr>
                      <a:r>
                        <a:rPr lang="es-DO" sz="1000" dirty="0" smtClean="0"/>
                        <a:t>Importancia del Caribe y de la isla La Española. Etapas y centros de la conquista del continente. Fundación de las colonias de América: Economía, fuerza de trabajo, la esclavitud. Organización política. Debilitamiento del imperio colonial español: comercio monopolista, corso y piratería. Sistemas coloniales: inglés, francés y portugués. </a:t>
                      </a:r>
                    </a:p>
                    <a:p>
                      <a:pPr marL="171450" indent="-171450" algn="l">
                        <a:buFont typeface="Arial" panose="020B0604020202020204" pitchFamily="34" charset="0"/>
                        <a:buChar char="•"/>
                      </a:pPr>
                      <a:r>
                        <a:rPr lang="es-DO" sz="1000" dirty="0" smtClean="0"/>
                        <a:t>Independencia de las naciones latinoamericanas. Proceso político, económico, social y cultural en América Latina, después de la independencia y hasta el Siglo XIX y Siglo XX.</a:t>
                      </a:r>
                    </a:p>
                    <a:p>
                      <a:pPr marL="171450" indent="-171450" algn="l">
                        <a:buFont typeface="Arial" panose="020B0604020202020204" pitchFamily="34" charset="0"/>
                        <a:buChar char="•"/>
                      </a:pPr>
                      <a:r>
                        <a:rPr lang="es-DO" sz="1000" dirty="0" smtClean="0"/>
                        <a:t>Formación de las nuevas naciones en el Caribe. Guerra Hispanoamericana. Injerencia e intervención de los Estados Unidos. </a:t>
                      </a:r>
                    </a:p>
                    <a:p>
                      <a:pPr marL="171450" indent="-171450" algn="l">
                        <a:buFont typeface="Arial" panose="020B0604020202020204" pitchFamily="34" charset="0"/>
                        <a:buChar char="•"/>
                      </a:pPr>
                      <a:r>
                        <a:rPr lang="es-DO" sz="1000" dirty="0" smtClean="0"/>
                        <a:t>Revolución Mexicana. Causas y características. </a:t>
                      </a:r>
                    </a:p>
                    <a:p>
                      <a:pPr marL="171450" indent="-171450" algn="l">
                        <a:buFont typeface="Arial" panose="020B0604020202020204" pitchFamily="34" charset="0"/>
                        <a:buChar char="•"/>
                      </a:pPr>
                      <a:r>
                        <a:rPr lang="es-DO" sz="1000" dirty="0" smtClean="0"/>
                        <a:t>Primera Guerra Mundial en América. Crisis de 1929 y sus repercusiones. Industrialización. Dictaduras y populismo. Política del Buen Vecino. Diversidad histórico-social del Siglo XX. </a:t>
                      </a:r>
                    </a:p>
                    <a:p>
                      <a:pPr marL="171450" indent="-171450" algn="l">
                        <a:buFont typeface="Arial" panose="020B0604020202020204" pitchFamily="34" charset="0"/>
                        <a:buChar char="•"/>
                      </a:pPr>
                      <a:r>
                        <a:rPr lang="es-DO" sz="1000" dirty="0" smtClean="0"/>
                        <a:t>Segunda Guerra Mundial: Repercusiones en América. La OEA. Militarismo y contrainsurgencia. Revolución Cubana, efectos en América </a:t>
                      </a:r>
                    </a:p>
                    <a:p>
                      <a:pPr marL="171450" indent="-171450" algn="l">
                        <a:buFont typeface="Arial" panose="020B0604020202020204" pitchFamily="34" charset="0"/>
                        <a:buChar char="•"/>
                      </a:pPr>
                      <a:r>
                        <a:rPr lang="es-DO" sz="1000" dirty="0" smtClean="0"/>
                        <a:t>Proceso político en la segunda mitad del Siglo XX. Golpes de Estado: Brasil, Argentina y República Dominicana. </a:t>
                      </a:r>
                    </a:p>
                    <a:p>
                      <a:pPr marL="171450" indent="-171450" algn="l">
                        <a:buFont typeface="Arial" panose="020B0604020202020204" pitchFamily="34" charset="0"/>
                        <a:buChar char="•"/>
                      </a:pPr>
                      <a:r>
                        <a:rPr lang="es-DO" sz="1000" dirty="0" smtClean="0"/>
                        <a:t>Desarrollo económico en América. Avances tecnológicos y culturales. Los suelos. Tipos de suelos, importancia de los suelos en las actividades productivas. La ocupación del suelo y las actividades agropecuarias, los sistemas agrarios y tipo de agricultura. La pesca, ganadería. Recursos renovables y no renovables. La ecología, medio ambiente y el impacto ambiental. El comercio. Tipos de mercados y su integración. La industrialización regional y en las naciones americanas. Las vías de comunicación y los medios de transporte. Transporte terrestre, fluvial, marítimo y aéreo. </a:t>
                      </a:r>
                    </a:p>
                    <a:p>
                      <a:pPr marL="171450" indent="-171450" algn="l">
                        <a:buFont typeface="Arial" panose="020B0604020202020204" pitchFamily="34" charset="0"/>
                        <a:buChar char="•"/>
                      </a:pPr>
                      <a:r>
                        <a:rPr lang="es-DO" sz="1000" dirty="0" smtClean="0"/>
                        <a:t>El proceso de urbanización: La concentración de la población. Las formas de urbanización.</a:t>
                      </a:r>
                    </a:p>
                    <a:p>
                      <a:pPr marL="171450" indent="-171450" algn="l">
                        <a:buFont typeface="Arial" panose="020B0604020202020204" pitchFamily="34" charset="0"/>
                        <a:buChar char="•"/>
                      </a:pPr>
                      <a:endParaRPr lang="es-DO" dirty="0"/>
                    </a:p>
                  </a:txBody>
                  <a:tcPr/>
                </a:tc>
                <a:extLst>
                  <a:ext uri="{0D108BD9-81ED-4DB2-BD59-A6C34878D82A}">
                    <a16:rowId xmlns:a16="http://schemas.microsoft.com/office/drawing/2014/main" val="3146930945"/>
                  </a:ext>
                </a:extLst>
              </a:tr>
            </a:tbl>
          </a:graphicData>
        </a:graphic>
      </p:graphicFrame>
      <p:pic>
        <p:nvPicPr>
          <p:cNvPr id="3" name="Imagen 2"/>
          <p:cNvPicPr>
            <a:picLocks noChangeAspect="1"/>
          </p:cNvPicPr>
          <p:nvPr/>
        </p:nvPicPr>
        <p:blipFill>
          <a:blip r:embed="rId2"/>
          <a:stretch>
            <a:fillRect/>
          </a:stretch>
        </p:blipFill>
        <p:spPr>
          <a:xfrm>
            <a:off x="2809702" y="228952"/>
            <a:ext cx="4495784" cy="1059982"/>
          </a:xfrm>
          <a:prstGeom prst="rect">
            <a:avLst/>
          </a:prstGeom>
        </p:spPr>
      </p:pic>
    </p:spTree>
    <p:extLst>
      <p:ext uri="{BB962C8B-B14F-4D97-AF65-F5344CB8AC3E}">
        <p14:creationId xmlns:p14="http://schemas.microsoft.com/office/powerpoint/2010/main" val="332087167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176760566"/>
              </p:ext>
            </p:extLst>
          </p:nvPr>
        </p:nvGraphicFramePr>
        <p:xfrm>
          <a:off x="99753" y="1288935"/>
          <a:ext cx="8919556" cy="5516880"/>
        </p:xfrm>
        <a:graphic>
          <a:graphicData uri="http://schemas.openxmlformats.org/drawingml/2006/table">
            <a:tbl>
              <a:tblPr firstRow="1" bandRow="1">
                <a:tableStyleId>{5940675A-B579-460E-94D1-54222C63F5DA}</a:tableStyleId>
              </a:tblPr>
              <a:tblGrid>
                <a:gridCol w="2061556">
                  <a:extLst>
                    <a:ext uri="{9D8B030D-6E8A-4147-A177-3AD203B41FA5}">
                      <a16:colId xmlns:a16="http://schemas.microsoft.com/office/drawing/2014/main" val="1404748810"/>
                    </a:ext>
                  </a:extLst>
                </a:gridCol>
                <a:gridCol w="4015047">
                  <a:extLst>
                    <a:ext uri="{9D8B030D-6E8A-4147-A177-3AD203B41FA5}">
                      <a16:colId xmlns:a16="http://schemas.microsoft.com/office/drawing/2014/main" val="4044723290"/>
                    </a:ext>
                  </a:extLst>
                </a:gridCol>
                <a:gridCol w="2842953">
                  <a:extLst>
                    <a:ext uri="{9D8B030D-6E8A-4147-A177-3AD203B41FA5}">
                      <a16:colId xmlns:a16="http://schemas.microsoft.com/office/drawing/2014/main" val="457605014"/>
                    </a:ext>
                  </a:extLst>
                </a:gridCol>
              </a:tblGrid>
              <a:tr h="9138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sz="1200" b="1" i="0" u="none" strike="noStrike" cap="none" spc="0" baseline="0" dirty="0" smtClean="0">
                          <a:solidFill>
                            <a:schemeClr val="tx1"/>
                          </a:solidFill>
                          <a:effectLst/>
                          <a:uFillTx/>
                          <a:latin typeface="+mn-lt"/>
                          <a:ea typeface="+mn-ea"/>
                          <a:cs typeface="+mn-cs"/>
                          <a:sym typeface="Franklin Gothic Book"/>
                        </a:rPr>
                        <a:t>La isla de Santo Domingo: Conjunto geofísico y el espacio nacional.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DO" b="1"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sz="1200" b="1" i="0" u="none" strike="noStrike" cap="none" spc="0" baseline="0" dirty="0" smtClean="0">
                          <a:solidFill>
                            <a:schemeClr val="tx1"/>
                          </a:solidFill>
                          <a:effectLst/>
                          <a:uFillTx/>
                          <a:latin typeface="+mn-lt"/>
                          <a:ea typeface="+mn-ea"/>
                          <a:cs typeface="+mn-cs"/>
                          <a:sym typeface="Franklin Gothic Book"/>
                        </a:rPr>
                        <a:t>Formación de la nación dominicana: Primera y Segunda República, hasta mediados del Siglo XX.</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DO" b="1"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Situación política, económica y social de la población a partir del 1966.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DO" b="1" dirty="0" smtClean="0"/>
                    </a:p>
                  </a:txBody>
                  <a:tcPr/>
                </a:tc>
                <a:extLst>
                  <a:ext uri="{0D108BD9-81ED-4DB2-BD59-A6C34878D82A}">
                    <a16:rowId xmlns:a16="http://schemas.microsoft.com/office/drawing/2014/main" val="2772528999"/>
                  </a:ext>
                </a:extLst>
              </a:tr>
              <a:tr h="4488929">
                <a:tc>
                  <a:txBody>
                    <a:bodyPr/>
                    <a:lstStyle/>
                    <a:p>
                      <a:pPr marL="171450" lvl="0" indent="-171450" algn="l">
                        <a:buFont typeface="Arial" panose="020B0604020202020204" pitchFamily="34" charset="0"/>
                        <a:buChar char="•"/>
                      </a:pPr>
                      <a:r>
                        <a:rPr lang="es-MX" sz="1200" b="0" i="0" u="none" strike="noStrike" cap="none" spc="0" baseline="0" dirty="0" smtClean="0">
                          <a:solidFill>
                            <a:schemeClr val="tx1"/>
                          </a:solidFill>
                          <a:effectLst/>
                          <a:uFillTx/>
                          <a:latin typeface="+mn-lt"/>
                          <a:ea typeface="+mn-ea"/>
                          <a:cs typeface="+mn-cs"/>
                          <a:sym typeface="Franklin Gothic Book"/>
                        </a:rPr>
                        <a:t>La evolución geológica de la isla de Santo Domingo límites y áreas. Sistemas montañosos. Clima. Suelo. Zonas ecológicas.</a:t>
                      </a: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200" b="0" i="0" u="none" strike="noStrike" cap="none" spc="0" baseline="0" dirty="0" smtClean="0">
                          <a:solidFill>
                            <a:schemeClr val="tx1"/>
                          </a:solidFill>
                          <a:effectLst/>
                          <a:uFillTx/>
                          <a:latin typeface="+mn-lt"/>
                          <a:ea typeface="+mn-ea"/>
                          <a:cs typeface="+mn-cs"/>
                          <a:sym typeface="Franklin Gothic Book"/>
                        </a:rPr>
                        <a:t>Surgimiento de la antropología como ciencia social. Estudio de casos en República Dominicana. Antropología física: campo de estudio y naturaleza.</a:t>
                      </a: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200" b="0" i="0" u="none" strike="noStrike" cap="none" spc="0" baseline="0" dirty="0" smtClean="0">
                          <a:solidFill>
                            <a:schemeClr val="tx1"/>
                          </a:solidFill>
                          <a:effectLst/>
                          <a:uFillTx/>
                          <a:latin typeface="+mn-lt"/>
                          <a:ea typeface="+mn-ea"/>
                          <a:cs typeface="+mn-cs"/>
                          <a:sym typeface="Franklin Gothic Book"/>
                        </a:rPr>
                        <a:t>La diversidad en la conformación étnica del pueblo dominicano</a:t>
                      </a:r>
                      <a:endParaRPr lang="es-DO" sz="12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200" b="0" i="0" u="none" strike="noStrike" cap="none" spc="0" baseline="0" dirty="0" smtClean="0">
                          <a:solidFill>
                            <a:schemeClr val="tx1"/>
                          </a:solidFill>
                          <a:effectLst/>
                          <a:uFillTx/>
                          <a:latin typeface="+mn-lt"/>
                          <a:ea typeface="+mn-ea"/>
                          <a:cs typeface="+mn-cs"/>
                          <a:sym typeface="Franklin Gothic Book"/>
                        </a:rPr>
                        <a:t>Regiones geomorfológicas de la isla de Santo Domingo: Características.</a:t>
                      </a:r>
                      <a:endParaRPr lang="es-DO" sz="1200" b="0" i="0" u="none" strike="noStrike" cap="none" spc="0" baseline="0" dirty="0" smtClean="0">
                        <a:solidFill>
                          <a:schemeClr val="tx1"/>
                        </a:solidFill>
                        <a:effectLst/>
                        <a:uFillTx/>
                        <a:latin typeface="+mn-lt"/>
                        <a:ea typeface="+mn-ea"/>
                        <a:cs typeface="+mn-cs"/>
                        <a:sym typeface="Franklin Gothic Book"/>
                      </a:endParaRPr>
                    </a:p>
                    <a:p>
                      <a:endParaRPr lang="es-DO" dirty="0"/>
                    </a:p>
                  </a:txBody>
                  <a:tcPr/>
                </a:tc>
                <a:tc>
                  <a:txBody>
                    <a:bodyPr/>
                    <a:lstStyle/>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Procesos históricos en la formación del pueblo dominicano y de la nación dominicana.</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Surgimiento de la colonia francesa y su relación con la colonia española, en el siglo XVII.</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La Revolución Francesa: Consecuencias en la isla de Santo Domingo.</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División política de la Isla: Santo Domingo Francés y el Santo Domingo Español.</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Guerra de la Reconquista y la Independencia Efímera. Primera República (1844-1861)</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Anexión y Guerra Restauradora: Segunda República. Caudillismo y dictaduras.</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Intervención Militar Norteamericana (1916-1924). Fin de la Segunda República. Segundo gobierno de Horacio Vásquez (1924-1930).</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Procesos migratorios en la sociedad dominicana.</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Recursos y actividades económicas.</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Los recursos naturales de la República Dominicana. Localización, explotación y conservación El paisaje rural dominicano. Tipos de paisajes. La agricultura de subsistencia. El conuco. Los grandes latifundios. Población rural y población agrícola. El hábitat rural.</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La ciudad de Santo Domingo y su situación. </a:t>
                      </a:r>
                      <a:r>
                        <a:rPr lang="es-DO" sz="1000" b="0" i="0" u="none" strike="noStrike" cap="none" spc="0" baseline="0" dirty="0" smtClean="0">
                          <a:solidFill>
                            <a:schemeClr val="tx1"/>
                          </a:solidFill>
                          <a:effectLst/>
                          <a:uFillTx/>
                          <a:latin typeface="+mn-lt"/>
                          <a:ea typeface="+mn-ea"/>
                          <a:cs typeface="+mn-cs"/>
                          <a:sym typeface="Franklin Gothic Book"/>
                        </a:rPr>
                        <a:t>La urbanización y los problemas urbanos: Carencia de servicios. </a:t>
                      </a:r>
                      <a:r>
                        <a:rPr lang="es-MX" sz="1000" b="0" i="0" u="none" strike="noStrike" cap="none" spc="0" baseline="0" dirty="0" smtClean="0">
                          <a:solidFill>
                            <a:schemeClr val="tx1"/>
                          </a:solidFill>
                          <a:effectLst/>
                          <a:uFillTx/>
                          <a:latin typeface="+mn-lt"/>
                          <a:ea typeface="+mn-ea"/>
                          <a:cs typeface="+mn-cs"/>
                          <a:sym typeface="Franklin Gothic Book"/>
                        </a:rPr>
                        <a:t>Marginalidad, hacinamiento.</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Dictadura Trujillista (1930-1961).</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Gobierno de Juan Bosch. Guerra de Abril.</a:t>
                      </a:r>
                      <a:endParaRPr lang="es-DO" sz="1000" b="0" i="0" u="none" strike="noStrike" cap="none" spc="0" baseline="0" dirty="0" smtClean="0">
                        <a:solidFill>
                          <a:schemeClr val="tx1"/>
                        </a:solidFill>
                        <a:effectLst/>
                        <a:uFillTx/>
                        <a:latin typeface="+mn-lt"/>
                        <a:ea typeface="+mn-ea"/>
                        <a:cs typeface="+mn-cs"/>
                        <a:sym typeface="Franklin Gothic Book"/>
                      </a:endParaRPr>
                    </a:p>
                    <a:p>
                      <a:pPr marL="171450" lvl="0" indent="-171450" algn="l">
                        <a:buFont typeface="Arial" panose="020B0604020202020204" pitchFamily="34" charset="0"/>
                        <a:buChar char="•"/>
                      </a:pPr>
                      <a:r>
                        <a:rPr lang="es-MX" sz="1000" b="0" i="0" u="none" strike="noStrike" cap="none" spc="0" baseline="0" dirty="0" smtClean="0">
                          <a:solidFill>
                            <a:schemeClr val="tx1"/>
                          </a:solidFill>
                          <a:effectLst/>
                          <a:uFillTx/>
                          <a:latin typeface="+mn-lt"/>
                          <a:ea typeface="+mn-ea"/>
                          <a:cs typeface="+mn-cs"/>
                          <a:sym typeface="Franklin Gothic Book"/>
                        </a:rPr>
                        <a:t>Segunda Intervención militar norteamericana en 1965.</a:t>
                      </a:r>
                      <a:endParaRPr lang="es-DO" sz="1000" b="0" i="0" u="none" strike="noStrike" cap="none" spc="0" baseline="0" dirty="0" smtClean="0">
                        <a:solidFill>
                          <a:schemeClr val="tx1"/>
                        </a:solidFill>
                        <a:effectLst/>
                        <a:uFillTx/>
                        <a:latin typeface="+mn-lt"/>
                        <a:ea typeface="+mn-ea"/>
                        <a:cs typeface="+mn-cs"/>
                        <a:sym typeface="Franklin Gothic Book"/>
                      </a:endParaRPr>
                    </a:p>
                    <a:p>
                      <a:pPr marL="0" indent="0" algn="l">
                        <a:buFont typeface="Arial" panose="020B0604020202020204" pitchFamily="34" charset="0"/>
                        <a:buNone/>
                      </a:pPr>
                      <a:endParaRPr lang="es-DO" sz="1000" dirty="0"/>
                    </a:p>
                  </a:txBody>
                  <a:tcPr/>
                </a:tc>
                <a:tc>
                  <a:txBody>
                    <a:bodyPr/>
                    <a:lstStyle/>
                    <a:p>
                      <a:pPr marL="171450" indent="-171450" algn="l">
                        <a:buFont typeface="Arial" panose="020B0604020202020204" pitchFamily="34" charset="0"/>
                        <a:buChar char="•"/>
                      </a:pPr>
                      <a:r>
                        <a:rPr lang="es-DO" dirty="0" smtClean="0"/>
                        <a:t>El gobierno de los Doce Años de Balaguer.</a:t>
                      </a:r>
                    </a:p>
                    <a:p>
                      <a:pPr marL="171450" indent="-171450" algn="l">
                        <a:buFont typeface="Arial" panose="020B0604020202020204" pitchFamily="34" charset="0"/>
                        <a:buChar char="•"/>
                      </a:pPr>
                      <a:r>
                        <a:rPr lang="es-DO" dirty="0" smtClean="0"/>
                        <a:t>Gobiernos del PRD (1978-1986).</a:t>
                      </a:r>
                    </a:p>
                    <a:p>
                      <a:pPr marL="171450" indent="-171450" algn="l">
                        <a:buFont typeface="Arial" panose="020B0604020202020204" pitchFamily="34" charset="0"/>
                        <a:buChar char="•"/>
                      </a:pPr>
                      <a:r>
                        <a:rPr lang="es-DO" dirty="0" smtClean="0"/>
                        <a:t>Gobierno de Balaguer (1986-1996).</a:t>
                      </a:r>
                    </a:p>
                    <a:p>
                      <a:pPr marL="171450" indent="-171450" algn="l">
                        <a:buFont typeface="Arial" panose="020B0604020202020204" pitchFamily="34" charset="0"/>
                        <a:buChar char="•"/>
                      </a:pPr>
                      <a:r>
                        <a:rPr lang="es-DO" dirty="0" smtClean="0"/>
                        <a:t>Gobierno del PLD (1996-2000).</a:t>
                      </a:r>
                    </a:p>
                    <a:p>
                      <a:pPr marL="171450" indent="-171450" algn="l">
                        <a:buFont typeface="Arial" panose="020B0604020202020204" pitchFamily="34" charset="0"/>
                        <a:buChar char="•"/>
                      </a:pPr>
                      <a:r>
                        <a:rPr lang="es-DO" dirty="0" smtClean="0"/>
                        <a:t>La población dominicana: Características étnicas. Movimientos migratorios.</a:t>
                      </a:r>
                    </a:p>
                    <a:p>
                      <a:pPr marL="171450" indent="-171450" algn="l">
                        <a:buFont typeface="Arial" panose="020B0604020202020204" pitchFamily="34" charset="0"/>
                        <a:buChar char="•"/>
                      </a:pPr>
                      <a:r>
                        <a:rPr lang="es-DO" dirty="0" smtClean="0"/>
                        <a:t>Análisis e interpretación de mapas, gráficas y textos económicos, políticos, sociales, históricos y de población.</a:t>
                      </a:r>
                    </a:p>
                    <a:p>
                      <a:pPr marL="171450" indent="-171450" algn="l">
                        <a:buFont typeface="Arial" panose="020B0604020202020204" pitchFamily="34" charset="0"/>
                        <a:buChar char="•"/>
                      </a:pPr>
                      <a:r>
                        <a:rPr lang="es-DO" dirty="0" smtClean="0"/>
                        <a:t>La economía de servicios. Actividades económicas: Agricultura, minería, industrias, zonas. francas, agroindustria.</a:t>
                      </a:r>
                    </a:p>
                    <a:p>
                      <a:pPr marL="171450" indent="-171450" algn="l">
                        <a:buFont typeface="Arial" panose="020B0604020202020204" pitchFamily="34" charset="0"/>
                        <a:buChar char="•"/>
                      </a:pPr>
                      <a:r>
                        <a:rPr lang="es-DO" dirty="0" smtClean="0"/>
                        <a:t>El sector pecuario. El turismo.</a:t>
                      </a:r>
                    </a:p>
                    <a:p>
                      <a:pPr marL="0" indent="0" algn="l">
                        <a:buFont typeface="Arial" panose="020B0604020202020204" pitchFamily="34" charset="0"/>
                        <a:buNone/>
                      </a:pPr>
                      <a:endParaRPr lang="es-DO" dirty="0"/>
                    </a:p>
                  </a:txBody>
                  <a:tcPr/>
                </a:tc>
                <a:extLst>
                  <a:ext uri="{0D108BD9-81ED-4DB2-BD59-A6C34878D82A}">
                    <a16:rowId xmlns:a16="http://schemas.microsoft.com/office/drawing/2014/main" val="3146930945"/>
                  </a:ext>
                </a:extLst>
              </a:tr>
            </a:tbl>
          </a:graphicData>
        </a:graphic>
      </p:graphicFrame>
      <p:pic>
        <p:nvPicPr>
          <p:cNvPr id="3" name="Imagen 2"/>
          <p:cNvPicPr>
            <a:picLocks noChangeAspect="1"/>
          </p:cNvPicPr>
          <p:nvPr/>
        </p:nvPicPr>
        <p:blipFill>
          <a:blip r:embed="rId2"/>
          <a:stretch>
            <a:fillRect/>
          </a:stretch>
        </p:blipFill>
        <p:spPr>
          <a:xfrm>
            <a:off x="2809702" y="228952"/>
            <a:ext cx="4495784" cy="1059982"/>
          </a:xfrm>
          <a:prstGeom prst="rect">
            <a:avLst/>
          </a:prstGeom>
        </p:spPr>
      </p:pic>
    </p:spTree>
    <p:extLst>
      <p:ext uri="{BB962C8B-B14F-4D97-AF65-F5344CB8AC3E}">
        <p14:creationId xmlns:p14="http://schemas.microsoft.com/office/powerpoint/2010/main" val="15459209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2A85-8FB4-4E3F-BF34-86A4FBB79CA4}"/>
              </a:ext>
            </a:extLst>
          </p:cNvPr>
          <p:cNvSpPr>
            <a:spLocks noGrp="1"/>
          </p:cNvSpPr>
          <p:nvPr>
            <p:ph type="title"/>
          </p:nvPr>
        </p:nvSpPr>
        <p:spPr>
          <a:xfrm>
            <a:off x="2741581" y="119269"/>
            <a:ext cx="6020755" cy="1373969"/>
          </a:xfrm>
        </p:spPr>
        <p:txBody>
          <a:bodyPr>
            <a:noAutofit/>
          </a:bodyPr>
          <a:lstStyle/>
          <a:p>
            <a:r>
              <a:rPr lang="es-DO" sz="2400" dirty="0"/>
              <a:t>AJUSTES A LA PRUEBA NACIONAL DE MEDIA-SECUNDARIA  MODALIDAD GENERAL-ACADÉMICA  2022</a:t>
            </a:r>
            <a:endParaRPr lang="en-US" sz="2400" dirty="0"/>
          </a:p>
        </p:txBody>
      </p:sp>
      <p:sp>
        <p:nvSpPr>
          <p:cNvPr id="6" name="Rectángulo 5"/>
          <p:cNvSpPr/>
          <p:nvPr/>
        </p:nvSpPr>
        <p:spPr>
          <a:xfrm>
            <a:off x="214685" y="2041879"/>
            <a:ext cx="8547651" cy="3539430"/>
          </a:xfrm>
          <a:prstGeom prst="rect">
            <a:avLst/>
          </a:prstGeom>
        </p:spPr>
        <p:txBody>
          <a:bodyPr wrap="square">
            <a:spAutoFit/>
          </a:bodyPr>
          <a:lstStyle/>
          <a:p>
            <a:r>
              <a:rPr lang="es-DO" sz="1600" dirty="0">
                <a:latin typeface="Arial" panose="020B0604020202020204" pitchFamily="34" charset="0"/>
                <a:cs typeface="Arial" panose="020B0604020202020204" pitchFamily="34" charset="0"/>
              </a:rPr>
              <a:t>En la prueba del 2022, se redujo la cantidad de preguntas de los bloques </a:t>
            </a:r>
            <a:r>
              <a:rPr lang="es-DO" sz="1600" b="1" dirty="0">
                <a:latin typeface="Arial" panose="020B0604020202020204" pitchFamily="34" charset="0"/>
                <a:cs typeface="Arial" panose="020B0604020202020204" pitchFamily="34" charset="0"/>
              </a:rPr>
              <a:t>La </a:t>
            </a:r>
            <a:r>
              <a:rPr lang="es-DO" sz="1600" b="1" dirty="0" smtClean="0">
                <a:latin typeface="Arial" panose="020B0604020202020204" pitchFamily="34" charset="0"/>
                <a:cs typeface="Arial" panose="020B0604020202020204" pitchFamily="34" charset="0"/>
              </a:rPr>
              <a:t>Isla </a:t>
            </a:r>
            <a:r>
              <a:rPr lang="es-DO" sz="1600" b="1" dirty="0">
                <a:latin typeface="Arial" panose="020B0604020202020204" pitchFamily="34" charset="0"/>
                <a:cs typeface="Arial" panose="020B0604020202020204" pitchFamily="34" charset="0"/>
              </a:rPr>
              <a:t>de Santo Domingo: Conjunto geofísico y el espacio nacional </a:t>
            </a:r>
            <a:r>
              <a:rPr lang="es-DO" sz="1600" dirty="0">
                <a:latin typeface="Arial" panose="020B0604020202020204" pitchFamily="34" charset="0"/>
                <a:cs typeface="Arial" panose="020B0604020202020204" pitchFamily="34" charset="0"/>
              </a:rPr>
              <a:t>y </a:t>
            </a:r>
            <a:r>
              <a:rPr lang="es-DO" sz="1600" b="1" dirty="0">
                <a:latin typeface="Arial" panose="020B0604020202020204" pitchFamily="34" charset="0"/>
                <a:cs typeface="Arial" panose="020B0604020202020204" pitchFamily="34" charset="0"/>
              </a:rPr>
              <a:t>Situación política, económica y social de la población a partir del 1966</a:t>
            </a:r>
            <a:r>
              <a:rPr lang="es-DO" sz="1600" dirty="0">
                <a:latin typeface="Arial" panose="020B0604020202020204" pitchFamily="34" charset="0"/>
                <a:cs typeface="Arial" panose="020B0604020202020204" pitchFamily="34" charset="0"/>
              </a:rPr>
              <a:t>, porque algunos </a:t>
            </a:r>
            <a:r>
              <a:rPr lang="es-DO" sz="1600" dirty="0" smtClean="0">
                <a:latin typeface="Arial" panose="020B0604020202020204" pitchFamily="34" charset="0"/>
                <a:cs typeface="Arial" panose="020B0604020202020204" pitchFamily="34" charset="0"/>
              </a:rPr>
              <a:t>distritos </a:t>
            </a:r>
            <a:r>
              <a:rPr lang="es-DO" sz="1600" dirty="0">
                <a:latin typeface="Arial" panose="020B0604020202020204" pitchFamily="34" charset="0"/>
                <a:cs typeface="Arial" panose="020B0604020202020204" pitchFamily="34" charset="0"/>
              </a:rPr>
              <a:t>y </a:t>
            </a:r>
            <a:r>
              <a:rPr lang="es-DO" sz="1600" dirty="0" smtClean="0">
                <a:latin typeface="Arial" panose="020B0604020202020204" pitchFamily="34" charset="0"/>
                <a:cs typeface="Arial" panose="020B0604020202020204" pitchFamily="34" charset="0"/>
              </a:rPr>
              <a:t>regionales señalaron </a:t>
            </a:r>
            <a:r>
              <a:rPr lang="es-DO" sz="1600" dirty="0">
                <a:latin typeface="Arial" panose="020B0604020202020204" pitchFamily="34" charset="0"/>
                <a:cs typeface="Arial" panose="020B0604020202020204" pitchFamily="34" charset="0"/>
              </a:rPr>
              <a:t>algunos de los temas de estos bloques como no impartidos. </a:t>
            </a:r>
          </a:p>
          <a:p>
            <a:endParaRPr lang="es-DO" sz="1600" dirty="0" smtClean="0">
              <a:latin typeface="Arial" panose="020B0604020202020204" pitchFamily="34" charset="0"/>
              <a:cs typeface="Arial" panose="020B0604020202020204" pitchFamily="34" charset="0"/>
            </a:endParaRPr>
          </a:p>
          <a:p>
            <a:r>
              <a:rPr lang="es-DO" sz="1600" dirty="0" smtClean="0">
                <a:latin typeface="Arial" panose="020B0604020202020204" pitchFamily="34" charset="0"/>
                <a:cs typeface="Arial" panose="020B0604020202020204" pitchFamily="34" charset="0"/>
              </a:rPr>
              <a:t>Se </a:t>
            </a:r>
            <a:r>
              <a:rPr lang="es-DO" sz="1600" dirty="0">
                <a:latin typeface="Arial" panose="020B0604020202020204" pitchFamily="34" charset="0"/>
                <a:cs typeface="Arial" panose="020B0604020202020204" pitchFamily="34" charset="0"/>
              </a:rPr>
              <a:t>recomienda reforzar los contenidos que fueron identificados en la </a:t>
            </a:r>
            <a:r>
              <a:rPr lang="es-DO" sz="1600" dirty="0" smtClean="0">
                <a:latin typeface="Arial" panose="020B0604020202020204" pitchFamily="34" charset="0"/>
                <a:cs typeface="Arial" panose="020B0604020202020204" pitchFamily="34" charset="0"/>
              </a:rPr>
              <a:t>CDN2021 </a:t>
            </a:r>
            <a:r>
              <a:rPr lang="es-DO" sz="1600" dirty="0">
                <a:latin typeface="Arial" panose="020B0604020202020204" pitchFamily="34" charset="0"/>
                <a:cs typeface="Arial" panose="020B0604020202020204" pitchFamily="34" charset="0"/>
              </a:rPr>
              <a:t>como menos trabajados, </a:t>
            </a:r>
            <a:r>
              <a:rPr lang="es-DO" sz="1600" dirty="0" smtClean="0">
                <a:latin typeface="Arial" panose="020B0604020202020204" pitchFamily="34" charset="0"/>
                <a:cs typeface="Arial" panose="020B0604020202020204" pitchFamily="34" charset="0"/>
              </a:rPr>
              <a:t>el </a:t>
            </a:r>
            <a:r>
              <a:rPr lang="es-DO" sz="1600" dirty="0">
                <a:latin typeface="Arial" panose="020B0604020202020204" pitchFamily="34" charset="0"/>
                <a:cs typeface="Arial" panose="020B0604020202020204" pitchFamily="34" charset="0"/>
              </a:rPr>
              <a:t>proceso económico, social y político como consecuencia de la división de la isla en dos colonias, causas y consecuencias de distintos tratados para la isla, cambios en la economía nacional con el surgimiento del capitalismo. Además, repasar la lectura e interpretación de mapas que resultan difíciles para los estudiantes.</a:t>
            </a:r>
          </a:p>
          <a:p>
            <a:endParaRPr lang="es-DO" sz="1600" dirty="0" smtClean="0">
              <a:latin typeface="Arial" panose="020B0604020202020204" pitchFamily="34" charset="0"/>
              <a:cs typeface="Arial" panose="020B0604020202020204" pitchFamily="34" charset="0"/>
            </a:endParaRPr>
          </a:p>
          <a:p>
            <a:r>
              <a:rPr lang="es-DO" sz="1600" dirty="0" smtClean="0">
                <a:latin typeface="Arial" panose="020B0604020202020204" pitchFamily="34" charset="0"/>
                <a:cs typeface="Arial" panose="020B0604020202020204" pitchFamily="34" charset="0"/>
              </a:rPr>
              <a:t>La </a:t>
            </a:r>
            <a:r>
              <a:rPr lang="es-DO" sz="1600" dirty="0">
                <a:latin typeface="Arial" panose="020B0604020202020204" pitchFamily="34" charset="0"/>
                <a:cs typeface="Arial" panose="020B0604020202020204" pitchFamily="34" charset="0"/>
              </a:rPr>
              <a:t>prueba se presenta en 4 cuadernillos. La cantidad de preguntas por cuadernillo se redujo de 55 preguntas a 45. </a:t>
            </a:r>
          </a:p>
          <a:p>
            <a:endParaRPr lang="es-DO" sz="1600" dirty="0"/>
          </a:p>
        </p:txBody>
      </p:sp>
    </p:spTree>
    <p:extLst>
      <p:ext uri="{BB962C8B-B14F-4D97-AF65-F5344CB8AC3E}">
        <p14:creationId xmlns:p14="http://schemas.microsoft.com/office/powerpoint/2010/main" val="21213915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4088-EA2B-4A9D-9703-C68726226753}"/>
              </a:ext>
            </a:extLst>
          </p:cNvPr>
          <p:cNvSpPr>
            <a:spLocks noGrp="1"/>
          </p:cNvSpPr>
          <p:nvPr>
            <p:ph type="title"/>
          </p:nvPr>
        </p:nvSpPr>
        <p:spPr/>
        <p:txBody>
          <a:bodyPr/>
          <a:lstStyle/>
          <a:p>
            <a:r>
              <a:rPr lang="es-DO" dirty="0"/>
              <a:t>CONTENIDO</a:t>
            </a:r>
            <a:endParaRPr lang="en-US" dirty="0"/>
          </a:p>
        </p:txBody>
      </p:sp>
      <p:sp>
        <p:nvSpPr>
          <p:cNvPr id="3" name="Text Placeholder 2">
            <a:extLst>
              <a:ext uri="{FF2B5EF4-FFF2-40B4-BE49-F238E27FC236}">
                <a16:creationId xmlns:a16="http://schemas.microsoft.com/office/drawing/2014/main" id="{B0EA5683-7920-47B4-ACD9-FE6A575A77A4}"/>
              </a:ext>
            </a:extLst>
          </p:cNvPr>
          <p:cNvSpPr>
            <a:spLocks noGrp="1"/>
          </p:cNvSpPr>
          <p:nvPr>
            <p:ph type="body" idx="1"/>
          </p:nvPr>
        </p:nvSpPr>
        <p:spPr/>
        <p:txBody>
          <a:bodyPr>
            <a:normAutofit lnSpcReduction="10000"/>
          </a:bodyPr>
          <a:lstStyle/>
          <a:p>
            <a:pPr marL="171450" indent="-171450" defTabSz="685800">
              <a:lnSpc>
                <a:spcPct val="90000"/>
              </a:lnSpc>
              <a:spcBef>
                <a:spcPts val="750"/>
              </a:spcBef>
              <a:buSzTx/>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 Propósito de esta presentación</a:t>
            </a:r>
          </a:p>
          <a:p>
            <a:pPr marL="171450" lvl="0" indent="-171450" defTabSz="685800">
              <a:lnSpc>
                <a:spcPct val="90000"/>
              </a:lnSpc>
              <a:spcBef>
                <a:spcPts val="750"/>
              </a:spcBef>
              <a:buSzTx/>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Introducción </a:t>
            </a:r>
          </a:p>
          <a:p>
            <a:pPr marL="171450" lvl="0" indent="-171450" defTabSz="685800">
              <a:lnSpc>
                <a:spcPct val="90000"/>
              </a:lnSpc>
              <a:spcBef>
                <a:spcPts val="750"/>
              </a:spcBef>
              <a:buSzTx/>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Fechas de aplicación de las Pruebas Nacionales</a:t>
            </a:r>
          </a:p>
          <a:p>
            <a:pPr marL="171450" lvl="0" indent="-171450" defTabSz="685800">
              <a:lnSpc>
                <a:spcPct val="90000"/>
              </a:lnSpc>
              <a:spcBef>
                <a:spcPts val="750"/>
              </a:spcBef>
              <a:buSzTx/>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Características y estructura de la prueba </a:t>
            </a:r>
          </a:p>
          <a:p>
            <a:pPr marL="171450" lvl="0" indent="-171450" defTabSz="685800">
              <a:lnSpc>
                <a:spcPct val="90000"/>
              </a:lnSpc>
              <a:spcBef>
                <a:spcPts val="750"/>
              </a:spcBef>
              <a:buSzTx/>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Niveles de complejidad Evaluados en las pruebas</a:t>
            </a:r>
          </a:p>
          <a:p>
            <a:pPr>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 Diseño de la Prueba Nacional de Ciencias Sociales 2022</a:t>
            </a:r>
          </a:p>
          <a:p>
            <a:pPr lvl="1">
              <a:buFont typeface="Wingdings" panose="05000000000000000000" pitchFamily="2" charset="2"/>
              <a:buChar char="§"/>
            </a:pPr>
            <a:r>
              <a:rPr lang="es-DO" sz="2700" kern="1200" dirty="0">
                <a:solidFill>
                  <a:prstClr val="black"/>
                </a:solidFill>
                <a:latin typeface="Calibri" panose="020F0502020204030204" pitchFamily="34" charset="0"/>
                <a:ea typeface="+mn-ea"/>
                <a:cs typeface="Calibri" panose="020F0502020204030204" pitchFamily="34" charset="0"/>
              </a:rPr>
              <a:t>Educación Básica de Personas Jóvenes y Adultas </a:t>
            </a:r>
          </a:p>
          <a:p>
            <a:pPr lvl="1">
              <a:buFont typeface="Wingdings" panose="05000000000000000000" pitchFamily="2" charset="2"/>
              <a:buChar char="§"/>
            </a:pPr>
            <a:r>
              <a:rPr lang="es-DO" sz="2700" kern="1200" dirty="0">
                <a:solidFill>
                  <a:prstClr val="black"/>
                </a:solidFill>
                <a:latin typeface="Calibri" panose="020F0502020204030204" pitchFamily="34" charset="0"/>
                <a:ea typeface="+mn-ea"/>
                <a:cs typeface="Calibri" panose="020F0502020204030204" pitchFamily="34" charset="0"/>
              </a:rPr>
              <a:t>Media-Secundaria en las modalidades General-Académica, Técnico Profesional y en Artes</a:t>
            </a:r>
          </a:p>
          <a:p>
            <a:pPr>
              <a:buFont typeface="Wingdings" panose="05000000000000000000" pitchFamily="2" charset="2"/>
              <a:buChar char="v"/>
            </a:pPr>
            <a:r>
              <a:rPr lang="es-DO" sz="2700" kern="1200" dirty="0">
                <a:solidFill>
                  <a:prstClr val="black"/>
                </a:solidFill>
                <a:latin typeface="Calibri" panose="020F0502020204030204" pitchFamily="34" charset="0"/>
                <a:ea typeface="+mn-ea"/>
                <a:cs typeface="Calibri" panose="020F0502020204030204" pitchFamily="34" charset="0"/>
              </a:rPr>
              <a:t>Ejemplos de ítems o preguntas.</a:t>
            </a:r>
          </a:p>
          <a:p>
            <a:endParaRPr lang="en-US" dirty="0"/>
          </a:p>
        </p:txBody>
      </p:sp>
    </p:spTree>
    <p:extLst>
      <p:ext uri="{BB962C8B-B14F-4D97-AF65-F5344CB8AC3E}">
        <p14:creationId xmlns:p14="http://schemas.microsoft.com/office/powerpoint/2010/main" val="195536818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092959" y="2024333"/>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3" name="Rectangle 14"/>
          <p:cNvSpPr/>
          <p:nvPr/>
        </p:nvSpPr>
        <p:spPr>
          <a:xfrm>
            <a:off x="1092959" y="4379880"/>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4" name="TextBox 18"/>
          <p:cNvSpPr txBox="1"/>
          <p:nvPr/>
        </p:nvSpPr>
        <p:spPr>
          <a:xfrm>
            <a:off x="749519" y="2135163"/>
            <a:ext cx="7206174" cy="2308324"/>
          </a:xfrm>
          <a:prstGeom prst="rect">
            <a:avLst/>
          </a:prstGeom>
          <a:noFill/>
          <a:ln>
            <a:solidFill>
              <a:schemeClr val="bg1"/>
            </a:solidFill>
          </a:ln>
        </p:spPr>
        <p:txBody>
          <a:bodyPr wrap="square" rtlCol="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PRUEBA NACIONAL DE SECUNDARIA MODALIDADES</a:t>
            </a:r>
            <a:r>
              <a:rPr kumimoji="0" lang="es-DO" altLang="ko-KR" sz="3600" b="0" i="0" u="none" strike="noStrike" kern="0" cap="none" spc="0" normalizeH="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 </a:t>
            </a: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TÉCNICO PROFESIONAL Y EN ARTES 2022</a:t>
            </a:r>
            <a:endParaRPr kumimoji="0" lang="en-US"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endParaRPr>
          </a:p>
        </p:txBody>
      </p:sp>
    </p:spTree>
    <p:extLst>
      <p:ext uri="{BB962C8B-B14F-4D97-AF65-F5344CB8AC3E}">
        <p14:creationId xmlns:p14="http://schemas.microsoft.com/office/powerpoint/2010/main" val="4263602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2A85-8FB4-4E3F-BF34-86A4FBB79CA4}"/>
              </a:ext>
            </a:extLst>
          </p:cNvPr>
          <p:cNvSpPr>
            <a:spLocks noGrp="1"/>
          </p:cNvSpPr>
          <p:nvPr>
            <p:ph type="title"/>
          </p:nvPr>
        </p:nvSpPr>
        <p:spPr>
          <a:xfrm>
            <a:off x="2626287" y="339697"/>
            <a:ext cx="6020755" cy="878808"/>
          </a:xfrm>
        </p:spPr>
        <p:txBody>
          <a:bodyPr>
            <a:normAutofit/>
          </a:bodyPr>
          <a:lstStyle/>
          <a:p>
            <a:r>
              <a:rPr lang="es-DO" dirty="0"/>
              <a:t>QUÉ EVALÚA</a:t>
            </a:r>
            <a:endParaRPr lang="es-DO" sz="2000" dirty="0"/>
          </a:p>
        </p:txBody>
      </p:sp>
      <p:sp>
        <p:nvSpPr>
          <p:cNvPr id="3" name="Text Placeholder 2">
            <a:extLst>
              <a:ext uri="{FF2B5EF4-FFF2-40B4-BE49-F238E27FC236}">
                <a16:creationId xmlns:a16="http://schemas.microsoft.com/office/drawing/2014/main" id="{9530F631-4D14-4F04-81C5-1D511A2401C2}"/>
              </a:ext>
            </a:extLst>
          </p:cNvPr>
          <p:cNvSpPr>
            <a:spLocks noGrp="1"/>
          </p:cNvSpPr>
          <p:nvPr>
            <p:ph type="body" idx="1"/>
          </p:nvPr>
        </p:nvSpPr>
        <p:spPr>
          <a:xfrm>
            <a:off x="381664" y="1296063"/>
            <a:ext cx="8388264" cy="5222240"/>
          </a:xfrm>
        </p:spPr>
        <p:txBody>
          <a:bodyPr>
            <a:normAutofit/>
          </a:bodyPr>
          <a:lstStyle/>
          <a:p>
            <a:pPr marL="0" indent="0">
              <a:buNone/>
            </a:pPr>
            <a:endParaRPr lang="es-DO" sz="5600" dirty="0">
              <a:latin typeface="+mj-lt"/>
            </a:endParaRPr>
          </a:p>
          <a:p>
            <a:pPr marL="0" indent="0">
              <a:buNone/>
            </a:pPr>
            <a:endParaRPr lang="es-DO" sz="5600" dirty="0">
              <a:latin typeface="+mj-lt"/>
            </a:endParaRPr>
          </a:p>
          <a:p>
            <a:pPr marL="0" indent="0">
              <a:buNone/>
            </a:pPr>
            <a:endParaRPr lang="es-DO" sz="5600" dirty="0">
              <a:latin typeface="+mj-lt"/>
            </a:endParaRPr>
          </a:p>
          <a:p>
            <a:pPr marL="0" indent="0">
              <a:buNone/>
            </a:pPr>
            <a:endParaRPr lang="en-US" sz="2400" b="1" dirty="0"/>
          </a:p>
        </p:txBody>
      </p:sp>
      <p:graphicFrame>
        <p:nvGraphicFramePr>
          <p:cNvPr id="4" name="Tabla 3"/>
          <p:cNvGraphicFramePr>
            <a:graphicFrameLocks noGrp="1"/>
          </p:cNvGraphicFramePr>
          <p:nvPr>
            <p:extLst>
              <p:ext uri="{D42A27DB-BD31-4B8C-83A1-F6EECF244321}">
                <p14:modId xmlns:p14="http://schemas.microsoft.com/office/powerpoint/2010/main" val="233858209"/>
              </p:ext>
            </p:extLst>
          </p:nvPr>
        </p:nvGraphicFramePr>
        <p:xfrm>
          <a:off x="274321" y="1645941"/>
          <a:ext cx="8296100" cy="4023360"/>
        </p:xfrm>
        <a:graphic>
          <a:graphicData uri="http://schemas.openxmlformats.org/drawingml/2006/table">
            <a:tbl>
              <a:tblPr firstRow="1" bandRow="1">
                <a:tableStyleId>{5940675A-B579-460E-94D1-54222C63F5DA}</a:tableStyleId>
              </a:tblPr>
              <a:tblGrid>
                <a:gridCol w="2074025">
                  <a:extLst>
                    <a:ext uri="{9D8B030D-6E8A-4147-A177-3AD203B41FA5}">
                      <a16:colId xmlns:a16="http://schemas.microsoft.com/office/drawing/2014/main" val="3063411106"/>
                    </a:ext>
                  </a:extLst>
                </a:gridCol>
                <a:gridCol w="2074025">
                  <a:extLst>
                    <a:ext uri="{9D8B030D-6E8A-4147-A177-3AD203B41FA5}">
                      <a16:colId xmlns:a16="http://schemas.microsoft.com/office/drawing/2014/main" val="3624121692"/>
                    </a:ext>
                  </a:extLst>
                </a:gridCol>
                <a:gridCol w="2074025">
                  <a:extLst>
                    <a:ext uri="{9D8B030D-6E8A-4147-A177-3AD203B41FA5}">
                      <a16:colId xmlns:a16="http://schemas.microsoft.com/office/drawing/2014/main" val="630321831"/>
                    </a:ext>
                  </a:extLst>
                </a:gridCol>
                <a:gridCol w="2074025">
                  <a:extLst>
                    <a:ext uri="{9D8B030D-6E8A-4147-A177-3AD203B41FA5}">
                      <a16:colId xmlns:a16="http://schemas.microsoft.com/office/drawing/2014/main" val="1989407114"/>
                    </a:ext>
                  </a:extLst>
                </a:gridCol>
              </a:tblGrid>
              <a:tr h="370840">
                <a:tc>
                  <a:txBody>
                    <a:bodyPr/>
                    <a:lstStyle/>
                    <a:p>
                      <a:pPr algn="l"/>
                      <a:r>
                        <a:rPr lang="es-DO" b="1" dirty="0" smtClean="0"/>
                        <a:t>Naturaleza y objeto de las Ciencias Sociales.</a:t>
                      </a:r>
                      <a:endParaRPr lang="es-DO"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sz="1200" b="1" dirty="0" smtClean="0"/>
                        <a:t>La Edad Media y Grandes Revoluciones Burguesas.</a:t>
                      </a:r>
                    </a:p>
                    <a:p>
                      <a:endParaRPr lang="es-DO" dirty="0"/>
                    </a:p>
                  </a:txBody>
                  <a:tcPr/>
                </a:tc>
                <a:tc>
                  <a:txBody>
                    <a:bodyPr/>
                    <a:lstStyle/>
                    <a:p>
                      <a:pPr algn="l"/>
                      <a:r>
                        <a:rPr lang="es-DO" b="1" dirty="0" smtClean="0"/>
                        <a:t>El acuerdo entre grandes Guerras</a:t>
                      </a:r>
                      <a:endParaRPr lang="es-DO"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Lectura, análisis e interpretación de mapas, gráficos y textos históricos.</a:t>
                      </a:r>
                    </a:p>
                    <a:p>
                      <a:endParaRPr lang="es-DO" dirty="0"/>
                    </a:p>
                  </a:txBody>
                  <a:tcPr/>
                </a:tc>
                <a:extLst>
                  <a:ext uri="{0D108BD9-81ED-4DB2-BD59-A6C34878D82A}">
                    <a16:rowId xmlns:a16="http://schemas.microsoft.com/office/drawing/2014/main" val="2359964191"/>
                  </a:ext>
                </a:extLst>
              </a:tr>
              <a:tr h="370840">
                <a:tc>
                  <a:txBody>
                    <a:bodyPr/>
                    <a:lstStyle/>
                    <a:p>
                      <a:pPr algn="l"/>
                      <a:r>
                        <a:rPr lang="es-DO" dirty="0" smtClean="0"/>
                        <a:t> </a:t>
                      </a:r>
                    </a:p>
                    <a:p>
                      <a:pPr marL="171450" indent="-171450" algn="l">
                        <a:buFont typeface="Arial" panose="020B0604020202020204" pitchFamily="34" charset="0"/>
                        <a:buChar char="•"/>
                      </a:pPr>
                      <a:r>
                        <a:rPr lang="es-DO" sz="1000" dirty="0" smtClean="0"/>
                        <a:t>Primeras Culturas Clásicas de Oriente y Occidente.</a:t>
                      </a:r>
                    </a:p>
                    <a:p>
                      <a:pPr marL="171450" indent="-171450" algn="l">
                        <a:buFont typeface="Arial" panose="020B0604020202020204" pitchFamily="34" charset="0"/>
                        <a:buChar char="•"/>
                      </a:pPr>
                      <a:r>
                        <a:rPr lang="es-DO" sz="1000" dirty="0" smtClean="0"/>
                        <a:t>Metodología general de las Ciencias Sociales, disciplinas que la conforman, Prehistoria y orígenes de la humanidad, cultura y civilización, Mesopotamia, Egipto, Persia, Fenicia y Palestina, Grecia y Roma.</a:t>
                      </a:r>
                    </a:p>
                    <a:p>
                      <a:endParaRPr lang="es-DO" dirty="0"/>
                    </a:p>
                  </a:txBody>
                  <a:tcPr/>
                </a:tc>
                <a:tc>
                  <a:txBody>
                    <a:bodyPr/>
                    <a:lstStyle/>
                    <a:p>
                      <a:pPr marL="171450" indent="-171450" algn="l">
                        <a:buFont typeface="Arial" panose="020B0604020202020204" pitchFamily="34" charset="0"/>
                        <a:buChar char="•"/>
                      </a:pPr>
                      <a:r>
                        <a:rPr lang="es-DO" sz="1200" dirty="0" smtClean="0"/>
                        <a:t>La Sociedad Feudal.</a:t>
                      </a:r>
                    </a:p>
                    <a:p>
                      <a:pPr marL="171450" indent="-171450" algn="l">
                        <a:buFont typeface="Arial" panose="020B0604020202020204" pitchFamily="34" charset="0"/>
                        <a:buChar char="•"/>
                      </a:pPr>
                      <a:r>
                        <a:rPr lang="es-DO" sz="1200" dirty="0" smtClean="0"/>
                        <a:t>Humanismo, Renacimiento y expansión del capitalismo mercantil.</a:t>
                      </a:r>
                    </a:p>
                    <a:p>
                      <a:pPr marL="171450" indent="-171450" algn="l">
                        <a:buFont typeface="Arial" panose="020B0604020202020204" pitchFamily="34" charset="0"/>
                        <a:buChar char="•"/>
                      </a:pPr>
                      <a:r>
                        <a:rPr lang="es-DO" sz="1200" dirty="0" smtClean="0"/>
                        <a:t>Conquista de los pueblos de América, África y Asia.</a:t>
                      </a:r>
                    </a:p>
                    <a:p>
                      <a:pPr marL="171450" indent="-171450" algn="l">
                        <a:buFont typeface="Arial" panose="020B0604020202020204" pitchFamily="34" charset="0"/>
                        <a:buChar char="•"/>
                      </a:pPr>
                      <a:r>
                        <a:rPr lang="es-DO" sz="1200" dirty="0" smtClean="0"/>
                        <a:t>Revolución Industrial y modelos socio económicos coloniales.</a:t>
                      </a:r>
                    </a:p>
                    <a:p>
                      <a:pPr marL="171450" indent="-171450" algn="l">
                        <a:buFont typeface="Arial" panose="020B0604020202020204" pitchFamily="34" charset="0"/>
                        <a:buChar char="•"/>
                      </a:pPr>
                      <a:r>
                        <a:rPr lang="es-DO" sz="1200" dirty="0" smtClean="0"/>
                        <a:t>Revoluciones Burguesas europeas: Las Revoluciones francesa e inglesa</a:t>
                      </a:r>
                      <a:r>
                        <a:rPr lang="es-DO" dirty="0" smtClean="0"/>
                        <a:t>.</a:t>
                      </a:r>
                    </a:p>
                    <a:p>
                      <a:endParaRPr lang="es-DO" dirty="0"/>
                    </a:p>
                  </a:txBody>
                  <a:tcPr/>
                </a:tc>
                <a:tc>
                  <a:txBody>
                    <a:bodyPr/>
                    <a:lstStyle/>
                    <a:p>
                      <a:pPr marL="0" indent="0" algn="l">
                        <a:buFont typeface="Arial" panose="020B0604020202020204" pitchFamily="34" charset="0"/>
                        <a:buNone/>
                      </a:pPr>
                      <a:endParaRPr lang="es-DO" dirty="0" smtClean="0"/>
                    </a:p>
                    <a:p>
                      <a:pPr marL="171450" indent="-171450" algn="l">
                        <a:buFont typeface="Arial" panose="020B0604020202020204" pitchFamily="34" charset="0"/>
                        <a:buChar char="•"/>
                      </a:pPr>
                      <a:r>
                        <a:rPr lang="es-DO" dirty="0" smtClean="0"/>
                        <a:t>Primera Guerra Mundial.</a:t>
                      </a:r>
                    </a:p>
                    <a:p>
                      <a:pPr marL="171450" indent="-171450" algn="l">
                        <a:buFont typeface="Arial" panose="020B0604020202020204" pitchFamily="34" charset="0"/>
                        <a:buChar char="•"/>
                      </a:pPr>
                      <a:r>
                        <a:rPr lang="es-DO" dirty="0" smtClean="0"/>
                        <a:t>Segunda Guerra Mundial. La guerra Fría.</a:t>
                      </a:r>
                    </a:p>
                    <a:p>
                      <a:pPr marL="171450" indent="-171450" algn="l">
                        <a:buFont typeface="Arial" panose="020B0604020202020204" pitchFamily="34" charset="0"/>
                        <a:buChar char="•"/>
                      </a:pPr>
                      <a:r>
                        <a:rPr lang="es-DO" dirty="0" smtClean="0"/>
                        <a:t>Caída del bloque soviético. Guerra del Golfo.</a:t>
                      </a:r>
                    </a:p>
                    <a:p>
                      <a:endParaRPr lang="es-DO" dirty="0" smtClean="0"/>
                    </a:p>
                    <a:p>
                      <a:endParaRPr lang="es-DO" dirty="0"/>
                    </a:p>
                  </a:txBody>
                  <a:tcPr/>
                </a:tc>
                <a:tc>
                  <a:txBody>
                    <a:bodyPr/>
                    <a:lstStyle/>
                    <a:p>
                      <a:pPr marL="171450" indent="-171450" algn="l">
                        <a:buFont typeface="Arial" panose="020B0604020202020204" pitchFamily="34" charset="0"/>
                        <a:buChar char="•"/>
                      </a:pPr>
                      <a:r>
                        <a:rPr lang="es-DO" dirty="0" smtClean="0"/>
                        <a:t>Observación, lectura, análisis e interpretación de mapas, texto y gráficos económicos, políticos, físicos, histórico- social de Europa, África, Asia y Oceanía</a:t>
                      </a:r>
                      <a:endParaRPr lang="es-DO" dirty="0"/>
                    </a:p>
                  </a:txBody>
                  <a:tcPr/>
                </a:tc>
                <a:extLst>
                  <a:ext uri="{0D108BD9-81ED-4DB2-BD59-A6C34878D82A}">
                    <a16:rowId xmlns:a16="http://schemas.microsoft.com/office/drawing/2014/main" val="1839823840"/>
                  </a:ext>
                </a:extLst>
              </a:tr>
            </a:tbl>
          </a:graphicData>
        </a:graphic>
      </p:graphicFrame>
      <p:sp>
        <p:nvSpPr>
          <p:cNvPr id="5" name="Rectángulo 4"/>
          <p:cNvSpPr/>
          <p:nvPr/>
        </p:nvSpPr>
        <p:spPr>
          <a:xfrm>
            <a:off x="1654232" y="1172995"/>
            <a:ext cx="6143105" cy="369332"/>
          </a:xfrm>
          <a:prstGeom prst="rect">
            <a:avLst/>
          </a:prstGeom>
        </p:spPr>
        <p:txBody>
          <a:bodyPr wrap="square">
            <a:spAutoFit/>
          </a:bodyPr>
          <a:lstStyle/>
          <a:p>
            <a:r>
              <a:rPr lang="es-DO" dirty="0"/>
              <a:t>En esta modalidad, la prueba </a:t>
            </a:r>
            <a:r>
              <a:rPr lang="es-DO" dirty="0" smtClean="0"/>
              <a:t>evalúa </a:t>
            </a:r>
            <a:r>
              <a:rPr lang="es-DO" dirty="0"/>
              <a:t>los siguientes bloques</a:t>
            </a:r>
          </a:p>
        </p:txBody>
      </p:sp>
    </p:spTree>
    <p:extLst>
      <p:ext uri="{BB962C8B-B14F-4D97-AF65-F5344CB8AC3E}">
        <p14:creationId xmlns:p14="http://schemas.microsoft.com/office/powerpoint/2010/main" val="24249818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2A85-8FB4-4E3F-BF34-86A4FBB79CA4}"/>
              </a:ext>
            </a:extLst>
          </p:cNvPr>
          <p:cNvSpPr>
            <a:spLocks noGrp="1"/>
          </p:cNvSpPr>
          <p:nvPr>
            <p:ph type="title"/>
          </p:nvPr>
        </p:nvSpPr>
        <p:spPr>
          <a:xfrm>
            <a:off x="2626287" y="339697"/>
            <a:ext cx="6020755" cy="878808"/>
          </a:xfrm>
        </p:spPr>
        <p:txBody>
          <a:bodyPr>
            <a:normAutofit/>
          </a:bodyPr>
          <a:lstStyle/>
          <a:p>
            <a:r>
              <a:rPr lang="es-DO" dirty="0"/>
              <a:t>QUÉ EVALÚA</a:t>
            </a:r>
            <a:endParaRPr lang="es-DO" sz="2000" dirty="0"/>
          </a:p>
        </p:txBody>
      </p:sp>
      <p:sp>
        <p:nvSpPr>
          <p:cNvPr id="3" name="Text Placeholder 2">
            <a:extLst>
              <a:ext uri="{FF2B5EF4-FFF2-40B4-BE49-F238E27FC236}">
                <a16:creationId xmlns:a16="http://schemas.microsoft.com/office/drawing/2014/main" id="{9530F631-4D14-4F04-81C5-1D511A2401C2}"/>
              </a:ext>
            </a:extLst>
          </p:cNvPr>
          <p:cNvSpPr>
            <a:spLocks noGrp="1"/>
          </p:cNvSpPr>
          <p:nvPr>
            <p:ph type="body" idx="1"/>
          </p:nvPr>
        </p:nvSpPr>
        <p:spPr>
          <a:xfrm>
            <a:off x="381664" y="1296063"/>
            <a:ext cx="8388264" cy="5222240"/>
          </a:xfrm>
        </p:spPr>
        <p:txBody>
          <a:bodyPr>
            <a:normAutofit/>
          </a:bodyPr>
          <a:lstStyle/>
          <a:p>
            <a:pPr marL="0" indent="0">
              <a:buNone/>
            </a:pPr>
            <a:endParaRPr lang="es-DO" sz="5600" dirty="0">
              <a:latin typeface="+mj-lt"/>
            </a:endParaRPr>
          </a:p>
          <a:p>
            <a:pPr marL="0" indent="0">
              <a:buNone/>
            </a:pPr>
            <a:endParaRPr lang="es-DO" sz="5600" dirty="0">
              <a:latin typeface="+mj-lt"/>
            </a:endParaRPr>
          </a:p>
          <a:p>
            <a:pPr marL="0" indent="0">
              <a:buNone/>
            </a:pPr>
            <a:endParaRPr lang="es-DO" sz="5600" dirty="0">
              <a:latin typeface="+mj-lt"/>
            </a:endParaRPr>
          </a:p>
          <a:p>
            <a:pPr marL="0" indent="0">
              <a:buNone/>
            </a:pPr>
            <a:endParaRPr lang="en-US" sz="2400" b="1" dirty="0"/>
          </a:p>
        </p:txBody>
      </p:sp>
      <p:graphicFrame>
        <p:nvGraphicFramePr>
          <p:cNvPr id="4" name="Tabla 3"/>
          <p:cNvGraphicFramePr>
            <a:graphicFrameLocks noGrp="1"/>
          </p:cNvGraphicFramePr>
          <p:nvPr>
            <p:extLst>
              <p:ext uri="{D42A27DB-BD31-4B8C-83A1-F6EECF244321}">
                <p14:modId xmlns:p14="http://schemas.microsoft.com/office/powerpoint/2010/main" val="363285615"/>
              </p:ext>
            </p:extLst>
          </p:nvPr>
        </p:nvGraphicFramePr>
        <p:xfrm>
          <a:off x="274321" y="1296063"/>
          <a:ext cx="8769926" cy="5692140"/>
        </p:xfrm>
        <a:graphic>
          <a:graphicData uri="http://schemas.openxmlformats.org/drawingml/2006/table">
            <a:tbl>
              <a:tblPr firstRow="1" bandRow="1">
                <a:tableStyleId>{5940675A-B579-460E-94D1-54222C63F5DA}</a:tableStyleId>
              </a:tblPr>
              <a:tblGrid>
                <a:gridCol w="3609391">
                  <a:extLst>
                    <a:ext uri="{9D8B030D-6E8A-4147-A177-3AD203B41FA5}">
                      <a16:colId xmlns:a16="http://schemas.microsoft.com/office/drawing/2014/main" val="3063411106"/>
                    </a:ext>
                  </a:extLst>
                </a:gridCol>
                <a:gridCol w="5160535">
                  <a:extLst>
                    <a:ext uri="{9D8B030D-6E8A-4147-A177-3AD203B41FA5}">
                      <a16:colId xmlns:a16="http://schemas.microsoft.com/office/drawing/2014/main" val="3624121692"/>
                    </a:ext>
                  </a:extLst>
                </a:gridCol>
              </a:tblGrid>
              <a:tr h="446742">
                <a:tc>
                  <a:txBody>
                    <a:bodyPr/>
                    <a:lstStyle/>
                    <a:p>
                      <a:pPr algn="l"/>
                      <a:r>
                        <a:rPr lang="es-DO" b="1" dirty="0" smtClean="0"/>
                        <a:t>Características geográficas de los continentes, población y recursos naturales</a:t>
                      </a:r>
                      <a:endParaRPr lang="es-DO"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DO" b="1" dirty="0" smtClean="0"/>
                        <a:t>Historia y economía de América.</a:t>
                      </a:r>
                    </a:p>
                    <a:p>
                      <a:endParaRPr lang="es-DO" dirty="0"/>
                    </a:p>
                  </a:txBody>
                  <a:tcPr/>
                </a:tc>
                <a:extLst>
                  <a:ext uri="{0D108BD9-81ED-4DB2-BD59-A6C34878D82A}">
                    <a16:rowId xmlns:a16="http://schemas.microsoft.com/office/drawing/2014/main" val="2359964191"/>
                  </a:ext>
                </a:extLst>
              </a:tr>
              <a:tr h="5115195">
                <a:tc>
                  <a:txBody>
                    <a:bodyPr/>
                    <a:lstStyle/>
                    <a:p>
                      <a:pPr marL="171450" indent="-171450" algn="l">
                        <a:buFont typeface="Arial" panose="020B0604020202020204" pitchFamily="34" charset="0"/>
                        <a:buChar char="•"/>
                      </a:pPr>
                      <a:r>
                        <a:rPr lang="es-DO" sz="1100" dirty="0" smtClean="0"/>
                        <a:t>Situación geográfica de los continentes en el mundo. Estado. Territorio. Nación. La población mundial: densidad. La Tierra y sus problemas. </a:t>
                      </a:r>
                    </a:p>
                    <a:p>
                      <a:pPr marL="171450" indent="-171450" algn="l">
                        <a:buFont typeface="Arial" panose="020B0604020202020204" pitchFamily="34" charset="0"/>
                        <a:buChar char="•"/>
                      </a:pPr>
                      <a:r>
                        <a:rPr lang="es-DO" sz="1100" dirty="0" smtClean="0"/>
                        <a:t>El relieve terrestre: Cordilleras, valles y llanuras. Los recursos naturales y los problemas ecológicos. La agricultura tradicional y la comercial. </a:t>
                      </a:r>
                    </a:p>
                    <a:p>
                      <a:pPr marL="171450" indent="-171450" algn="l">
                        <a:buFont typeface="Arial" panose="020B0604020202020204" pitchFamily="34" charset="0"/>
                        <a:buChar char="•"/>
                      </a:pPr>
                      <a:r>
                        <a:rPr lang="es-DO" sz="1100" dirty="0" smtClean="0"/>
                        <a:t>Recursos: Distribución y actividades económicas. Relaciones entre producciones agrícolas, alimentación, producción y comercialización. </a:t>
                      </a:r>
                    </a:p>
                    <a:p>
                      <a:pPr marL="171450" indent="-171450" algn="l">
                        <a:buFont typeface="Arial" panose="020B0604020202020204" pitchFamily="34" charset="0"/>
                        <a:buChar char="•"/>
                      </a:pPr>
                      <a:r>
                        <a:rPr lang="es-DO" sz="1100" dirty="0" smtClean="0"/>
                        <a:t>El comercio como actividad económica entre las naciones. </a:t>
                      </a:r>
                    </a:p>
                    <a:p>
                      <a:pPr marL="171450" indent="-171450" algn="l">
                        <a:buFont typeface="Arial" panose="020B0604020202020204" pitchFamily="34" charset="0"/>
                        <a:buChar char="•"/>
                      </a:pPr>
                      <a:r>
                        <a:rPr lang="es-DO" sz="1100" dirty="0" smtClean="0"/>
                        <a:t>La ganadería: pastoreo, nomadismo, los recursos forestales y su explotación. Las grandes zonas de pesca a nivel regional y mundial los recursos del mar territorial. Los recursos hídricos y los límites ecológicos de la explotación pesquera </a:t>
                      </a:r>
                    </a:p>
                    <a:p>
                      <a:pPr marL="171450" indent="-171450" algn="l">
                        <a:buFont typeface="Arial" panose="020B0604020202020204" pitchFamily="34" charset="0"/>
                        <a:buChar char="•"/>
                      </a:pPr>
                      <a:r>
                        <a:rPr lang="es-DO" sz="1100" dirty="0" smtClean="0"/>
                        <a:t>La minería, la producción petrolera, los recursos hidráulicos, la industria manufacturera y de servicios: zonas francas y turismo. </a:t>
                      </a:r>
                    </a:p>
                    <a:p>
                      <a:pPr marL="171450" indent="-171450" algn="l">
                        <a:buFont typeface="Arial" panose="020B0604020202020204" pitchFamily="34" charset="0"/>
                        <a:buChar char="•"/>
                      </a:pPr>
                      <a:r>
                        <a:rPr lang="es-DO" sz="1100" dirty="0" smtClean="0"/>
                        <a:t>Transportes y vías de comunicación. Tipos de transporte: terrestre, acuático, aéreo y satelital. La singularidad del continente americano: Ubicación, límites, clima, recursos hídricos, flora y fauna. </a:t>
                      </a:r>
                    </a:p>
                    <a:p>
                      <a:pPr marL="171450" indent="-171450" algn="l">
                        <a:buFont typeface="Arial" panose="020B0604020202020204" pitchFamily="34" charset="0"/>
                        <a:buChar char="•"/>
                      </a:pPr>
                      <a:r>
                        <a:rPr lang="es-DO" sz="1100" dirty="0" smtClean="0"/>
                        <a:t>Las grandes unidades naturales: Los grandes conjuntos geomorfológicos. Características. Caribe insular y peninsular: Países que lo conforman. Bloques continentales, archipiélagos e islas de América: ubicación, límites y extensión. Océanos y mares que bordean el continente americano.</a:t>
                      </a:r>
                    </a:p>
                    <a:p>
                      <a:endParaRPr lang="es-DO" dirty="0"/>
                    </a:p>
                  </a:txBody>
                  <a:tcPr/>
                </a:tc>
                <a:tc>
                  <a:txBody>
                    <a:bodyPr/>
                    <a:lstStyle/>
                    <a:p>
                      <a:pPr marL="171450" indent="-171450" algn="l">
                        <a:buFont typeface="Arial" panose="020B0604020202020204" pitchFamily="34" charset="0"/>
                        <a:buChar char="•"/>
                      </a:pPr>
                      <a:r>
                        <a:rPr lang="es-DO" sz="1050" dirty="0" smtClean="0"/>
                        <a:t>Poblamiento del continente americano. Origen de los primitivos habitantes y las diversas teorías de su poblamiento. Culturas clásicas y caribeñas: Maya, inca, azteca y taína. Sus características. Colonización y sometimiento por Europa. </a:t>
                      </a:r>
                    </a:p>
                    <a:p>
                      <a:pPr marL="171450" indent="-171450" algn="l">
                        <a:buFont typeface="Arial" panose="020B0604020202020204" pitchFamily="34" charset="0"/>
                        <a:buChar char="•"/>
                      </a:pPr>
                      <a:r>
                        <a:rPr lang="es-DO" sz="1050" dirty="0" smtClean="0"/>
                        <a:t>Importancia del Caribe y de la isla La Española. Etapas y centros de la conquista del continente. Fundación de las colonias de América: Economía, fuerza de trabajo, la esclavitud. Organización política. Debilitamiento del imperio colonial español: comercio monopolista, corso y piratería. Sistemas coloniales: inglés, francés y portugués. </a:t>
                      </a:r>
                    </a:p>
                    <a:p>
                      <a:pPr marL="171450" indent="-171450" algn="l">
                        <a:buFont typeface="Arial" panose="020B0604020202020204" pitchFamily="34" charset="0"/>
                        <a:buChar char="•"/>
                      </a:pPr>
                      <a:r>
                        <a:rPr lang="es-DO" sz="1050" dirty="0" smtClean="0"/>
                        <a:t>Independencia de las naciones latinoamericanas. Proceso político, económico, social y cultural en América Latina, después de la independencia y hasta el Siglo XIX y Siglo XX.</a:t>
                      </a:r>
                    </a:p>
                    <a:p>
                      <a:pPr marL="171450" indent="-171450" algn="l">
                        <a:buFont typeface="Arial" panose="020B0604020202020204" pitchFamily="34" charset="0"/>
                        <a:buChar char="•"/>
                      </a:pPr>
                      <a:r>
                        <a:rPr lang="es-DO" sz="1050" dirty="0" smtClean="0"/>
                        <a:t>Formación de las nuevas naciones en el Caribe. Guerra Hispanoamericana. Injerencia e intervención de los Estados Unidos. </a:t>
                      </a:r>
                    </a:p>
                    <a:p>
                      <a:pPr marL="171450" indent="-171450" algn="l">
                        <a:buFont typeface="Arial" panose="020B0604020202020204" pitchFamily="34" charset="0"/>
                        <a:buChar char="•"/>
                      </a:pPr>
                      <a:r>
                        <a:rPr lang="es-DO" sz="1050" dirty="0" smtClean="0"/>
                        <a:t>Revolución Mexicana. Causas y características. </a:t>
                      </a:r>
                    </a:p>
                    <a:p>
                      <a:pPr marL="171450" indent="-171450" algn="l">
                        <a:buFont typeface="Arial" panose="020B0604020202020204" pitchFamily="34" charset="0"/>
                        <a:buChar char="•"/>
                      </a:pPr>
                      <a:r>
                        <a:rPr lang="es-DO" sz="1050" dirty="0" smtClean="0"/>
                        <a:t>Primera Guerra Mundial en América. Crisis de 1929 y sus repercusiones. Industrialización. Dictaduras y populismo. Política del Buen Vecino. Diversidad histórico-social del Siglo XX. </a:t>
                      </a:r>
                    </a:p>
                    <a:p>
                      <a:pPr marL="171450" indent="-171450" algn="l">
                        <a:buFont typeface="Arial" panose="020B0604020202020204" pitchFamily="34" charset="0"/>
                        <a:buChar char="•"/>
                      </a:pPr>
                      <a:r>
                        <a:rPr lang="es-DO" sz="1050" dirty="0" smtClean="0"/>
                        <a:t>Segunda Guerra Mundial: Repercusiones en América. La OEA. Militarismo y contrainsurgencia. Revolución Cubana, efectos en América </a:t>
                      </a:r>
                    </a:p>
                    <a:p>
                      <a:pPr marL="171450" indent="-171450" algn="l">
                        <a:buFont typeface="Arial" panose="020B0604020202020204" pitchFamily="34" charset="0"/>
                        <a:buChar char="•"/>
                      </a:pPr>
                      <a:r>
                        <a:rPr lang="es-DO" sz="1050" dirty="0" smtClean="0"/>
                        <a:t>Proceso político en la segunda mitad del Siglo XX. Golpes de Estado: Brasil, Argentina y República Dominicana. </a:t>
                      </a:r>
                    </a:p>
                    <a:p>
                      <a:pPr marL="171450" indent="-171450" algn="l">
                        <a:buFont typeface="Arial" panose="020B0604020202020204" pitchFamily="34" charset="0"/>
                        <a:buChar char="•"/>
                      </a:pPr>
                      <a:r>
                        <a:rPr lang="es-DO" sz="1050" dirty="0" smtClean="0"/>
                        <a:t>Desarrollo económico en América. Avances tecnológicos y culturales. Los suelos. Tipos de suelos, importancia de los suelos en las actividades productivas. La ocupación del suelo y las actividades agropecuarias, los sistemas agrarios y tipo de agricultura. La pesca, ganadería. Recursos renovables y no renovables. La ecología, medio ambiente y el impacto ambiental. El comercio. Tipos de mercados y su integración. La industrialización regional y en las naciones americanas. Las vías de comunicación y los medios de transporte. Transporte terrestre, fluvial, marítimo y aéreo. </a:t>
                      </a:r>
                    </a:p>
                    <a:p>
                      <a:pPr marL="171450" indent="-171450" algn="l">
                        <a:buFont typeface="Arial" panose="020B0604020202020204" pitchFamily="34" charset="0"/>
                        <a:buChar char="•"/>
                      </a:pPr>
                      <a:r>
                        <a:rPr lang="es-DO" sz="1050" dirty="0" smtClean="0"/>
                        <a:t>El proceso de urbanización: La concentración de la población. Las formas de urbanización</a:t>
                      </a:r>
                      <a:r>
                        <a:rPr lang="es-DO" sz="1000" dirty="0" smtClean="0"/>
                        <a:t>.</a:t>
                      </a:r>
                    </a:p>
                    <a:p>
                      <a:pPr marL="171450" indent="-171450" algn="l">
                        <a:buFont typeface="Arial" panose="020B0604020202020204" pitchFamily="34" charset="0"/>
                        <a:buChar char="•"/>
                      </a:pPr>
                      <a:endParaRPr lang="es-DO" dirty="0"/>
                    </a:p>
                  </a:txBody>
                  <a:tcPr/>
                </a:tc>
                <a:extLst>
                  <a:ext uri="{0D108BD9-81ED-4DB2-BD59-A6C34878D82A}">
                    <a16:rowId xmlns:a16="http://schemas.microsoft.com/office/drawing/2014/main" val="1839823840"/>
                  </a:ext>
                </a:extLst>
              </a:tr>
            </a:tbl>
          </a:graphicData>
        </a:graphic>
      </p:graphicFrame>
    </p:spTree>
    <p:extLst>
      <p:ext uri="{BB962C8B-B14F-4D97-AF65-F5344CB8AC3E}">
        <p14:creationId xmlns:p14="http://schemas.microsoft.com/office/powerpoint/2010/main" val="138503571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2A85-8FB4-4E3F-BF34-86A4FBB79CA4}"/>
              </a:ext>
            </a:extLst>
          </p:cNvPr>
          <p:cNvSpPr>
            <a:spLocks noGrp="1"/>
          </p:cNvSpPr>
          <p:nvPr>
            <p:ph type="title"/>
          </p:nvPr>
        </p:nvSpPr>
        <p:spPr>
          <a:xfrm>
            <a:off x="2666044" y="355599"/>
            <a:ext cx="6020755" cy="1091537"/>
          </a:xfrm>
        </p:spPr>
        <p:txBody>
          <a:bodyPr>
            <a:normAutofit fontScale="90000"/>
          </a:bodyPr>
          <a:lstStyle/>
          <a:p>
            <a:r>
              <a:rPr lang="es-DO" sz="2700" dirty="0"/>
              <a:t>AJUSTES A LA PRUEBA NACIONAL DE SECUNDARIA  MODALIDAD TÉCNICO PROFESIONAL Y EN ARTES 2022</a:t>
            </a:r>
            <a:endParaRPr lang="en-US" sz="2700" dirty="0"/>
          </a:p>
        </p:txBody>
      </p:sp>
      <p:sp>
        <p:nvSpPr>
          <p:cNvPr id="3" name="Text Placeholder 2">
            <a:extLst>
              <a:ext uri="{FF2B5EF4-FFF2-40B4-BE49-F238E27FC236}">
                <a16:creationId xmlns:a16="http://schemas.microsoft.com/office/drawing/2014/main" id="{9530F631-4D14-4F04-81C5-1D511A2401C2}"/>
              </a:ext>
            </a:extLst>
          </p:cNvPr>
          <p:cNvSpPr>
            <a:spLocks noGrp="1"/>
          </p:cNvSpPr>
          <p:nvPr>
            <p:ph type="body" idx="1"/>
          </p:nvPr>
        </p:nvSpPr>
        <p:spPr>
          <a:xfrm>
            <a:off x="703782" y="1756229"/>
            <a:ext cx="7983017" cy="4746172"/>
          </a:xfrm>
        </p:spPr>
        <p:txBody>
          <a:bodyPr>
            <a:normAutofit/>
          </a:bodyPr>
          <a:lstStyle/>
          <a:p>
            <a:pPr marL="0" indent="0" algn="just">
              <a:buNone/>
            </a:pPr>
            <a:r>
              <a:rPr lang="es-DO" sz="2000" dirty="0"/>
              <a:t>Para esta prueba se redujo la cantidad de preguntas de los bloques Acuerdos entre grandes guerras y en Lectura, análisis e interpretación de mapas, gráficos y textos </a:t>
            </a:r>
            <a:r>
              <a:rPr lang="es-DO" sz="2000" dirty="0" smtClean="0"/>
              <a:t>históricos</a:t>
            </a:r>
            <a:r>
              <a:rPr lang="es-DO" sz="2000" dirty="0"/>
              <a:t>.</a:t>
            </a:r>
            <a:r>
              <a:rPr lang="es-DO" sz="2000" dirty="0" smtClean="0"/>
              <a:t> </a:t>
            </a:r>
            <a:r>
              <a:rPr lang="es-DO" sz="2000" dirty="0" smtClean="0"/>
              <a:t>Se </a:t>
            </a:r>
            <a:r>
              <a:rPr lang="es-DO" sz="2000" dirty="0"/>
              <a:t>recomienda reforzar </a:t>
            </a:r>
            <a:r>
              <a:rPr lang="es-DO" sz="2000" dirty="0" smtClean="0"/>
              <a:t>estos contenidos </a:t>
            </a:r>
            <a:r>
              <a:rPr lang="es-DO" sz="2000" dirty="0"/>
              <a:t>para </a:t>
            </a:r>
            <a:r>
              <a:rPr lang="es-DO" sz="2000" dirty="0" smtClean="0"/>
              <a:t>mejorar </a:t>
            </a:r>
            <a:r>
              <a:rPr lang="es-DO" sz="2000" dirty="0"/>
              <a:t>los aprendizajes de los estudiantes. </a:t>
            </a:r>
            <a:endParaRPr lang="es-DO" sz="2000" dirty="0" smtClean="0"/>
          </a:p>
          <a:p>
            <a:pPr marL="0" indent="0" algn="just">
              <a:buNone/>
            </a:pPr>
            <a:r>
              <a:rPr lang="es-DO" sz="2000" dirty="0" smtClean="0"/>
              <a:t>Además</a:t>
            </a:r>
            <a:r>
              <a:rPr lang="es-DO" sz="2000" dirty="0"/>
              <a:t>, en la </a:t>
            </a:r>
            <a:r>
              <a:rPr lang="es-DO" sz="2000" dirty="0" smtClean="0"/>
              <a:t>CDN2021 </a:t>
            </a:r>
            <a:r>
              <a:rPr lang="es-DO" sz="2000" dirty="0"/>
              <a:t>se identificaron como menos trabajados, el proceso económico, social y político como consecuencia de la división de la isla en dos colonias, causas y consecuencias de distintos tratados para la isla, cambios en la economía nacional con el surgimiento del capitalismo. </a:t>
            </a:r>
            <a:r>
              <a:rPr lang="es-DO" sz="2000" dirty="0" smtClean="0"/>
              <a:t>Por este motivo, también se redujeron las preguntas de este contenido.</a:t>
            </a:r>
            <a:endParaRPr lang="es-DO" sz="2000" dirty="0"/>
          </a:p>
          <a:p>
            <a:pPr marL="0" indent="0" algn="just">
              <a:buNone/>
            </a:pPr>
            <a:endParaRPr lang="es-DO" sz="2000" dirty="0" smtClean="0"/>
          </a:p>
          <a:p>
            <a:pPr marL="0" indent="0" algn="just">
              <a:buNone/>
            </a:pPr>
            <a:r>
              <a:rPr lang="es-DO" sz="2000" dirty="0" smtClean="0"/>
              <a:t>La </a:t>
            </a:r>
            <a:r>
              <a:rPr lang="es-DO" sz="2000" dirty="0"/>
              <a:t>prueba se presenta </a:t>
            </a:r>
            <a:r>
              <a:rPr lang="es-DO" sz="2000" dirty="0" smtClean="0"/>
              <a:t>en cuatro </a:t>
            </a:r>
            <a:r>
              <a:rPr lang="es-DO" sz="2000" dirty="0"/>
              <a:t>cuadernillos. La cantidad de preguntas por cuadernillo se redujo de 50 a 45. </a:t>
            </a:r>
          </a:p>
        </p:txBody>
      </p:sp>
    </p:spTree>
    <p:extLst>
      <p:ext uri="{BB962C8B-B14F-4D97-AF65-F5344CB8AC3E}">
        <p14:creationId xmlns:p14="http://schemas.microsoft.com/office/powerpoint/2010/main" val="30351955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08929" y="95416"/>
            <a:ext cx="6034500" cy="1035537"/>
          </a:xfrm>
        </p:spPr>
        <p:txBody>
          <a:bodyPr>
            <a:noAutofit/>
          </a:bodyPr>
          <a:lstStyle/>
          <a:p>
            <a:r>
              <a:rPr lang="es-DO" sz="2800" dirty="0">
                <a:solidFill>
                  <a:srgbClr val="002060"/>
                </a:solidFill>
                <a:latin typeface="Lato Black" panose="020B0604020202020204" charset="0"/>
                <a:ea typeface="Lato Black" panose="020B0604020202020204" charset="0"/>
                <a:cs typeface="Lato Black" panose="020B0604020202020204" charset="0"/>
              </a:rPr>
              <a:t>ESTRUCTURA DE LOS ÍTEMS DE OPCIÓN MÚLTIPLE</a:t>
            </a:r>
          </a:p>
        </p:txBody>
      </p:sp>
      <p:sp>
        <p:nvSpPr>
          <p:cNvPr id="4" name="Marcador de número de diapositiva 3"/>
          <p:cNvSpPr>
            <a:spLocks noGrp="1"/>
          </p:cNvSpPr>
          <p:nvPr>
            <p:ph type="sldNum" idx="4294967295"/>
          </p:nvPr>
        </p:nvSpPr>
        <p:spPr/>
        <p:txBody>
          <a:bodyPr/>
          <a:lstStyle/>
          <a:p>
            <a:pPr algn="r"/>
            <a:fld id="{00000000-1234-1234-1234-123412341234}" type="slidenum">
              <a:rPr lang="en-US" smtClean="0"/>
              <a:pPr algn="r"/>
              <a:t>24</a:t>
            </a:fld>
            <a:endParaRPr lang="en-US"/>
          </a:p>
        </p:txBody>
      </p:sp>
      <p:sp>
        <p:nvSpPr>
          <p:cNvPr id="5" name="Rectángulo redondeado 4"/>
          <p:cNvSpPr/>
          <p:nvPr/>
        </p:nvSpPr>
        <p:spPr>
          <a:xfrm>
            <a:off x="1166648" y="1946120"/>
            <a:ext cx="6976210" cy="4086223"/>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s-CL" sz="2400" dirty="0">
                <a:latin typeface="Calibri" panose="020F0502020204030204" pitchFamily="34" charset="0"/>
              </a:rPr>
              <a:t>Estructura </a:t>
            </a:r>
          </a:p>
          <a:p>
            <a:r>
              <a:rPr lang="es-CL" sz="2400" i="1" u="sng" dirty="0">
                <a:latin typeface="Calibri" panose="020F0502020204030204" pitchFamily="34" charset="0"/>
              </a:rPr>
              <a:t>Contexto</a:t>
            </a:r>
            <a:r>
              <a:rPr lang="es-CL" sz="2400" i="1" dirty="0">
                <a:latin typeface="Calibri" panose="020F0502020204030204" pitchFamily="34" charset="0"/>
              </a:rPr>
              <a:t>:</a:t>
            </a:r>
            <a:r>
              <a:rPr lang="es-CL" sz="2400" dirty="0">
                <a:latin typeface="Calibri" panose="020F0502020204030204" pitchFamily="34" charset="0"/>
              </a:rPr>
              <a:t> Imagen, texto, gráfica o situación</a:t>
            </a:r>
            <a:r>
              <a:rPr lang="es-ES" sz="2400" dirty="0">
                <a:latin typeface="Calibri" panose="020F0502020204030204" pitchFamily="34" charset="0"/>
              </a:rPr>
              <a:t> que sirve como base para responder la pregunta</a:t>
            </a:r>
            <a:r>
              <a:rPr lang="es-CL" sz="2400" dirty="0">
                <a:latin typeface="Calibri" panose="020F0502020204030204" pitchFamily="34" charset="0"/>
              </a:rPr>
              <a:t>.</a:t>
            </a:r>
            <a:endParaRPr lang="es-DO" sz="2400" dirty="0">
              <a:latin typeface="Calibri" panose="020F0502020204030204" pitchFamily="34" charset="0"/>
            </a:endParaRPr>
          </a:p>
          <a:p>
            <a:r>
              <a:rPr lang="es-CL" sz="2400" i="1" u="sng" dirty="0">
                <a:latin typeface="Calibri" panose="020F0502020204030204" pitchFamily="34" charset="0"/>
              </a:rPr>
              <a:t>Enunciado</a:t>
            </a:r>
            <a:r>
              <a:rPr lang="es-CL" sz="2400" i="1" dirty="0">
                <a:latin typeface="Calibri" panose="020F0502020204030204" pitchFamily="34" charset="0"/>
              </a:rPr>
              <a:t>:</a:t>
            </a:r>
            <a:r>
              <a:rPr lang="es-CL" sz="2400" dirty="0">
                <a:latin typeface="Calibri" panose="020F0502020204030204" pitchFamily="34" charset="0"/>
              </a:rPr>
              <a:t> La pregunta</a:t>
            </a:r>
            <a:r>
              <a:rPr lang="es-ES" sz="2400" dirty="0">
                <a:latin typeface="Calibri" panose="020F0502020204030204" pitchFamily="34" charset="0"/>
              </a:rPr>
              <a:t> o tarea concreta que se le solicita.</a:t>
            </a:r>
            <a:endParaRPr lang="es-DO" sz="2400" dirty="0">
              <a:latin typeface="Calibri" panose="020F0502020204030204" pitchFamily="34" charset="0"/>
            </a:endParaRPr>
          </a:p>
          <a:p>
            <a:r>
              <a:rPr lang="es-CL" sz="2400" i="1" u="sng" dirty="0">
                <a:latin typeface="Calibri" panose="020F0502020204030204" pitchFamily="34" charset="0"/>
              </a:rPr>
              <a:t>Opciones de respuestas</a:t>
            </a:r>
            <a:r>
              <a:rPr lang="es-CL" sz="2400" i="1" dirty="0">
                <a:latin typeface="Calibri" panose="020F0502020204030204" pitchFamily="34" charset="0"/>
              </a:rPr>
              <a:t>:   </a:t>
            </a:r>
            <a:r>
              <a:rPr lang="es-CL" sz="2400" b="1" i="1" dirty="0">
                <a:latin typeface="Calibri" panose="020F0502020204030204" pitchFamily="34" charset="0"/>
              </a:rPr>
              <a:t>(3 distractores </a:t>
            </a:r>
            <a:r>
              <a:rPr lang="es-CL" sz="2400" b="1" i="1" dirty="0">
                <a:solidFill>
                  <a:schemeClr val="bg2">
                    <a:lumMod val="10000"/>
                  </a:schemeClr>
                </a:solidFill>
                <a:latin typeface="Calibri" panose="020F0502020204030204" pitchFamily="34" charset="0"/>
              </a:rPr>
              <a:t>y la respuesta correcta)</a:t>
            </a:r>
          </a:p>
          <a:p>
            <a:endParaRPr lang="es-CL" sz="2400" i="1" dirty="0">
              <a:latin typeface="Calibri" panose="020F0502020204030204" pitchFamily="34" charset="0"/>
            </a:endParaRPr>
          </a:p>
          <a:p>
            <a:r>
              <a:rPr lang="es-CL" sz="2400" i="1" dirty="0">
                <a:latin typeface="Calibri" panose="020F0502020204030204" pitchFamily="34" charset="0"/>
              </a:rPr>
              <a:t>    A continuación presentamos ejemplos de </a:t>
            </a:r>
            <a:r>
              <a:rPr lang="es-CL" sz="2400" i="1" dirty="0" smtClean="0">
                <a:latin typeface="Calibri" panose="020F0502020204030204" pitchFamily="34" charset="0"/>
              </a:rPr>
              <a:t>ítems.</a:t>
            </a:r>
            <a:endParaRPr lang="es-DO" sz="2400" dirty="0">
              <a:latin typeface="Calibri" panose="020F0502020204030204" pitchFamily="34" charset="0"/>
            </a:endParaRPr>
          </a:p>
          <a:p>
            <a:endParaRPr lang="es-DO" dirty="0"/>
          </a:p>
        </p:txBody>
      </p:sp>
    </p:spTree>
    <p:extLst>
      <p:ext uri="{BB962C8B-B14F-4D97-AF65-F5344CB8AC3E}">
        <p14:creationId xmlns:p14="http://schemas.microsoft.com/office/powerpoint/2010/main" val="37523579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207394" y="2393056"/>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4BACC6">
                  <a:lumMod val="75000"/>
                </a:srgbClr>
              </a:solidFill>
              <a:effectLst/>
              <a:uLnTx/>
              <a:uFillTx/>
              <a:latin typeface="Helvetica"/>
              <a:cs typeface="Helvetica"/>
              <a:sym typeface="Franklin Gothic Book"/>
            </a:endParaRPr>
          </a:p>
        </p:txBody>
      </p:sp>
      <p:sp>
        <p:nvSpPr>
          <p:cNvPr id="3" name="Rectangle 14"/>
          <p:cNvSpPr/>
          <p:nvPr/>
        </p:nvSpPr>
        <p:spPr>
          <a:xfrm>
            <a:off x="1092959" y="4145704"/>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4" name="TextBox 18"/>
          <p:cNvSpPr txBox="1"/>
          <p:nvPr/>
        </p:nvSpPr>
        <p:spPr>
          <a:xfrm>
            <a:off x="821081" y="2707756"/>
            <a:ext cx="7206174" cy="1200329"/>
          </a:xfrm>
          <a:prstGeom prst="rect">
            <a:avLst/>
          </a:prstGeom>
          <a:noFill/>
          <a:ln>
            <a:solidFill>
              <a:schemeClr val="bg1"/>
            </a:solidFill>
          </a:ln>
        </p:spPr>
        <p:txBody>
          <a:bodyPr wrap="square" rtlCol="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EJEMPLOS DE ÍTEMS DEL TERCER CICLO DE ADULTOS</a:t>
            </a:r>
          </a:p>
        </p:txBody>
      </p:sp>
    </p:spTree>
    <p:extLst>
      <p:ext uri="{BB962C8B-B14F-4D97-AF65-F5344CB8AC3E}">
        <p14:creationId xmlns:p14="http://schemas.microsoft.com/office/powerpoint/2010/main" val="101974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p:txBody>
          <a:bodyPr/>
          <a:lstStyle/>
          <a:p>
            <a:r>
              <a:rPr lang="es-DO" dirty="0"/>
              <a:t>Ejemplo 1</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DO" altLang="en-US" sz="11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sym typeface="Franklin Gothic Book"/>
              </a:rPr>
              <a:t> </a:t>
            </a:r>
            <a:endParaRPr kumimoji="0" lang="es-DO" altLang="en-US" sz="6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3" name="Rectángulo 2">
            <a:extLst>
              <a:ext uri="{FF2B5EF4-FFF2-40B4-BE49-F238E27FC236}">
                <a16:creationId xmlns:a16="http://schemas.microsoft.com/office/drawing/2014/main" id="{21EE0F14-AE6F-4647-811E-CF3743D2C703}"/>
              </a:ext>
            </a:extLst>
          </p:cNvPr>
          <p:cNvSpPr/>
          <p:nvPr/>
        </p:nvSpPr>
        <p:spPr>
          <a:xfrm>
            <a:off x="372208" y="2000231"/>
            <a:ext cx="8563034" cy="2585323"/>
          </a:xfrm>
          <a:prstGeom prst="rect">
            <a:avLst/>
          </a:prstGeom>
        </p:spPr>
        <p:txBody>
          <a:bodyPr wrap="square">
            <a:spAutoFit/>
          </a:bodyPr>
          <a:lstStyle/>
          <a:p>
            <a:r>
              <a:rPr lang="es-DO" dirty="0">
                <a:latin typeface="Century Gothic" panose="020B0502020202020204" pitchFamily="34" charset="0"/>
              </a:rPr>
              <a:t>1-¿Cuál de las siguientes es una característica del crecimiento poblacional de la ciudad de Santo Domingo? </a:t>
            </a:r>
          </a:p>
          <a:p>
            <a:endParaRPr lang="es-DO" dirty="0">
              <a:latin typeface="Century Gothic" panose="020B0502020202020204" pitchFamily="34" charset="0"/>
            </a:endParaRPr>
          </a:p>
          <a:p>
            <a:r>
              <a:rPr lang="es-DO" dirty="0" smtClean="0">
                <a:latin typeface="Century Gothic" panose="020B0502020202020204" pitchFamily="34" charset="0"/>
              </a:rPr>
              <a:t>A -</a:t>
            </a:r>
            <a:r>
              <a:rPr lang="es-DO" dirty="0">
                <a:solidFill>
                  <a:schemeClr val="tx1"/>
                </a:solidFill>
                <a:latin typeface="Century Gothic" panose="020B0502020202020204" pitchFamily="34" charset="0"/>
              </a:rPr>
              <a:t>C</a:t>
            </a:r>
            <a:r>
              <a:rPr lang="es-DO" dirty="0" smtClean="0">
                <a:solidFill>
                  <a:schemeClr val="tx1"/>
                </a:solidFill>
                <a:latin typeface="Century Gothic" panose="020B0502020202020204" pitchFamily="34" charset="0"/>
              </a:rPr>
              <a:t>rece ordenadamente. </a:t>
            </a:r>
            <a:endParaRPr lang="es-DO" dirty="0">
              <a:solidFill>
                <a:schemeClr val="tx1"/>
              </a:solidFill>
              <a:latin typeface="Century Gothic" panose="020B0502020202020204" pitchFamily="34" charset="0"/>
            </a:endParaRPr>
          </a:p>
          <a:p>
            <a:r>
              <a:rPr lang="es-DO" dirty="0" smtClean="0">
                <a:solidFill>
                  <a:schemeClr val="tx1"/>
                </a:solidFill>
                <a:latin typeface="Century Gothic" panose="020B0502020202020204" pitchFamily="34" charset="0"/>
              </a:rPr>
              <a:t>B- Es controlado. </a:t>
            </a:r>
          </a:p>
          <a:p>
            <a:r>
              <a:rPr lang="es-DO" dirty="0" smtClean="0">
                <a:solidFill>
                  <a:schemeClr val="tx1"/>
                </a:solidFill>
                <a:latin typeface="Century Gothic" panose="020B0502020202020204" pitchFamily="34" charset="0"/>
              </a:rPr>
              <a:t>C- Es lento</a:t>
            </a:r>
            <a:r>
              <a:rPr lang="es-DO" dirty="0">
                <a:solidFill>
                  <a:schemeClr val="tx1"/>
                </a:solidFill>
                <a:latin typeface="Century Gothic" panose="020B0502020202020204" pitchFamily="34" charset="0"/>
              </a:rPr>
              <a:t>.</a:t>
            </a:r>
            <a:r>
              <a:rPr lang="es-DO" dirty="0">
                <a:solidFill>
                  <a:srgbClr val="FF0000"/>
                </a:solidFill>
                <a:latin typeface="Century Gothic" panose="020B0502020202020204" pitchFamily="34" charset="0"/>
              </a:rPr>
              <a:t> </a:t>
            </a:r>
          </a:p>
          <a:p>
            <a:r>
              <a:rPr lang="es-DO" dirty="0" smtClean="0">
                <a:solidFill>
                  <a:schemeClr val="tx1"/>
                </a:solidFill>
                <a:latin typeface="Century Gothic" panose="020B0502020202020204" pitchFamily="34" charset="0"/>
              </a:rPr>
              <a:t>D- Crece </a:t>
            </a:r>
            <a:r>
              <a:rPr lang="es-DO" dirty="0" smtClean="0">
                <a:solidFill>
                  <a:schemeClr val="tx1"/>
                </a:solidFill>
                <a:latin typeface="Century Gothic" panose="020B0502020202020204" pitchFamily="34" charset="0"/>
              </a:rPr>
              <a:t>de forma desordenada</a:t>
            </a:r>
            <a:r>
              <a:rPr lang="es-DO" dirty="0" smtClean="0">
                <a:latin typeface="Century Gothic" panose="020B0502020202020204" pitchFamily="34" charset="0"/>
              </a:rPr>
              <a:t>. </a:t>
            </a:r>
            <a:endParaRPr lang="es-DO" dirty="0">
              <a:solidFill>
                <a:schemeClr val="accent1">
                  <a:lumMod val="50000"/>
                </a:schemeClr>
              </a:solidFill>
              <a:latin typeface="Century Gothic" panose="020B0502020202020204" pitchFamily="34" charset="0"/>
            </a:endParaRPr>
          </a:p>
          <a:p>
            <a:endParaRPr lang="es-DO" dirty="0">
              <a:solidFill>
                <a:schemeClr val="accent1">
                  <a:lumMod val="50000"/>
                </a:schemeClr>
              </a:solidFill>
              <a:latin typeface="Century Gothic" panose="020B0502020202020204" pitchFamily="34" charset="0"/>
            </a:endParaRPr>
          </a:p>
          <a:p>
            <a:r>
              <a:rPr lang="es-DO" dirty="0">
                <a:solidFill>
                  <a:schemeClr val="tx1"/>
                </a:solidFill>
                <a:latin typeface="Century Gothic" panose="020B0502020202020204" pitchFamily="34" charset="0"/>
              </a:rPr>
              <a:t>Repuesta correcta: </a:t>
            </a:r>
            <a:r>
              <a:rPr lang="es-DO" dirty="0">
                <a:solidFill>
                  <a:schemeClr val="accent1">
                    <a:lumMod val="50000"/>
                  </a:schemeClr>
                </a:solidFill>
                <a:latin typeface="Century Gothic" panose="020B0502020202020204" pitchFamily="34" charset="0"/>
              </a:rPr>
              <a:t>D</a:t>
            </a:r>
          </a:p>
        </p:txBody>
      </p:sp>
      <p:pic>
        <p:nvPicPr>
          <p:cNvPr id="6" name="Imagen 5">
            <a:extLst>
              <a:ext uri="{FF2B5EF4-FFF2-40B4-BE49-F238E27FC236}">
                <a16:creationId xmlns:a16="http://schemas.microsoft.com/office/drawing/2014/main" id="{42738101-5879-4E45-A0F0-728A28B39EDA}"/>
              </a:ext>
            </a:extLst>
          </p:cNvPr>
          <p:cNvPicPr>
            <a:picLocks noChangeAspect="1"/>
          </p:cNvPicPr>
          <p:nvPr/>
        </p:nvPicPr>
        <p:blipFill rotWithShape="1">
          <a:blip r:embed="rId2"/>
          <a:srcRect b="3859"/>
          <a:stretch/>
        </p:blipFill>
        <p:spPr>
          <a:xfrm>
            <a:off x="5444835" y="4585554"/>
            <a:ext cx="3241964" cy="1799398"/>
          </a:xfrm>
          <a:prstGeom prst="rect">
            <a:avLst/>
          </a:prstGeom>
        </p:spPr>
      </p:pic>
      <p:sp>
        <p:nvSpPr>
          <p:cNvPr id="16" name="Rectangle: Rounded Corners 3">
            <a:extLst>
              <a:ext uri="{FF2B5EF4-FFF2-40B4-BE49-F238E27FC236}">
                <a16:creationId xmlns:a16="http://schemas.microsoft.com/office/drawing/2014/main" id="{C2B0484E-532F-4B35-9097-30C3DD81AE9A}"/>
              </a:ext>
            </a:extLst>
          </p:cNvPr>
          <p:cNvSpPr/>
          <p:nvPr/>
        </p:nvSpPr>
        <p:spPr>
          <a:xfrm>
            <a:off x="5876157" y="369204"/>
            <a:ext cx="2772731" cy="1328021"/>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8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Bloque</a:t>
            </a:r>
            <a:r>
              <a:rPr kumimoji="0" lang="es-DO" sz="1800" b="0"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 El espacio  mundial.</a:t>
            </a: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8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Contenido</a:t>
            </a:r>
            <a:r>
              <a:rPr kumimoji="0" lang="es-DO" sz="1800" b="0"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 La población</a:t>
            </a: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8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Nivel </a:t>
            </a:r>
            <a:r>
              <a:rPr kumimoji="0" lang="es-DO" sz="18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rPr>
              <a:t>de complejidad</a:t>
            </a:r>
            <a:r>
              <a:rPr kumimoji="0" lang="es-DO"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rPr>
              <a:t>: </a:t>
            </a:r>
            <a:r>
              <a:rPr lang="es-DO" dirty="0">
                <a:solidFill>
                  <a:schemeClr val="tx1"/>
                </a:solidFill>
                <a:latin typeface="Calibri" panose="020F0502020204030204" pitchFamily="34" charset="0"/>
                <a:cs typeface="Calibri" panose="020F0502020204030204" pitchFamily="34" charset="0"/>
              </a:rPr>
              <a:t>3</a:t>
            </a:r>
            <a:endParaRPr kumimoji="0" lang="es-DO"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endParaRPr>
          </a:p>
        </p:txBody>
      </p:sp>
    </p:spTree>
    <p:extLst>
      <p:ext uri="{BB962C8B-B14F-4D97-AF65-F5344CB8AC3E}">
        <p14:creationId xmlns:p14="http://schemas.microsoft.com/office/powerpoint/2010/main" val="10437476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p:txBody>
          <a:bodyPr/>
          <a:lstStyle/>
          <a:p>
            <a:r>
              <a:rPr lang="es-DO" dirty="0"/>
              <a:t>Ejemplo 2</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DO" altLang="en-US" sz="11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sym typeface="Franklin Gothic Book"/>
              </a:rPr>
              <a:t> </a:t>
            </a:r>
            <a:endParaRPr kumimoji="0" lang="es-DO" altLang="en-US" sz="6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DO"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15" name="Rectangle 13">
            <a:extLst>
              <a:ext uri="{FF2B5EF4-FFF2-40B4-BE49-F238E27FC236}">
                <a16:creationId xmlns:a16="http://schemas.microsoft.com/office/drawing/2014/main" id="{28D4FF89-E7E1-4091-974F-04AEF03D2284}"/>
              </a:ext>
            </a:extLst>
          </p:cNvPr>
          <p:cNvSpPr>
            <a:spLocks noChangeArrowheads="1"/>
          </p:cNvSpPr>
          <p:nvPr/>
        </p:nvSpPr>
        <p:spPr bwMode="auto">
          <a:xfrm>
            <a:off x="1304157" y="528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s-DO" altLang="en-US" sz="12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sym typeface="Franklin Gothic Book"/>
              </a:rPr>
              <a:t> </a:t>
            </a:r>
            <a:endParaRPr kumimoji="0" lang="en-US" altLang="en-US" sz="6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sym typeface="Franklin Gothic Book"/>
            </a:endParaRPr>
          </a:p>
        </p:txBody>
      </p:sp>
      <p:sp>
        <p:nvSpPr>
          <p:cNvPr id="3" name="Rectángulo 2">
            <a:extLst>
              <a:ext uri="{FF2B5EF4-FFF2-40B4-BE49-F238E27FC236}">
                <a16:creationId xmlns:a16="http://schemas.microsoft.com/office/drawing/2014/main" id="{B1CDAECA-9DF9-4A16-9D88-B22F3D4A72D1}"/>
              </a:ext>
            </a:extLst>
          </p:cNvPr>
          <p:cNvSpPr/>
          <p:nvPr/>
        </p:nvSpPr>
        <p:spPr>
          <a:xfrm>
            <a:off x="261257" y="2029696"/>
            <a:ext cx="8425542" cy="2862322"/>
          </a:xfrm>
          <a:prstGeom prst="rect">
            <a:avLst/>
          </a:prstGeom>
        </p:spPr>
        <p:txBody>
          <a:bodyPr wrap="square">
            <a:spAutoFit/>
          </a:bodyPr>
          <a:lstStyle/>
          <a:p>
            <a:r>
              <a:rPr lang="es-DO" dirty="0">
                <a:latin typeface="Century Gothic" panose="020B0502020202020204" pitchFamily="34" charset="0"/>
              </a:rPr>
              <a:t>2-En relación a las empresas extranjeras en nuestro país, ¿cuál de las siguientes medidas fue tomada por el gobierno de Joaquín Balaguer durante el período de los Doce Años (1966 1978)?</a:t>
            </a:r>
          </a:p>
          <a:p>
            <a:endParaRPr lang="es-DO" dirty="0">
              <a:latin typeface="Century Gothic" panose="020B0502020202020204" pitchFamily="34" charset="0"/>
            </a:endParaRPr>
          </a:p>
          <a:p>
            <a:r>
              <a:rPr lang="es-DO" dirty="0">
                <a:latin typeface="Century Gothic" panose="020B0502020202020204" pitchFamily="34" charset="0"/>
              </a:rPr>
              <a:t>A- Facilidades para instalación de </a:t>
            </a:r>
            <a:r>
              <a:rPr lang="es-DO" dirty="0" smtClean="0">
                <a:latin typeface="Century Gothic" panose="020B0502020202020204" pitchFamily="34" charset="0"/>
              </a:rPr>
              <a:t>industrias.  </a:t>
            </a:r>
            <a:endParaRPr lang="es-DO" dirty="0">
              <a:latin typeface="Century Gothic" panose="020B0502020202020204" pitchFamily="34" charset="0"/>
            </a:endParaRPr>
          </a:p>
          <a:p>
            <a:r>
              <a:rPr lang="es-DO" dirty="0">
                <a:latin typeface="Century Gothic" panose="020B0502020202020204" pitchFamily="34" charset="0"/>
              </a:rPr>
              <a:t>B- Aumento de salarios a los obreros. </a:t>
            </a:r>
          </a:p>
          <a:p>
            <a:r>
              <a:rPr lang="es-DO" dirty="0">
                <a:latin typeface="Century Gothic" panose="020B0502020202020204" pitchFamily="34" charset="0"/>
              </a:rPr>
              <a:t>C- Aumento de los gastos de energía. </a:t>
            </a:r>
          </a:p>
          <a:p>
            <a:r>
              <a:rPr lang="es-DO" dirty="0">
                <a:latin typeface="Century Gothic" panose="020B0502020202020204" pitchFamily="34" charset="0"/>
              </a:rPr>
              <a:t>D- Otorgamiento de préstamos duros.</a:t>
            </a:r>
          </a:p>
          <a:p>
            <a:endParaRPr lang="es-DO" dirty="0">
              <a:latin typeface="Century Gothic" panose="020B0502020202020204" pitchFamily="34" charset="0"/>
            </a:endParaRPr>
          </a:p>
          <a:p>
            <a:r>
              <a:rPr lang="es-DO" dirty="0">
                <a:latin typeface="Century Gothic" panose="020B0502020202020204" pitchFamily="34" charset="0"/>
              </a:rPr>
              <a:t>Repuesta correcta: A</a:t>
            </a:r>
          </a:p>
        </p:txBody>
      </p:sp>
      <p:sp>
        <p:nvSpPr>
          <p:cNvPr id="16" name="Rectángulo 15">
            <a:extLst>
              <a:ext uri="{FF2B5EF4-FFF2-40B4-BE49-F238E27FC236}">
                <a16:creationId xmlns:a16="http://schemas.microsoft.com/office/drawing/2014/main" id="{2D11BA28-0EBD-46DC-8855-4B51FACE6BDA}"/>
              </a:ext>
            </a:extLst>
          </p:cNvPr>
          <p:cNvSpPr/>
          <p:nvPr/>
        </p:nvSpPr>
        <p:spPr>
          <a:xfrm>
            <a:off x="4288088" y="5050531"/>
            <a:ext cx="4572000" cy="1477328"/>
          </a:xfrm>
          <a:prstGeom prst="rect">
            <a:avLst/>
          </a:prstGeom>
        </p:spPr>
        <p:txBody>
          <a:bodyPr>
            <a:spAutoFit/>
          </a:bodyPr>
          <a:lstStyle/>
          <a:p>
            <a:pPr algn="just"/>
            <a:r>
              <a:rPr lang="es-DO" dirty="0">
                <a:latin typeface="Century Gothic" panose="020B0502020202020204" pitchFamily="34" charset="0"/>
              </a:rPr>
              <a:t>Para el estudiante contestar esta pregunta debe dominar las políticas económicas del Gobierno de los Doce años de Balaguer con relación a la inversión extranjera en el país. </a:t>
            </a:r>
          </a:p>
        </p:txBody>
      </p:sp>
      <p:sp>
        <p:nvSpPr>
          <p:cNvPr id="17" name="Rectangle: Rounded Corners 3">
            <a:extLst>
              <a:ext uri="{FF2B5EF4-FFF2-40B4-BE49-F238E27FC236}">
                <a16:creationId xmlns:a16="http://schemas.microsoft.com/office/drawing/2014/main" id="{C2B0484E-532F-4B35-9097-30C3DD81AE9A}"/>
              </a:ext>
            </a:extLst>
          </p:cNvPr>
          <p:cNvSpPr/>
          <p:nvPr/>
        </p:nvSpPr>
        <p:spPr>
          <a:xfrm>
            <a:off x="5647557" y="260827"/>
            <a:ext cx="3421628" cy="1532332"/>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4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Bloque</a:t>
            </a:r>
            <a:r>
              <a:rPr kumimoji="0" lang="es-DO" sz="1400" b="0"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 Procesos de participación socioeconómica</a:t>
            </a:r>
            <a:r>
              <a:rPr kumimoji="0" lang="es-DO" sz="1400" b="0" i="0" u="none" strike="noStrike" kern="0" cap="none" spc="0" normalizeH="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 y política en RD a finales de los Siglos XIX y XX.</a:t>
            </a:r>
            <a:endParaRPr kumimoji="0" lang="es-DO" sz="1400" b="0"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endParaRP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4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Contenido</a:t>
            </a:r>
            <a:r>
              <a:rPr kumimoji="0" lang="es-DO" sz="1400" b="0"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 Gobierno de los doce años de Balaguer.</a:t>
            </a: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400" b="1" i="0" u="none" strike="noStrike" kern="0" cap="none" spc="0" normalizeH="0" baseline="0" noProof="0" dirty="0" smtClean="0">
                <a:ln>
                  <a:noFill/>
                </a:ln>
                <a:solidFill>
                  <a:schemeClr val="tx1"/>
                </a:solidFill>
                <a:effectLst/>
                <a:uLnTx/>
                <a:uFillTx/>
                <a:latin typeface="Calibri" panose="020F0502020204030204" pitchFamily="34" charset="0"/>
                <a:cs typeface="Calibri" panose="020F0502020204030204" pitchFamily="34" charset="0"/>
                <a:sym typeface="Franklin Gothic Book"/>
              </a:rPr>
              <a:t>Nivel </a:t>
            </a:r>
            <a:r>
              <a:rPr kumimoji="0" lang="es-DO"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rPr>
              <a:t>de complejidad</a:t>
            </a:r>
            <a:r>
              <a:rPr kumimoji="0" lang="es-DO" sz="1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rPr>
              <a:t>: </a:t>
            </a:r>
            <a:r>
              <a:rPr lang="es-DO" sz="1400" dirty="0" smtClean="0">
                <a:solidFill>
                  <a:schemeClr val="tx1"/>
                </a:solidFill>
                <a:latin typeface="Calibri" panose="020F0502020204030204" pitchFamily="34" charset="0"/>
                <a:cs typeface="Calibri" panose="020F0502020204030204" pitchFamily="34" charset="0"/>
              </a:rPr>
              <a:t>1</a:t>
            </a:r>
            <a:endParaRPr kumimoji="0" lang="es-DO" sz="1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Franklin Gothic Book"/>
            </a:endParaRPr>
          </a:p>
        </p:txBody>
      </p:sp>
    </p:spTree>
    <p:extLst>
      <p:ext uri="{BB962C8B-B14F-4D97-AF65-F5344CB8AC3E}">
        <p14:creationId xmlns:p14="http://schemas.microsoft.com/office/powerpoint/2010/main" val="73472593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207394" y="1717196"/>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4BACC6">
                  <a:lumMod val="75000"/>
                </a:srgbClr>
              </a:solidFill>
              <a:effectLst/>
              <a:uLnTx/>
              <a:uFillTx/>
              <a:latin typeface="Helvetica"/>
              <a:cs typeface="Helvetica"/>
              <a:sym typeface="Franklin Gothic Book"/>
            </a:endParaRPr>
          </a:p>
        </p:txBody>
      </p:sp>
      <p:sp>
        <p:nvSpPr>
          <p:cNvPr id="3" name="Rectangle 14"/>
          <p:cNvSpPr/>
          <p:nvPr/>
        </p:nvSpPr>
        <p:spPr>
          <a:xfrm>
            <a:off x="1092959" y="4145704"/>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ko-KR" altLang="en-US" sz="1350" b="0" i="0" u="none" strike="noStrike" kern="0" cap="none" spc="0" normalizeH="0" baseline="0" noProof="0">
              <a:ln>
                <a:noFill/>
              </a:ln>
              <a:solidFill>
                <a:srgbClr val="FFFFFF"/>
              </a:solidFill>
              <a:effectLst/>
              <a:uLnTx/>
              <a:uFillTx/>
              <a:latin typeface="Helvetica"/>
              <a:cs typeface="Helvetica"/>
              <a:sym typeface="Franklin Gothic Book"/>
            </a:endParaRPr>
          </a:p>
        </p:txBody>
      </p:sp>
      <p:sp>
        <p:nvSpPr>
          <p:cNvPr id="4" name="TextBox 18"/>
          <p:cNvSpPr txBox="1"/>
          <p:nvPr/>
        </p:nvSpPr>
        <p:spPr>
          <a:xfrm>
            <a:off x="935516" y="1875226"/>
            <a:ext cx="7206174" cy="2308324"/>
          </a:xfrm>
          <a:prstGeom prst="rect">
            <a:avLst/>
          </a:prstGeom>
          <a:noFill/>
          <a:ln>
            <a:solidFill>
              <a:schemeClr val="bg1"/>
            </a:solidFill>
          </a:ln>
        </p:spPr>
        <p:txBody>
          <a:bodyPr wrap="square" rtlCol="0">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EJEMPLOS DE ÍTEMS PRUEBA NACIONAL MEDIA-SECUNARIA</a:t>
            </a:r>
            <a:r>
              <a:rPr kumimoji="0" lang="es-DO" altLang="ko-KR" sz="3600" b="0" i="0" u="none" strike="noStrike" kern="0" cap="none" spc="0" normalizeH="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 </a:t>
            </a:r>
            <a:r>
              <a:rPr kumimoji="0" lang="es-DO" altLang="ko-KR" sz="3600" b="0" i="0" u="none" strike="noStrike" kern="0" cap="none" spc="0" normalizeH="0" baseline="0" noProof="0" dirty="0">
                <a:ln>
                  <a:noFill/>
                </a:ln>
                <a:solidFill>
                  <a:srgbClr val="4BACC6">
                    <a:lumMod val="75000"/>
                  </a:srgbClr>
                </a:solidFill>
                <a:effectLst/>
                <a:uLnTx/>
                <a:uFillTx/>
                <a:latin typeface="Berlin Sans FB Demi" panose="020E0802020502020306" pitchFamily="34" charset="0"/>
                <a:cs typeface="Arial" pitchFamily="34" charset="0"/>
                <a:sym typeface="Franklin Gothic Book"/>
              </a:rPr>
              <a:t>MODALIDAD GENERAL-ACADÉMICA  </a:t>
            </a:r>
          </a:p>
        </p:txBody>
      </p:sp>
    </p:spTree>
    <p:extLst>
      <p:ext uri="{BB962C8B-B14F-4D97-AF65-F5344CB8AC3E}">
        <p14:creationId xmlns:p14="http://schemas.microsoft.com/office/powerpoint/2010/main" val="10073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p:txBody>
          <a:bodyPr/>
          <a:lstStyle/>
          <a:p>
            <a:r>
              <a:rPr lang="es-DO" dirty="0"/>
              <a:t>Ejemplo 1</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1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 </a:t>
            </a:r>
            <a:endParaRPr kumimoji="0" lang="es-DO"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28D4FF89-E7E1-4091-974F-04AEF03D2284}"/>
              </a:ext>
            </a:extLst>
          </p:cNvPr>
          <p:cNvSpPr>
            <a:spLocks noChangeArrowheads="1"/>
          </p:cNvSpPr>
          <p:nvPr/>
        </p:nvSpPr>
        <p:spPr bwMode="auto">
          <a:xfrm>
            <a:off x="1304157" y="528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2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CD6F2620-24BB-47C4-925C-CBA4489A761F}"/>
              </a:ext>
            </a:extLst>
          </p:cNvPr>
          <p:cNvSpPr txBox="1"/>
          <p:nvPr/>
        </p:nvSpPr>
        <p:spPr>
          <a:xfrm>
            <a:off x="390292" y="2016351"/>
            <a:ext cx="802887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DO" dirty="0"/>
              <a:t>1-En 1962, ¿cuál era la orientación política del Partido Unión Cívica Nacional? </a:t>
            </a:r>
          </a:p>
          <a:p>
            <a:endParaRPr lang="es-DO" dirty="0">
              <a:latin typeface="Calibri" panose="020F0502020204030204" pitchFamily="34" charset="0"/>
              <a:cs typeface="Calibri" panose="020F0502020204030204" pitchFamily="34" charset="0"/>
            </a:endParaRPr>
          </a:p>
        </p:txBody>
      </p:sp>
      <p:sp>
        <p:nvSpPr>
          <p:cNvPr id="6" name="Rectángulo 5">
            <a:extLst>
              <a:ext uri="{FF2B5EF4-FFF2-40B4-BE49-F238E27FC236}">
                <a16:creationId xmlns:a16="http://schemas.microsoft.com/office/drawing/2014/main" id="{7C29F912-0FA0-4F26-8A1B-2C93F25BB77F}"/>
              </a:ext>
            </a:extLst>
          </p:cNvPr>
          <p:cNvSpPr/>
          <p:nvPr/>
        </p:nvSpPr>
        <p:spPr>
          <a:xfrm>
            <a:off x="390292" y="2551837"/>
            <a:ext cx="2926486" cy="1754326"/>
          </a:xfrm>
          <a:prstGeom prst="rect">
            <a:avLst/>
          </a:prstGeom>
        </p:spPr>
        <p:txBody>
          <a:bodyPr wrap="square">
            <a:spAutoFit/>
          </a:bodyPr>
          <a:lstStyle/>
          <a:p>
            <a:r>
              <a:rPr lang="es-DO" dirty="0"/>
              <a:t>A- Demócrata cristiana. </a:t>
            </a:r>
          </a:p>
          <a:p>
            <a:r>
              <a:rPr lang="es-DO" dirty="0"/>
              <a:t>B- Social demócrata.</a:t>
            </a:r>
          </a:p>
          <a:p>
            <a:r>
              <a:rPr lang="es-DO" dirty="0"/>
              <a:t>C- De izquierda. </a:t>
            </a:r>
          </a:p>
          <a:p>
            <a:r>
              <a:rPr lang="es-DO" dirty="0"/>
              <a:t>D- De derecha. </a:t>
            </a:r>
          </a:p>
          <a:p>
            <a:endParaRPr lang="es-DO" dirty="0"/>
          </a:p>
          <a:p>
            <a:r>
              <a:rPr lang="es-DO" dirty="0"/>
              <a:t>Respuesta correcta: D</a:t>
            </a:r>
          </a:p>
        </p:txBody>
      </p:sp>
      <p:pic>
        <p:nvPicPr>
          <p:cNvPr id="16" name="Imagen 15">
            <a:extLst>
              <a:ext uri="{FF2B5EF4-FFF2-40B4-BE49-F238E27FC236}">
                <a16:creationId xmlns:a16="http://schemas.microsoft.com/office/drawing/2014/main" id="{F33DF4F0-51D8-42FC-806D-B2854A8E1CC6}"/>
              </a:ext>
            </a:extLst>
          </p:cNvPr>
          <p:cNvPicPr>
            <a:picLocks noChangeAspect="1"/>
          </p:cNvPicPr>
          <p:nvPr/>
        </p:nvPicPr>
        <p:blipFill>
          <a:blip r:embed="rId2"/>
          <a:stretch>
            <a:fillRect/>
          </a:stretch>
        </p:blipFill>
        <p:spPr>
          <a:xfrm>
            <a:off x="390292" y="5047729"/>
            <a:ext cx="4704221" cy="1316850"/>
          </a:xfrm>
          <a:prstGeom prst="rect">
            <a:avLst/>
          </a:prstGeom>
        </p:spPr>
      </p:pic>
      <p:sp>
        <p:nvSpPr>
          <p:cNvPr id="17" name="Rectangle: Rounded Corners 3">
            <a:extLst>
              <a:ext uri="{FF2B5EF4-FFF2-40B4-BE49-F238E27FC236}">
                <a16:creationId xmlns:a16="http://schemas.microsoft.com/office/drawing/2014/main" id="{C2B0484E-532F-4B35-9097-30C3DD81AE9A}"/>
              </a:ext>
            </a:extLst>
          </p:cNvPr>
          <p:cNvSpPr/>
          <p:nvPr/>
        </p:nvSpPr>
        <p:spPr>
          <a:xfrm>
            <a:off x="5647557" y="-40114"/>
            <a:ext cx="3496443" cy="1770695"/>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lvl="0">
              <a:defRPr/>
            </a:pPr>
            <a:r>
              <a:rPr kumimoji="0" lang="es-DO" sz="1400" b="1"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rPr>
              <a:t>Bloque: </a:t>
            </a:r>
            <a:r>
              <a:rPr lang="es-DO" sz="1400" dirty="0" smtClean="0">
                <a:solidFill>
                  <a:schemeClr val="tx1"/>
                </a:solidFill>
              </a:rPr>
              <a:t>Formación </a:t>
            </a:r>
            <a:r>
              <a:rPr lang="es-DO" sz="1400" dirty="0">
                <a:solidFill>
                  <a:schemeClr val="tx1"/>
                </a:solidFill>
              </a:rPr>
              <a:t>de la nación dominicana: Primera y Segunda República, hasta mediados del siglo XX</a:t>
            </a:r>
            <a:endParaRPr kumimoji="0" lang="es-DO" sz="1400"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endParaRPr>
          </a:p>
          <a:p>
            <a:pPr>
              <a:defRPr/>
            </a:pPr>
            <a:r>
              <a:rPr kumimoji="0" lang="es-DO" sz="1400" b="1"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rPr>
              <a:t>Contenido:</a:t>
            </a:r>
            <a:r>
              <a:rPr kumimoji="0" lang="es-DO" sz="1400" b="0"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rPr>
              <a:t> Gobierno de Bosch y la guerra de Abril </a:t>
            </a:r>
            <a:endParaRPr lang="es-DO" sz="1400" b="1" dirty="0">
              <a:solidFill>
                <a:schemeClr val="tx1"/>
              </a:solidFill>
            </a:endParaRPr>
          </a:p>
          <a:p>
            <a:pPr marL="0" marR="0" lvl="0" indent="0" algn="l" defTabSz="457200" rtl="0" eaLnBrk="1" fontAlgn="auto" latinLnBrk="0" hangingPunct="0">
              <a:lnSpc>
                <a:spcPct val="100000"/>
              </a:lnSpc>
              <a:spcBef>
                <a:spcPts val="0"/>
              </a:spcBef>
              <a:spcAft>
                <a:spcPts val="0"/>
              </a:spcAft>
              <a:buClrTx/>
              <a:buSzTx/>
              <a:buFontTx/>
              <a:buNone/>
              <a:tabLst/>
              <a:defRPr/>
            </a:pPr>
            <a:endParaRPr kumimoji="0" lang="es-DO" sz="1400" b="1"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endParaRPr>
          </a:p>
          <a:p>
            <a:pPr marL="0" marR="0" lvl="0" indent="0" algn="l" defTabSz="457200" rtl="0" eaLnBrk="1" fontAlgn="auto" latinLnBrk="0" hangingPunct="0">
              <a:lnSpc>
                <a:spcPct val="100000"/>
              </a:lnSpc>
              <a:spcBef>
                <a:spcPts val="0"/>
              </a:spcBef>
              <a:spcAft>
                <a:spcPts val="0"/>
              </a:spcAft>
              <a:buClrTx/>
              <a:buSzTx/>
              <a:buFontTx/>
              <a:buNone/>
              <a:tabLst/>
              <a:defRPr/>
            </a:pPr>
            <a:r>
              <a:rPr kumimoji="0" lang="es-DO" sz="1400" b="1" i="0" u="none" strike="noStrike" kern="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sym typeface="Franklin Gothic Book"/>
              </a:rPr>
              <a:t>Nivel </a:t>
            </a:r>
            <a:r>
              <a:rPr kumimoji="0" lang="es-DO" sz="14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Franklin Gothic Book"/>
              </a:rPr>
              <a:t>de complejidad</a:t>
            </a:r>
            <a:r>
              <a:rPr kumimoji="0" lang="es-DO"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Franklin Gothic Book"/>
              </a:rPr>
              <a:t>: </a:t>
            </a:r>
            <a:r>
              <a:rPr lang="es-DO" sz="1400" dirty="0" smtClean="0">
                <a:latin typeface="Calibri" panose="020F0502020204030204" pitchFamily="34" charset="0"/>
                <a:cs typeface="Calibri" panose="020F0502020204030204" pitchFamily="34" charset="0"/>
              </a:rPr>
              <a:t>1</a:t>
            </a:r>
            <a:endParaRPr kumimoji="0" lang="es-DO"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Franklin Gothic Book"/>
            </a:endParaRPr>
          </a:p>
        </p:txBody>
      </p:sp>
    </p:spTree>
    <p:extLst>
      <p:ext uri="{BB962C8B-B14F-4D97-AF65-F5344CB8AC3E}">
        <p14:creationId xmlns:p14="http://schemas.microsoft.com/office/powerpoint/2010/main" val="34376176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9F4B-ABAC-5C4C-B0D1-C227CF28AD18}"/>
              </a:ext>
            </a:extLst>
          </p:cNvPr>
          <p:cNvSpPr>
            <a:spLocks noGrp="1"/>
          </p:cNvSpPr>
          <p:nvPr>
            <p:ph type="title"/>
          </p:nvPr>
        </p:nvSpPr>
        <p:spPr>
          <a:xfrm>
            <a:off x="2732926" y="355600"/>
            <a:ext cx="5953873" cy="878808"/>
          </a:xfrm>
        </p:spPr>
        <p:txBody>
          <a:bodyPr>
            <a:normAutofit/>
          </a:bodyPr>
          <a:lstStyle/>
          <a:p>
            <a:r>
              <a:rPr lang="es-ES" dirty="0"/>
              <a:t>PROPÓSITO</a:t>
            </a:r>
            <a:endParaRPr lang="en-DO" dirty="0"/>
          </a:p>
        </p:txBody>
      </p:sp>
      <p:sp>
        <p:nvSpPr>
          <p:cNvPr id="3" name="Text Placeholder 2">
            <a:extLst>
              <a:ext uri="{FF2B5EF4-FFF2-40B4-BE49-F238E27FC236}">
                <a16:creationId xmlns:a16="http://schemas.microsoft.com/office/drawing/2014/main" id="{5D5922ED-9720-814B-A87E-C7DF7BEBBF15}"/>
              </a:ext>
            </a:extLst>
          </p:cNvPr>
          <p:cNvSpPr>
            <a:spLocks noGrp="1"/>
          </p:cNvSpPr>
          <p:nvPr>
            <p:ph type="body" idx="1"/>
          </p:nvPr>
        </p:nvSpPr>
        <p:spPr>
          <a:xfrm>
            <a:off x="924233" y="1672367"/>
            <a:ext cx="6907160" cy="4430928"/>
          </a:xfrm>
        </p:spPr>
        <p:txBody>
          <a:bodyPr>
            <a:normAutofit/>
          </a:bodyPr>
          <a:lstStyle/>
          <a:p>
            <a:pPr marL="0" indent="0" algn="just">
              <a:buNone/>
            </a:pPr>
            <a:r>
              <a:rPr lang="es-DO" altLang="ko-KR" sz="2800" dirty="0">
                <a:latin typeface="Calibri" panose="020F0502020204030204" pitchFamily="34" charset="0"/>
                <a:cs typeface="Arial" pitchFamily="34" charset="0"/>
              </a:rPr>
              <a:t>Compartir con la comunidad educativa, especialmente con los docentes, las características de las “Pruebas Nacionales de </a:t>
            </a:r>
            <a:r>
              <a:rPr lang="es-DO" altLang="ko-KR" sz="2800" dirty="0" smtClean="0">
                <a:latin typeface="Calibri" panose="020F0502020204030204" pitchFamily="34" charset="0"/>
                <a:cs typeface="Arial" pitchFamily="34" charset="0"/>
              </a:rPr>
              <a:t>Ciencias Sociales </a:t>
            </a:r>
            <a:r>
              <a:rPr lang="es-DO" altLang="ko-KR" sz="2800" dirty="0">
                <a:latin typeface="Calibri" panose="020F0502020204030204" pitchFamily="34" charset="0"/>
                <a:cs typeface="Arial" pitchFamily="34" charset="0"/>
              </a:rPr>
              <a:t>2022” para que, antes de su aplicación, estén familiarizados con las pruebas y los ajustes que éstas presentan de modo que el proceso de evaluación sea más justo.</a:t>
            </a:r>
          </a:p>
          <a:p>
            <a:pPr marL="0" indent="0" algn="just">
              <a:buNone/>
            </a:pPr>
            <a:endParaRPr lang="es-DO" altLang="ko-KR" sz="2800" dirty="0">
              <a:latin typeface="Calibri" panose="020F0502020204030204" pitchFamily="34" charset="0"/>
              <a:cs typeface="Arial" pitchFamily="34" charset="0"/>
            </a:endParaRPr>
          </a:p>
          <a:p>
            <a:pPr marL="0" indent="0" algn="just">
              <a:buNone/>
            </a:pPr>
            <a:endParaRPr lang="en-US" altLang="ko-KR" sz="28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9494657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a:xfrm>
            <a:off x="2666044" y="390861"/>
            <a:ext cx="6020755" cy="878808"/>
          </a:xfrm>
        </p:spPr>
        <p:txBody>
          <a:bodyPr/>
          <a:lstStyle/>
          <a:p>
            <a:r>
              <a:rPr lang="es-DO" dirty="0"/>
              <a:t>Ejemplo 2</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1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s-DO"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8" name="Rectángulo 7">
            <a:extLst>
              <a:ext uri="{FF2B5EF4-FFF2-40B4-BE49-F238E27FC236}">
                <a16:creationId xmlns:a16="http://schemas.microsoft.com/office/drawing/2014/main" id="{13BEFB4A-FAC5-4130-8A31-B01C480F9DC5}"/>
              </a:ext>
            </a:extLst>
          </p:cNvPr>
          <p:cNvSpPr/>
          <p:nvPr/>
        </p:nvSpPr>
        <p:spPr>
          <a:xfrm>
            <a:off x="537033" y="1888251"/>
            <a:ext cx="7881249" cy="2585323"/>
          </a:xfrm>
          <a:prstGeom prst="rect">
            <a:avLst/>
          </a:prstGeom>
        </p:spPr>
        <p:txBody>
          <a:bodyPr wrap="square">
            <a:spAutoFit/>
          </a:bodyPr>
          <a:lstStyle/>
          <a:p>
            <a:r>
              <a:rPr lang="es-DO" dirty="0">
                <a:latin typeface="Century Gothic" panose="020B0502020202020204" pitchFamily="34" charset="0"/>
              </a:rPr>
              <a:t>¿Cuál de las siguientes elevaciones se formó primero en la isla de Santo Domingo? </a:t>
            </a:r>
          </a:p>
          <a:p>
            <a:endParaRPr lang="es-DO" dirty="0">
              <a:latin typeface="Century Gothic" panose="020B0502020202020204" pitchFamily="34" charset="0"/>
            </a:endParaRPr>
          </a:p>
          <a:p>
            <a:r>
              <a:rPr lang="es-DO" dirty="0">
                <a:latin typeface="Century Gothic" panose="020B0502020202020204" pitchFamily="34" charset="0"/>
              </a:rPr>
              <a:t>A- Sierra de Neiba. </a:t>
            </a:r>
          </a:p>
          <a:p>
            <a:r>
              <a:rPr lang="es-DO" dirty="0">
                <a:latin typeface="Century Gothic" panose="020B0502020202020204" pitchFamily="34" charset="0"/>
              </a:rPr>
              <a:t>B- Cordillera Central. </a:t>
            </a:r>
          </a:p>
          <a:p>
            <a:r>
              <a:rPr lang="es-DO" dirty="0">
                <a:latin typeface="Century Gothic" panose="020B0502020202020204" pitchFamily="34" charset="0"/>
              </a:rPr>
              <a:t>C- Sierra </a:t>
            </a:r>
            <a:r>
              <a:rPr lang="es-DO" dirty="0" smtClean="0">
                <a:latin typeface="Century Gothic" panose="020B0502020202020204" pitchFamily="34" charset="0"/>
              </a:rPr>
              <a:t>Martín García</a:t>
            </a:r>
            <a:r>
              <a:rPr lang="es-DO" dirty="0">
                <a:latin typeface="Century Gothic" panose="020B0502020202020204" pitchFamily="34" charset="0"/>
              </a:rPr>
              <a:t>. </a:t>
            </a:r>
          </a:p>
          <a:p>
            <a:r>
              <a:rPr lang="es-DO" dirty="0">
                <a:latin typeface="Century Gothic" panose="020B0502020202020204" pitchFamily="34" charset="0"/>
              </a:rPr>
              <a:t>D- </a:t>
            </a:r>
            <a:r>
              <a:rPr lang="es-DO" dirty="0" smtClean="0">
                <a:latin typeface="Century Gothic" panose="020B0502020202020204" pitchFamily="34" charset="0"/>
              </a:rPr>
              <a:t>Sierra </a:t>
            </a:r>
            <a:r>
              <a:rPr lang="es-DO" dirty="0">
                <a:latin typeface="Century Gothic" panose="020B0502020202020204" pitchFamily="34" charset="0"/>
              </a:rPr>
              <a:t>Septentrional.</a:t>
            </a:r>
          </a:p>
          <a:p>
            <a:endParaRPr lang="es-DO" dirty="0">
              <a:latin typeface="Century Gothic" panose="020B0502020202020204" pitchFamily="34" charset="0"/>
            </a:endParaRPr>
          </a:p>
          <a:p>
            <a:r>
              <a:rPr lang="es-DO" dirty="0">
                <a:latin typeface="Century Gothic" panose="020B0502020202020204" pitchFamily="34" charset="0"/>
              </a:rPr>
              <a:t>Respuesta correcta: B</a:t>
            </a:r>
          </a:p>
        </p:txBody>
      </p:sp>
      <p:sp>
        <p:nvSpPr>
          <p:cNvPr id="17" name="Rectangle: Rounded Corners 3">
            <a:extLst>
              <a:ext uri="{FF2B5EF4-FFF2-40B4-BE49-F238E27FC236}">
                <a16:creationId xmlns:a16="http://schemas.microsoft.com/office/drawing/2014/main" id="{6FCF10EC-9BCC-4A70-9838-0C9349C9055B}"/>
              </a:ext>
            </a:extLst>
          </p:cNvPr>
          <p:cNvSpPr/>
          <p:nvPr/>
        </p:nvSpPr>
        <p:spPr>
          <a:xfrm>
            <a:off x="5654409" y="156105"/>
            <a:ext cx="3422964" cy="1293969"/>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s-DO" sz="1400" b="1" dirty="0" smtClean="0">
                <a:latin typeface="Calibri" panose="020F0502020204030204" pitchFamily="34" charset="0"/>
                <a:cs typeface="Calibri" panose="020F0502020204030204" pitchFamily="34" charset="0"/>
              </a:rPr>
              <a:t>Bloque</a:t>
            </a:r>
            <a:r>
              <a:rPr lang="es-DO" sz="1400" dirty="0">
                <a:latin typeface="Calibri" panose="020F0502020204030204" pitchFamily="34" charset="0"/>
                <a:cs typeface="Calibri" panose="020F0502020204030204" pitchFamily="34" charset="0"/>
              </a:rPr>
              <a:t>: La</a:t>
            </a:r>
            <a:r>
              <a:rPr lang="es-DO" sz="1400" dirty="0"/>
              <a:t> isla de Santo Domingo: conjunto geofísico y el espacio </a:t>
            </a:r>
            <a:r>
              <a:rPr lang="es-DO" sz="1400" dirty="0" smtClean="0"/>
              <a:t>nacional.</a:t>
            </a:r>
            <a:endParaRPr lang="es-DO" sz="1400" dirty="0" smtClean="0">
              <a:latin typeface="Calibri" panose="020F0502020204030204" pitchFamily="34" charset="0"/>
              <a:cs typeface="Calibri" panose="020F0502020204030204" pitchFamily="34" charset="0"/>
            </a:endParaRPr>
          </a:p>
          <a:p>
            <a:r>
              <a:rPr lang="es-DO" sz="1400" b="1" dirty="0" smtClean="0">
                <a:latin typeface="Calibri" panose="020F0502020204030204" pitchFamily="34" charset="0"/>
                <a:cs typeface="Calibri" panose="020F0502020204030204" pitchFamily="34" charset="0"/>
              </a:rPr>
              <a:t>Contenido</a:t>
            </a:r>
            <a:r>
              <a:rPr lang="es-DO" sz="1400" dirty="0" smtClean="0">
                <a:latin typeface="Calibri" panose="020F0502020204030204" pitchFamily="34" charset="0"/>
                <a:cs typeface="Calibri" panose="020F0502020204030204" pitchFamily="34" charset="0"/>
              </a:rPr>
              <a:t>: La evolución geológica de la Isla de Santo Domingo. Sistemas montañosos.</a:t>
            </a:r>
            <a:endParaRPr lang="es-DO" sz="1400" dirty="0">
              <a:latin typeface="Calibri" panose="020F0502020204030204" pitchFamily="34" charset="0"/>
              <a:cs typeface="Calibri" panose="020F0502020204030204" pitchFamily="34" charset="0"/>
            </a:endParaRPr>
          </a:p>
          <a:p>
            <a:r>
              <a:rPr lang="es-DO" sz="1400" b="1" dirty="0">
                <a:latin typeface="Calibri" panose="020F0502020204030204" pitchFamily="34" charset="0"/>
                <a:cs typeface="Calibri" panose="020F0502020204030204" pitchFamily="34" charset="0"/>
              </a:rPr>
              <a:t>Nivel de complejidad</a:t>
            </a:r>
            <a:r>
              <a:rPr lang="es-DO" sz="1400" dirty="0">
                <a:latin typeface="Calibri" panose="020F0502020204030204" pitchFamily="34" charset="0"/>
                <a:cs typeface="Calibri" panose="020F0502020204030204" pitchFamily="34" charset="0"/>
              </a:rPr>
              <a:t>: 1</a:t>
            </a:r>
          </a:p>
        </p:txBody>
      </p:sp>
      <p:sp>
        <p:nvSpPr>
          <p:cNvPr id="9" name="Rectángulo 8">
            <a:extLst>
              <a:ext uri="{FF2B5EF4-FFF2-40B4-BE49-F238E27FC236}">
                <a16:creationId xmlns:a16="http://schemas.microsoft.com/office/drawing/2014/main" id="{447AD7A2-8FBD-4B89-B714-7A7DDD92CA83}"/>
              </a:ext>
            </a:extLst>
          </p:cNvPr>
          <p:cNvSpPr/>
          <p:nvPr/>
        </p:nvSpPr>
        <p:spPr>
          <a:xfrm>
            <a:off x="4693921" y="4367212"/>
            <a:ext cx="3904341" cy="2308324"/>
          </a:xfrm>
          <a:prstGeom prst="rect">
            <a:avLst/>
          </a:prstGeom>
        </p:spPr>
        <p:txBody>
          <a:bodyPr wrap="square">
            <a:spAutoFit/>
          </a:bodyPr>
          <a:lstStyle/>
          <a:p>
            <a:pPr lvl="0" algn="just"/>
            <a:r>
              <a:rPr lang="es-DO" dirty="0">
                <a:latin typeface="Century Gothic" panose="020B0502020202020204" pitchFamily="34" charset="0"/>
              </a:rPr>
              <a:t>El estudiante debe tener el dominio de la evolución geológica de la isla de Santo Domingo, en la formación de los accidentes geográficos que componen el relieve interno (cordilleras, sierras, mesetas, valles, llanuras etc.).</a:t>
            </a:r>
          </a:p>
        </p:txBody>
      </p:sp>
    </p:spTree>
    <p:extLst>
      <p:ext uri="{BB962C8B-B14F-4D97-AF65-F5344CB8AC3E}">
        <p14:creationId xmlns:p14="http://schemas.microsoft.com/office/powerpoint/2010/main" val="20269106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p:nvPr/>
        </p:nvSpPr>
        <p:spPr>
          <a:xfrm>
            <a:off x="1207394" y="2393056"/>
            <a:ext cx="6662418" cy="770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solidFill>
                <a:schemeClr val="accent5">
                  <a:lumMod val="75000"/>
                </a:schemeClr>
              </a:solidFill>
            </a:endParaRPr>
          </a:p>
        </p:txBody>
      </p:sp>
      <p:sp>
        <p:nvSpPr>
          <p:cNvPr id="3" name="Rectangle 14"/>
          <p:cNvSpPr/>
          <p:nvPr/>
        </p:nvSpPr>
        <p:spPr>
          <a:xfrm>
            <a:off x="1207394" y="4492559"/>
            <a:ext cx="6662418" cy="54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4" name="TextBox 18"/>
          <p:cNvSpPr txBox="1"/>
          <p:nvPr/>
        </p:nvSpPr>
        <p:spPr>
          <a:xfrm>
            <a:off x="1092959" y="2469045"/>
            <a:ext cx="7206174" cy="1754326"/>
          </a:xfrm>
          <a:prstGeom prst="rect">
            <a:avLst/>
          </a:prstGeom>
          <a:noFill/>
          <a:ln>
            <a:solidFill>
              <a:schemeClr val="bg1"/>
            </a:solidFill>
          </a:ln>
        </p:spPr>
        <p:txBody>
          <a:bodyPr wrap="square" rtlCol="0">
            <a:spAutoFit/>
          </a:bodyPr>
          <a:lstStyle/>
          <a:p>
            <a:pPr algn="ctr"/>
            <a:r>
              <a:rPr lang="es-DO" altLang="ko-KR" sz="3600" dirty="0">
                <a:solidFill>
                  <a:schemeClr val="accent5">
                    <a:lumMod val="75000"/>
                  </a:schemeClr>
                </a:solidFill>
                <a:latin typeface="Berlin Sans FB Demi" panose="020E0802020502020306" pitchFamily="34" charset="0"/>
                <a:cs typeface="Arial" pitchFamily="34" charset="0"/>
              </a:rPr>
              <a:t>EJEMPLOS DE ÍTEMS</a:t>
            </a:r>
          </a:p>
          <a:p>
            <a:pPr algn="ctr"/>
            <a:r>
              <a:rPr lang="es-DO" altLang="ko-KR" sz="3600" dirty="0">
                <a:solidFill>
                  <a:schemeClr val="accent5">
                    <a:lumMod val="75000"/>
                  </a:schemeClr>
                </a:solidFill>
                <a:latin typeface="Berlin Sans FB Demi" panose="020E0802020502020306" pitchFamily="34" charset="0"/>
                <a:cs typeface="Arial" pitchFamily="34" charset="0"/>
              </a:rPr>
              <a:t>MODALIDAD TÉCNICO </a:t>
            </a:r>
          </a:p>
          <a:p>
            <a:pPr algn="ctr"/>
            <a:r>
              <a:rPr lang="es-DO" altLang="ko-KR" sz="3600" dirty="0">
                <a:solidFill>
                  <a:schemeClr val="accent5">
                    <a:lumMod val="75000"/>
                  </a:schemeClr>
                </a:solidFill>
                <a:latin typeface="Berlin Sans FB Demi" panose="020E0802020502020306" pitchFamily="34" charset="0"/>
                <a:cs typeface="Arial" pitchFamily="34" charset="0"/>
              </a:rPr>
              <a:t>PROFESIONAL Y ARTES</a:t>
            </a:r>
            <a:endParaRPr lang="en-US" altLang="ko-KR" sz="3600" dirty="0">
              <a:solidFill>
                <a:schemeClr val="accent5">
                  <a:lumMod val="75000"/>
                </a:schemeClr>
              </a:solidFill>
              <a:latin typeface="Berlin Sans FB Demi" panose="020E0802020502020306" pitchFamily="34" charset="0"/>
              <a:cs typeface="Arial" pitchFamily="34" charset="0"/>
            </a:endParaRPr>
          </a:p>
        </p:txBody>
      </p:sp>
    </p:spTree>
    <p:extLst>
      <p:ext uri="{BB962C8B-B14F-4D97-AF65-F5344CB8AC3E}">
        <p14:creationId xmlns:p14="http://schemas.microsoft.com/office/powerpoint/2010/main" val="2151305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p:txBody>
          <a:bodyPr/>
          <a:lstStyle/>
          <a:p>
            <a:r>
              <a:rPr lang="es-DO" dirty="0"/>
              <a:t>Ejemplo 1</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1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s-DO"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28D4FF89-E7E1-4091-974F-04AEF03D2284}"/>
              </a:ext>
            </a:extLst>
          </p:cNvPr>
          <p:cNvSpPr>
            <a:spLocks noChangeArrowheads="1"/>
          </p:cNvSpPr>
          <p:nvPr/>
        </p:nvSpPr>
        <p:spPr bwMode="auto">
          <a:xfrm>
            <a:off x="1304157" y="528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2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C2B0484E-532F-4B35-9097-30C3DD81AE9A}"/>
              </a:ext>
            </a:extLst>
          </p:cNvPr>
          <p:cNvSpPr/>
          <p:nvPr/>
        </p:nvSpPr>
        <p:spPr>
          <a:xfrm>
            <a:off x="5647557" y="170260"/>
            <a:ext cx="3162613" cy="1293969"/>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s-DO" sz="1400" b="1" dirty="0" smtClean="0">
                <a:latin typeface="Calibri" panose="020F0502020204030204" pitchFamily="34" charset="0"/>
                <a:cs typeface="Calibri" panose="020F0502020204030204" pitchFamily="34" charset="0"/>
              </a:rPr>
              <a:t>Bloque: </a:t>
            </a:r>
            <a:r>
              <a:rPr lang="es-DO" sz="1400" dirty="0" smtClean="0">
                <a:ea typeface="Calibri" panose="020F0502020204030204" pitchFamily="34" charset="0"/>
                <a:cs typeface="Times New Roman" panose="02020603050405020304" pitchFamily="18" charset="0"/>
              </a:rPr>
              <a:t>Lectura, análisis e interpretación de mapas, gráficos y textos históricos.</a:t>
            </a:r>
            <a:endParaRPr lang="es-DO" sz="1400" dirty="0" smtClean="0">
              <a:latin typeface="Calibri" panose="020F0502020204030204" pitchFamily="34" charset="0"/>
              <a:cs typeface="Calibri" panose="020F0502020204030204" pitchFamily="34" charset="0"/>
            </a:endParaRPr>
          </a:p>
          <a:p>
            <a:r>
              <a:rPr lang="es-DO" sz="1400" b="1" dirty="0" smtClean="0">
                <a:latin typeface="Calibri" panose="020F0502020204030204" pitchFamily="34" charset="0"/>
                <a:cs typeface="Calibri" panose="020F0502020204030204" pitchFamily="34" charset="0"/>
              </a:rPr>
              <a:t>Contenido</a:t>
            </a:r>
            <a:r>
              <a:rPr lang="es-DO" sz="1400" dirty="0" smtClean="0">
                <a:latin typeface="Calibri" panose="020F0502020204030204" pitchFamily="34" charset="0"/>
                <a:cs typeface="Calibri" panose="020F0502020204030204" pitchFamily="34" charset="0"/>
              </a:rPr>
              <a:t>: Lectura de mapa de Europa.</a:t>
            </a:r>
            <a:endParaRPr lang="es-DO" sz="1400" dirty="0">
              <a:latin typeface="Calibri" panose="020F0502020204030204" pitchFamily="34" charset="0"/>
              <a:cs typeface="Calibri" panose="020F0502020204030204" pitchFamily="34" charset="0"/>
            </a:endParaRPr>
          </a:p>
          <a:p>
            <a:r>
              <a:rPr lang="es-DO" sz="1400" b="1" dirty="0">
                <a:latin typeface="Calibri" panose="020F0502020204030204" pitchFamily="34" charset="0"/>
                <a:cs typeface="Calibri" panose="020F0502020204030204" pitchFamily="34" charset="0"/>
              </a:rPr>
              <a:t>Nivel de complejidad</a:t>
            </a:r>
            <a:r>
              <a:rPr lang="es-DO" sz="1400" dirty="0">
                <a:latin typeface="Calibri" panose="020F0502020204030204" pitchFamily="34" charset="0"/>
                <a:cs typeface="Calibri" panose="020F0502020204030204" pitchFamily="34" charset="0"/>
              </a:rPr>
              <a:t>: </a:t>
            </a:r>
            <a:r>
              <a:rPr lang="es-DO" sz="1400" dirty="0" smtClean="0">
                <a:latin typeface="Calibri" panose="020F0502020204030204" pitchFamily="34" charset="0"/>
                <a:cs typeface="Calibri" panose="020F0502020204030204" pitchFamily="34" charset="0"/>
              </a:rPr>
              <a:t>3</a:t>
            </a:r>
            <a:endParaRPr lang="es-DO" sz="14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0B2D682F-3ED8-4108-B1C2-6ECBA592AC7B}"/>
              </a:ext>
            </a:extLst>
          </p:cNvPr>
          <p:cNvSpPr/>
          <p:nvPr/>
        </p:nvSpPr>
        <p:spPr>
          <a:xfrm>
            <a:off x="375274" y="1470946"/>
            <a:ext cx="7970440" cy="673005"/>
          </a:xfrm>
          <a:prstGeom prst="rect">
            <a:avLst/>
          </a:prstGeom>
        </p:spPr>
        <p:txBody>
          <a:bodyPr wrap="square">
            <a:spAutoFit/>
          </a:bodyPr>
          <a:lstStyle/>
          <a:p>
            <a:pPr marL="384175" indent="-384175">
              <a:lnSpc>
                <a:spcPct val="110000"/>
              </a:lnSpc>
              <a:spcBef>
                <a:spcPts val="2400"/>
              </a:spcBef>
              <a:spcAft>
                <a:spcPts val="600"/>
              </a:spcAft>
            </a:pPr>
            <a:r>
              <a:rPr lang="es-ES_tradnl" dirty="0">
                <a:latin typeface="Tahoma" panose="020B0604030504040204" pitchFamily="34" charset="0"/>
                <a:ea typeface="Times New Roman" panose="02020603050405020304" pitchFamily="18" charset="0"/>
              </a:rPr>
              <a:t>Observando el mapa y luego responde la pregunta, ¿cuál es la península marcada con el #</a:t>
            </a:r>
            <a:r>
              <a:rPr lang="es-ES_tradnl" dirty="0" smtClean="0">
                <a:latin typeface="Tahoma" panose="020B0604030504040204" pitchFamily="34" charset="0"/>
                <a:ea typeface="Times New Roman" panose="02020603050405020304" pitchFamily="18" charset="0"/>
              </a:rPr>
              <a:t>1 en el siguiente mapa?</a:t>
            </a:r>
            <a:endParaRPr lang="es-DO" dirty="0">
              <a:latin typeface="Tahoma" panose="020B0604030504040204" pitchFamily="34" charset="0"/>
              <a:ea typeface="Times New Roman" panose="02020603050405020304" pitchFamily="18" charset="0"/>
            </a:endParaRPr>
          </a:p>
        </p:txBody>
      </p:sp>
      <p:pic>
        <p:nvPicPr>
          <p:cNvPr id="6" name="Imagen 5">
            <a:extLst>
              <a:ext uri="{FF2B5EF4-FFF2-40B4-BE49-F238E27FC236}">
                <a16:creationId xmlns:a16="http://schemas.microsoft.com/office/drawing/2014/main" id="{16D3E2E0-2D1C-4E92-86B7-426A619C3266}"/>
              </a:ext>
            </a:extLst>
          </p:cNvPr>
          <p:cNvPicPr>
            <a:picLocks noChangeAspect="1"/>
          </p:cNvPicPr>
          <p:nvPr/>
        </p:nvPicPr>
        <p:blipFill>
          <a:blip r:embed="rId2"/>
          <a:stretch>
            <a:fillRect/>
          </a:stretch>
        </p:blipFill>
        <p:spPr>
          <a:xfrm>
            <a:off x="1479665" y="2285489"/>
            <a:ext cx="3309064" cy="2373120"/>
          </a:xfrm>
          <a:prstGeom prst="rect">
            <a:avLst/>
          </a:prstGeom>
        </p:spPr>
      </p:pic>
      <p:sp>
        <p:nvSpPr>
          <p:cNvPr id="7" name="Rectángulo 6">
            <a:extLst>
              <a:ext uri="{FF2B5EF4-FFF2-40B4-BE49-F238E27FC236}">
                <a16:creationId xmlns:a16="http://schemas.microsoft.com/office/drawing/2014/main" id="{C10B12FC-609C-41ED-AB0A-EED2B06AD637}"/>
              </a:ext>
            </a:extLst>
          </p:cNvPr>
          <p:cNvSpPr/>
          <p:nvPr/>
        </p:nvSpPr>
        <p:spPr>
          <a:xfrm>
            <a:off x="1670860" y="5019229"/>
            <a:ext cx="2793992" cy="1261884"/>
          </a:xfrm>
          <a:prstGeom prst="rect">
            <a:avLst/>
          </a:prstGeom>
        </p:spPr>
        <p:txBody>
          <a:bodyPr wrap="square">
            <a:spAutoFit/>
          </a:bodyPr>
          <a:lstStyle/>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Somalia.</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Arábica.</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Ibérica.</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Itálica.</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4488211-8EF9-4B45-989A-408576893EBB}"/>
              </a:ext>
            </a:extLst>
          </p:cNvPr>
          <p:cNvSpPr/>
          <p:nvPr/>
        </p:nvSpPr>
        <p:spPr>
          <a:xfrm>
            <a:off x="5444835" y="4824412"/>
            <a:ext cx="3365335" cy="1754326"/>
          </a:xfrm>
          <a:prstGeom prst="rect">
            <a:avLst/>
          </a:prstGeom>
        </p:spPr>
        <p:txBody>
          <a:bodyPr wrap="square">
            <a:spAutoFit/>
          </a:bodyPr>
          <a:lstStyle/>
          <a:p>
            <a:pPr lvl="0" algn="just"/>
            <a:r>
              <a:rPr lang="es-DO" dirty="0">
                <a:latin typeface="Century Gothic" panose="020B0502020202020204" pitchFamily="34" charset="0"/>
              </a:rPr>
              <a:t>El estudiante debe tener el dominio de los accidentes geográficos de los </a:t>
            </a:r>
            <a:r>
              <a:rPr lang="es-DO" dirty="0" smtClean="0">
                <a:latin typeface="Century Gothic" panose="020B0502020202020204" pitchFamily="34" charset="0"/>
              </a:rPr>
              <a:t>continentes, especialmente península, bahía, golfo en Europa.</a:t>
            </a:r>
            <a:endParaRPr lang="es-DO" dirty="0">
              <a:latin typeface="Century Gothic" panose="020B0502020202020204" pitchFamily="34" charset="0"/>
            </a:endParaRPr>
          </a:p>
        </p:txBody>
      </p:sp>
      <p:sp>
        <p:nvSpPr>
          <p:cNvPr id="5" name="Rectángulo 4"/>
          <p:cNvSpPr/>
          <p:nvPr/>
        </p:nvSpPr>
        <p:spPr>
          <a:xfrm>
            <a:off x="2096966" y="6332985"/>
            <a:ext cx="2691763" cy="369332"/>
          </a:xfrm>
          <a:prstGeom prst="rect">
            <a:avLst/>
          </a:prstGeom>
        </p:spPr>
        <p:txBody>
          <a:bodyPr wrap="none">
            <a:spAutoFit/>
          </a:bodyPr>
          <a:lstStyle/>
          <a:p>
            <a:r>
              <a:rPr lang="es-DO" dirty="0">
                <a:latin typeface="Century Gothic" panose="020B0502020202020204" pitchFamily="34" charset="0"/>
              </a:rPr>
              <a:t>Respuesta correcta: C</a:t>
            </a:r>
            <a:endParaRPr lang="es-DO"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307548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17A7-4E29-48C7-BF60-4117654ECB1C}"/>
              </a:ext>
            </a:extLst>
          </p:cNvPr>
          <p:cNvSpPr>
            <a:spLocks noGrp="1"/>
          </p:cNvSpPr>
          <p:nvPr>
            <p:ph type="title"/>
          </p:nvPr>
        </p:nvSpPr>
        <p:spPr/>
        <p:txBody>
          <a:bodyPr/>
          <a:lstStyle/>
          <a:p>
            <a:r>
              <a:rPr lang="es-DO" dirty="0"/>
              <a:t>Ejemplo 2</a:t>
            </a:r>
            <a:endParaRPr lang="en-US" dirty="0"/>
          </a:p>
        </p:txBody>
      </p:sp>
      <p:sp>
        <p:nvSpPr>
          <p:cNvPr id="11" name="Rectangle 8">
            <a:extLst>
              <a:ext uri="{FF2B5EF4-FFF2-40B4-BE49-F238E27FC236}">
                <a16:creationId xmlns:a16="http://schemas.microsoft.com/office/drawing/2014/main" id="{F5C7BA47-AA11-438F-9437-2781533698A9}"/>
              </a:ext>
            </a:extLst>
          </p:cNvPr>
          <p:cNvSpPr>
            <a:spLocks noChangeArrowheads="1"/>
          </p:cNvSpPr>
          <p:nvPr/>
        </p:nvSpPr>
        <p:spPr bwMode="auto">
          <a:xfrm>
            <a:off x="5876157" y="34290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412D0CF-29D6-4A98-8E2B-775A5A883323}"/>
              </a:ext>
            </a:extLst>
          </p:cNvPr>
          <p:cNvSpPr>
            <a:spLocks noChangeArrowheads="1"/>
          </p:cNvSpPr>
          <p:nvPr/>
        </p:nvSpPr>
        <p:spPr bwMode="auto">
          <a:xfrm>
            <a:off x="5647557" y="3665537"/>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895BFC91-5DBE-44A0-A27F-88EF92B0C22B}"/>
              </a:ext>
            </a:extLst>
          </p:cNvPr>
          <p:cNvSpPr>
            <a:spLocks noChangeArrowheads="1"/>
          </p:cNvSpPr>
          <p:nvPr/>
        </p:nvSpPr>
        <p:spPr bwMode="auto">
          <a:xfrm>
            <a:off x="6146032" y="4359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1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s-DO"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950698E6-2C67-4850-B72C-86CA2E24EF13}"/>
              </a:ext>
            </a:extLst>
          </p:cNvPr>
          <p:cNvSpPr>
            <a:spLocks noChangeArrowheads="1"/>
          </p:cNvSpPr>
          <p:nvPr/>
        </p:nvSpPr>
        <p:spPr bwMode="auto">
          <a:xfrm>
            <a:off x="5647557" y="4595812"/>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28D4FF89-E7E1-4091-974F-04AEF03D2284}"/>
              </a:ext>
            </a:extLst>
          </p:cNvPr>
          <p:cNvSpPr>
            <a:spLocks noChangeArrowheads="1"/>
          </p:cNvSpPr>
          <p:nvPr/>
        </p:nvSpPr>
        <p:spPr bwMode="auto">
          <a:xfrm>
            <a:off x="1304157" y="5289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n-US" sz="1200" b="0" i="0" u="none" strike="noStrike" cap="none" normalizeH="0" baseline="0">
                <a:ln>
                  <a:noFill/>
                </a:ln>
                <a:solidFill>
                  <a:srgbClr val="000000"/>
                </a:solidFill>
                <a:effectLst/>
                <a:latin typeface="Arial" panose="020B0604020202020204" pitchFamily="34" charset="0"/>
                <a:ea typeface="Arial" panose="020B0604020202020204" pitchFamily="34" charset="0"/>
              </a:rPr>
              <a:t> </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C2B0484E-532F-4B35-9097-30C3DD81AE9A}"/>
              </a:ext>
            </a:extLst>
          </p:cNvPr>
          <p:cNvSpPr/>
          <p:nvPr/>
        </p:nvSpPr>
        <p:spPr>
          <a:xfrm>
            <a:off x="5876157" y="92756"/>
            <a:ext cx="3035610" cy="1532332"/>
          </a:xfrm>
          <a:prstGeom prst="roundRect">
            <a:avLst/>
          </a:prstGeom>
          <a:solidFill>
            <a:schemeClr val="accent5">
              <a:lumMod val="60000"/>
              <a:lumOff val="4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s-DO" sz="1400" b="1" dirty="0" smtClean="0">
                <a:latin typeface="Calibri" panose="020F0502020204030204" pitchFamily="34" charset="0"/>
                <a:cs typeface="Calibri" panose="020F0502020204030204" pitchFamily="34" charset="0"/>
              </a:rPr>
              <a:t>Bloque</a:t>
            </a:r>
            <a:r>
              <a:rPr lang="es-DO" sz="1400" dirty="0" smtClean="0">
                <a:latin typeface="Calibri" panose="020F0502020204030204" pitchFamily="34" charset="0"/>
                <a:cs typeface="Calibri" panose="020F0502020204030204" pitchFamily="34" charset="0"/>
              </a:rPr>
              <a:t>: </a:t>
            </a:r>
            <a:r>
              <a:rPr lang="es-DO" sz="1400" dirty="0">
                <a:ea typeface="Calibri" panose="020F0502020204030204" pitchFamily="34" charset="0"/>
                <a:cs typeface="Times New Roman" panose="02020603050405020304" pitchFamily="18" charset="0"/>
              </a:rPr>
              <a:t>Lectura, análisis e interpretación de mapas, gráficos y textos históricos</a:t>
            </a:r>
            <a:r>
              <a:rPr lang="es-DO" sz="1400" dirty="0" smtClean="0">
                <a:ea typeface="Calibri" panose="020F0502020204030204" pitchFamily="34" charset="0"/>
                <a:cs typeface="Times New Roman" panose="02020603050405020304" pitchFamily="18" charset="0"/>
              </a:rPr>
              <a:t>.</a:t>
            </a:r>
          </a:p>
          <a:p>
            <a:r>
              <a:rPr lang="es-DO" sz="1400" b="1" dirty="0" smtClean="0">
                <a:latin typeface="Calibri" panose="020F0502020204030204" pitchFamily="34" charset="0"/>
                <a:cs typeface="Times New Roman" panose="02020603050405020304" pitchFamily="18" charset="0"/>
              </a:rPr>
              <a:t>Contenido</a:t>
            </a:r>
            <a:r>
              <a:rPr lang="es-DO" sz="1400" dirty="0" smtClean="0">
                <a:latin typeface="Calibri" panose="020F0502020204030204" pitchFamily="34" charset="0"/>
                <a:cs typeface="Times New Roman" panose="02020603050405020304" pitchFamily="18" charset="0"/>
              </a:rPr>
              <a:t>: Lectura de gráficos económicos.</a:t>
            </a:r>
            <a:endParaRPr lang="es-DO" sz="1400" dirty="0">
              <a:latin typeface="Calibri" panose="020F0502020204030204" pitchFamily="34" charset="0"/>
              <a:cs typeface="Calibri" panose="020F0502020204030204" pitchFamily="34" charset="0"/>
            </a:endParaRPr>
          </a:p>
          <a:p>
            <a:r>
              <a:rPr lang="es-DO" sz="1400" dirty="0">
                <a:latin typeface="Calibri" panose="020F0502020204030204" pitchFamily="34" charset="0"/>
                <a:cs typeface="Calibri" panose="020F0502020204030204" pitchFamily="34" charset="0"/>
              </a:rPr>
              <a:t>Nivel de complejidad: </a:t>
            </a:r>
            <a:r>
              <a:rPr lang="es-DO" sz="1400" dirty="0" smtClean="0">
                <a:latin typeface="Calibri" panose="020F0502020204030204" pitchFamily="34" charset="0"/>
                <a:cs typeface="Calibri" panose="020F0502020204030204" pitchFamily="34" charset="0"/>
              </a:rPr>
              <a:t>2</a:t>
            </a:r>
            <a:endParaRPr lang="es-DO" sz="14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92DFE9CE-7B56-4C57-9820-109767B0798A}"/>
              </a:ext>
            </a:extLst>
          </p:cNvPr>
          <p:cNvSpPr/>
          <p:nvPr/>
        </p:nvSpPr>
        <p:spPr>
          <a:xfrm>
            <a:off x="426457" y="1625088"/>
            <a:ext cx="7808685" cy="397032"/>
          </a:xfrm>
          <a:prstGeom prst="rect">
            <a:avLst/>
          </a:prstGeom>
        </p:spPr>
        <p:txBody>
          <a:bodyPr wrap="square">
            <a:spAutoFit/>
          </a:bodyPr>
          <a:lstStyle/>
          <a:p>
            <a:pPr marL="384175" indent="-384175">
              <a:lnSpc>
                <a:spcPct val="110000"/>
              </a:lnSpc>
              <a:spcBef>
                <a:spcPts val="2400"/>
              </a:spcBef>
              <a:spcAft>
                <a:spcPts val="600"/>
              </a:spcAft>
            </a:pPr>
            <a:r>
              <a:rPr lang="es-ES_tradnl" dirty="0">
                <a:latin typeface="Tahoma" panose="020B0604030504040204" pitchFamily="34" charset="0"/>
                <a:ea typeface="Times New Roman" panose="02020603050405020304" pitchFamily="18" charset="0"/>
              </a:rPr>
              <a:t>Según el gráfico, ¿cuál de las siguientes afirmaciones es </a:t>
            </a:r>
            <a:r>
              <a:rPr lang="es-ES_tradnl" dirty="0" smtClean="0">
                <a:latin typeface="Tahoma" panose="020B0604030504040204" pitchFamily="34" charset="0"/>
                <a:ea typeface="Times New Roman" panose="02020603050405020304" pitchFamily="18" charset="0"/>
              </a:rPr>
              <a:t>verdadera?</a:t>
            </a:r>
            <a:endParaRPr lang="es-DO" dirty="0">
              <a:latin typeface="Tahoma" panose="020B0604030504040204" pitchFamily="34" charset="0"/>
              <a:ea typeface="Times New Roman" panose="02020603050405020304" pitchFamily="18" charset="0"/>
            </a:endParaRPr>
          </a:p>
        </p:txBody>
      </p:sp>
      <p:pic>
        <p:nvPicPr>
          <p:cNvPr id="16" name="Imagen 15">
            <a:extLst>
              <a:ext uri="{FF2B5EF4-FFF2-40B4-BE49-F238E27FC236}">
                <a16:creationId xmlns:a16="http://schemas.microsoft.com/office/drawing/2014/main" id="{BAB6EBC1-6B7D-4552-84A1-82E6C03086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79913" y="2092325"/>
            <a:ext cx="4121001" cy="2030412"/>
          </a:xfrm>
          <a:prstGeom prst="rect">
            <a:avLst/>
          </a:prstGeom>
        </p:spPr>
      </p:pic>
      <p:sp>
        <p:nvSpPr>
          <p:cNvPr id="7" name="Rectángulo 6">
            <a:extLst>
              <a:ext uri="{FF2B5EF4-FFF2-40B4-BE49-F238E27FC236}">
                <a16:creationId xmlns:a16="http://schemas.microsoft.com/office/drawing/2014/main" id="{F8B6327F-06D8-4BA7-8BAE-77692428B2BF}"/>
              </a:ext>
            </a:extLst>
          </p:cNvPr>
          <p:cNvSpPr/>
          <p:nvPr/>
        </p:nvSpPr>
        <p:spPr>
          <a:xfrm rot="10800000" flipV="1">
            <a:off x="680044" y="4301587"/>
            <a:ext cx="5196113" cy="1908215"/>
          </a:xfrm>
          <a:prstGeom prst="rect">
            <a:avLst/>
          </a:prstGeom>
        </p:spPr>
        <p:txBody>
          <a:bodyPr wrap="square">
            <a:spAutoFit/>
          </a:bodyPr>
          <a:lstStyle/>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Las exportaciones no tradicionales disminuyeron en 1997.</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Las exportaciones de minerales aumentaron en 1997.</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a:p>
            <a:pPr marL="742950" lvl="1" indent="-285750">
              <a:spcBef>
                <a:spcPts val="400"/>
              </a:spcBef>
              <a:spcAft>
                <a:spcPts val="400"/>
              </a:spcAft>
              <a:buSzPts val="1400"/>
              <a:buFont typeface="Tahoma" panose="020B0604030504040204" pitchFamily="34" charset="0"/>
              <a:buAutoNum type="alphaUcParenR"/>
            </a:pPr>
            <a:r>
              <a:rPr lang="es-ES_tradnl" sz="1400" dirty="0" smtClean="0">
                <a:latin typeface="Tahoma" panose="020B0604030504040204" pitchFamily="34" charset="0"/>
                <a:ea typeface="Times New Roman" panose="02020603050405020304" pitchFamily="18" charset="0"/>
                <a:cs typeface="Times New Roman" panose="02020603050405020304" pitchFamily="18" charset="0"/>
              </a:rPr>
              <a:t>Las </a:t>
            </a:r>
            <a:r>
              <a:rPr lang="es-ES_tradnl" sz="1400" dirty="0">
                <a:latin typeface="Tahoma" panose="020B0604030504040204" pitchFamily="34" charset="0"/>
                <a:ea typeface="Times New Roman" panose="02020603050405020304" pitchFamily="18" charset="0"/>
                <a:cs typeface="Times New Roman" panose="02020603050405020304" pitchFamily="18" charset="0"/>
              </a:rPr>
              <a:t>exportaciones de minerales fueron menores en 1996 que en </a:t>
            </a:r>
            <a:r>
              <a:rPr lang="es-ES_tradnl" sz="1400" dirty="0" smtClean="0">
                <a:latin typeface="Tahoma" panose="020B0604030504040204" pitchFamily="34" charset="0"/>
                <a:ea typeface="Times New Roman" panose="02020603050405020304" pitchFamily="18" charset="0"/>
                <a:cs typeface="Times New Roman" panose="02020603050405020304" pitchFamily="18" charset="0"/>
              </a:rPr>
              <a:t>el 1997</a:t>
            </a:r>
            <a:r>
              <a:rPr lang="es-ES_tradnl" sz="1400" dirty="0">
                <a:latin typeface="Tahoma" panose="020B0604030504040204" pitchFamily="34" charset="0"/>
                <a:ea typeface="Times New Roman" panose="02020603050405020304" pitchFamily="18" charset="0"/>
                <a:cs typeface="Times New Roman" panose="02020603050405020304" pitchFamily="18" charset="0"/>
              </a:rPr>
              <a:t>.</a:t>
            </a:r>
          </a:p>
          <a:p>
            <a:pPr marL="742950" lvl="1" indent="-285750">
              <a:spcBef>
                <a:spcPts val="400"/>
              </a:spcBef>
              <a:spcAft>
                <a:spcPts val="400"/>
              </a:spcAft>
              <a:buSzPts val="1400"/>
              <a:buFont typeface="Tahoma" panose="020B0604030504040204" pitchFamily="34" charset="0"/>
              <a:buAutoNum type="alphaUcParenR"/>
            </a:pPr>
            <a:r>
              <a:rPr lang="es-ES_tradnl" sz="1400" dirty="0">
                <a:latin typeface="Tahoma" panose="020B0604030504040204" pitchFamily="34" charset="0"/>
                <a:ea typeface="Times New Roman" panose="02020603050405020304" pitchFamily="18" charset="0"/>
                <a:cs typeface="Times New Roman" panose="02020603050405020304" pitchFamily="18" charset="0"/>
              </a:rPr>
              <a:t>Las exportaciones tradicionales quedaron iguales en 1996 y 1997.</a:t>
            </a:r>
            <a:endParaRPr lang="es-DO" sz="1400" dirty="0">
              <a:latin typeface="Tahoma" panose="020B0604030504040204" pitchFamily="34" charset="0"/>
              <a:ea typeface="Times New Roman" panose="02020603050405020304" pitchFamily="18" charset="0"/>
              <a:cs typeface="Times New Roman" panose="02020603050405020304" pitchFamily="18" charset="0"/>
            </a:endParaRPr>
          </a:p>
        </p:txBody>
      </p:sp>
      <p:sp>
        <p:nvSpPr>
          <p:cNvPr id="17" name="Rectángulo 16">
            <a:extLst>
              <a:ext uri="{FF2B5EF4-FFF2-40B4-BE49-F238E27FC236}">
                <a16:creationId xmlns:a16="http://schemas.microsoft.com/office/drawing/2014/main" id="{D4488211-8EF9-4B45-989A-408576893EBB}"/>
              </a:ext>
            </a:extLst>
          </p:cNvPr>
          <p:cNvSpPr/>
          <p:nvPr/>
        </p:nvSpPr>
        <p:spPr>
          <a:xfrm>
            <a:off x="6016043" y="4367556"/>
            <a:ext cx="2895724" cy="2031325"/>
          </a:xfrm>
          <a:prstGeom prst="rect">
            <a:avLst/>
          </a:prstGeom>
        </p:spPr>
        <p:txBody>
          <a:bodyPr wrap="square">
            <a:spAutoFit/>
          </a:bodyPr>
          <a:lstStyle/>
          <a:p>
            <a:pPr lvl="0" algn="just"/>
            <a:r>
              <a:rPr lang="es-DO" dirty="0" smtClean="0">
                <a:latin typeface="Century Gothic" panose="020B0502020202020204" pitchFamily="34" charset="0"/>
              </a:rPr>
              <a:t>Para responder el </a:t>
            </a:r>
            <a:r>
              <a:rPr lang="es-DO" dirty="0" smtClean="0">
                <a:latin typeface="Century Gothic" panose="020B0502020202020204" pitchFamily="34" charset="0"/>
              </a:rPr>
              <a:t>ítem, </a:t>
            </a:r>
            <a:r>
              <a:rPr lang="es-DO" dirty="0" smtClean="0">
                <a:latin typeface="Century Gothic" panose="020B0502020202020204" pitchFamily="34" charset="0"/>
              </a:rPr>
              <a:t>el estudiante </a:t>
            </a:r>
            <a:r>
              <a:rPr lang="es-DO" dirty="0">
                <a:latin typeface="Century Gothic" panose="020B0502020202020204" pitchFamily="34" charset="0"/>
              </a:rPr>
              <a:t>debe </a:t>
            </a:r>
            <a:r>
              <a:rPr lang="es-DO" dirty="0" smtClean="0">
                <a:latin typeface="Century Gothic" panose="020B0502020202020204" pitchFamily="34" charset="0"/>
              </a:rPr>
              <a:t>saber leer gráfico de barras con información económica sobre importaciones y exportaciones.</a:t>
            </a:r>
            <a:endParaRPr lang="es-DO" dirty="0">
              <a:latin typeface="Century Gothic" panose="020B0502020202020204" pitchFamily="34" charset="0"/>
            </a:endParaRPr>
          </a:p>
        </p:txBody>
      </p:sp>
      <p:sp>
        <p:nvSpPr>
          <p:cNvPr id="5" name="Rectángulo 4"/>
          <p:cNvSpPr/>
          <p:nvPr/>
        </p:nvSpPr>
        <p:spPr>
          <a:xfrm>
            <a:off x="1197491" y="6327082"/>
            <a:ext cx="2242922" cy="369332"/>
          </a:xfrm>
          <a:prstGeom prst="rect">
            <a:avLst/>
          </a:prstGeom>
        </p:spPr>
        <p:txBody>
          <a:bodyPr wrap="none">
            <a:spAutoFit/>
          </a:bodyPr>
          <a:lstStyle/>
          <a:p>
            <a:r>
              <a:rPr lang="es-DO" dirty="0">
                <a:latin typeface="Calibri" panose="020F0502020204030204" pitchFamily="34" charset="0"/>
                <a:cs typeface="Calibri" panose="020F0502020204030204" pitchFamily="34" charset="0"/>
              </a:rPr>
              <a:t>Respuesta correcta: D</a:t>
            </a:r>
          </a:p>
        </p:txBody>
      </p:sp>
    </p:spTree>
    <p:extLst>
      <p:ext uri="{BB962C8B-B14F-4D97-AF65-F5344CB8AC3E}">
        <p14:creationId xmlns:p14="http://schemas.microsoft.com/office/powerpoint/2010/main" val="289190454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07B1-1AC8-43E9-9B4E-B960D336A443}"/>
              </a:ext>
            </a:extLst>
          </p:cNvPr>
          <p:cNvSpPr>
            <a:spLocks noGrp="1"/>
          </p:cNvSpPr>
          <p:nvPr>
            <p:ph type="title"/>
          </p:nvPr>
        </p:nvSpPr>
        <p:spPr/>
        <p:txBody>
          <a:bodyPr>
            <a:normAutofit/>
          </a:bodyPr>
          <a:lstStyle/>
          <a:p>
            <a:r>
              <a:rPr lang="en-US" sz="3600" dirty="0"/>
              <a:t>REPORTE DE RESULTADOS</a:t>
            </a:r>
          </a:p>
        </p:txBody>
      </p:sp>
      <p:sp>
        <p:nvSpPr>
          <p:cNvPr id="6" name="Rectángulo redondeado 5"/>
          <p:cNvSpPr/>
          <p:nvPr/>
        </p:nvSpPr>
        <p:spPr>
          <a:xfrm>
            <a:off x="911301" y="2271129"/>
            <a:ext cx="7775498" cy="442674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s-ES" dirty="0"/>
              <a:t>Cada estudiante recibe directamente los resultados a través de la publicación en internet en la página del Minerd. </a:t>
            </a:r>
            <a:endParaRPr lang="es-ES" dirty="0" smtClean="0"/>
          </a:p>
          <a:p>
            <a:endParaRPr lang="es-ES" dirty="0" smtClean="0"/>
          </a:p>
          <a:p>
            <a:r>
              <a:rPr lang="es-ES" dirty="0" smtClean="0"/>
              <a:t>Los </a:t>
            </a:r>
            <a:r>
              <a:rPr lang="es-ES" dirty="0"/>
              <a:t>centros educativos también reciben los resultados en las actas de pruebas nacionales. </a:t>
            </a:r>
          </a:p>
          <a:p>
            <a:endParaRPr lang="es-ES" dirty="0" smtClean="0"/>
          </a:p>
          <a:p>
            <a:r>
              <a:rPr lang="es-ES" dirty="0" smtClean="0"/>
              <a:t>Los </a:t>
            </a:r>
            <a:r>
              <a:rPr lang="es-ES" dirty="0"/>
              <a:t>estudiantes que aprueban reciben su certificación en línea.</a:t>
            </a:r>
          </a:p>
          <a:p>
            <a:endParaRPr lang="es-ES" b="1" dirty="0" smtClean="0"/>
          </a:p>
          <a:p>
            <a:r>
              <a:rPr lang="es-ES" dirty="0" smtClean="0"/>
              <a:t>Además</a:t>
            </a:r>
            <a:r>
              <a:rPr lang="es-ES" dirty="0"/>
              <a:t>,  la Dirección de Evaluación de la Calidad </a:t>
            </a:r>
            <a:r>
              <a:rPr lang="es-ES" dirty="0" smtClean="0"/>
              <a:t>publica</a:t>
            </a:r>
            <a:r>
              <a:rPr lang="es-ES" b="1" dirty="0"/>
              <a:t> </a:t>
            </a:r>
            <a:r>
              <a:rPr lang="es-ES" b="1" dirty="0" smtClean="0"/>
              <a:t>u</a:t>
            </a:r>
            <a:r>
              <a:rPr lang="es-ES" dirty="0" smtClean="0"/>
              <a:t>n </a:t>
            </a:r>
            <a:r>
              <a:rPr lang="es-ES" dirty="0"/>
              <a:t>Informe Nacional donde se presenta un análisis de los resultados por asignatura, sector, zona, sexo, distritos, regionales. </a:t>
            </a:r>
            <a:endParaRPr lang="es-ES" dirty="0" smtClean="0"/>
          </a:p>
          <a:p>
            <a:endParaRPr lang="es-ES" dirty="0" smtClean="0"/>
          </a:p>
          <a:p>
            <a:r>
              <a:rPr lang="es-ES" dirty="0" smtClean="0"/>
              <a:t>Se </a:t>
            </a:r>
            <a:r>
              <a:rPr lang="es-ES" dirty="0"/>
              <a:t>presentan puntajes promedios y porcentajes de aprobados. </a:t>
            </a:r>
            <a:endParaRPr lang="es-DO" dirty="0"/>
          </a:p>
          <a:p>
            <a:endParaRPr lang="es-DO" sz="2000" dirty="0"/>
          </a:p>
        </p:txBody>
      </p:sp>
      <p:pic>
        <p:nvPicPr>
          <p:cNvPr id="7" name="Imagen 6" descr="Estudiante Que Recibe El Diploma Después De La Graduación Fotos, Retratos,  Imágenes Y Fotografía De Archivo Libres De Derecho. Image 81893664."/>
          <p:cNvPicPr/>
          <p:nvPr/>
        </p:nvPicPr>
        <p:blipFill rotWithShape="1">
          <a:blip r:embed="rId2" cstate="print">
            <a:extLst>
              <a:ext uri="{28A0092B-C50C-407E-A947-70E740481C1C}">
                <a14:useLocalDpi xmlns:a14="http://schemas.microsoft.com/office/drawing/2010/main" val="0"/>
              </a:ext>
            </a:extLst>
          </a:blip>
          <a:srcRect l="21343" t="15059" r="16921" b="46107"/>
          <a:stretch/>
        </p:blipFill>
        <p:spPr bwMode="auto">
          <a:xfrm>
            <a:off x="3641053" y="1348472"/>
            <a:ext cx="1811363" cy="9113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403696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2800" dirty="0"/>
              <a:t>PARA AMPLIAR INFORMACIÓN </a:t>
            </a:r>
          </a:p>
        </p:txBody>
      </p:sp>
      <p:sp>
        <p:nvSpPr>
          <p:cNvPr id="3" name="Marcador de texto 2"/>
          <p:cNvSpPr>
            <a:spLocks noGrp="1"/>
          </p:cNvSpPr>
          <p:nvPr>
            <p:ph type="body" idx="1"/>
          </p:nvPr>
        </p:nvSpPr>
        <p:spPr>
          <a:xfrm>
            <a:off x="457200" y="1600200"/>
            <a:ext cx="8229600" cy="5016731"/>
          </a:xfrm>
        </p:spPr>
        <p:txBody>
          <a:bodyPr>
            <a:normAutofit fontScale="92500" lnSpcReduction="10000"/>
          </a:bodyPr>
          <a:lstStyle/>
          <a:p>
            <a:pPr marL="0" indent="0">
              <a:buNone/>
            </a:pPr>
            <a:r>
              <a:rPr lang="es-DO" sz="2600" dirty="0" smtClean="0">
                <a:latin typeface="Tahoma" panose="020B0604030504040204" pitchFamily="34" charset="0"/>
                <a:ea typeface="Times New Roman" panose="02020603050405020304" pitchFamily="18" charset="0"/>
              </a:rPr>
              <a:t>PORTAL DE LA DIRECCIÓN DE EVALUACIÓN DE LA CALIDAD, MINERD</a:t>
            </a:r>
            <a:endParaRPr lang="es-DO" sz="2600" dirty="0" smtClean="0">
              <a:hlinkClick r:id="rId2"/>
            </a:endParaRPr>
          </a:p>
          <a:p>
            <a:pPr marL="0" indent="0">
              <a:buNone/>
            </a:pPr>
            <a:r>
              <a:rPr lang="es-DO" sz="2300" dirty="0" smtClean="0">
                <a:hlinkClick r:id="rId2"/>
              </a:rPr>
              <a:t>https</a:t>
            </a:r>
            <a:r>
              <a:rPr lang="es-DO" sz="2300" dirty="0">
                <a:hlinkClick r:id="rId2"/>
              </a:rPr>
              <a:t>://ministeriodeeducacion.gob.do/sobre-nosotros/areas-institucionales/direccion-de-evaluacion-de-la-calidad</a:t>
            </a:r>
            <a:endParaRPr lang="es-DO" sz="2300" dirty="0"/>
          </a:p>
          <a:p>
            <a:pPr lvl="0" algn="just">
              <a:lnSpc>
                <a:spcPct val="120000"/>
              </a:lnSpc>
              <a:spcBef>
                <a:spcPts val="800"/>
              </a:spcBef>
              <a:spcAft>
                <a:spcPts val="800"/>
              </a:spcAft>
              <a:buFont typeface="Wingdings" panose="05000000000000000000" pitchFamily="2" charset="2"/>
              <a:buChar char=""/>
            </a:pPr>
            <a:r>
              <a:rPr lang="es-MX" sz="2200" dirty="0">
                <a:latin typeface="Tahoma" panose="020B0604030504040204" pitchFamily="34" charset="0"/>
                <a:ea typeface="Times New Roman" panose="02020603050405020304" pitchFamily="18" charset="0"/>
              </a:rPr>
              <a:t>MARCO DE PRUEBAS NACIONALES</a:t>
            </a:r>
            <a:r>
              <a:rPr lang="es-MX" dirty="0">
                <a:latin typeface="Tahoma" panose="020B0604030504040204" pitchFamily="34" charset="0"/>
                <a:ea typeface="Times New Roman" panose="02020603050405020304" pitchFamily="18" charset="0"/>
              </a:rPr>
              <a:t>:</a:t>
            </a:r>
            <a:endParaRPr lang="es-DO" dirty="0">
              <a:latin typeface="Tahoma" panose="020B0604030504040204" pitchFamily="34" charset="0"/>
              <a:ea typeface="Times New Roman" panose="02020603050405020304" pitchFamily="18" charset="0"/>
            </a:endParaRPr>
          </a:p>
          <a:p>
            <a:pPr marL="0" indent="0" algn="just">
              <a:lnSpc>
                <a:spcPct val="120000"/>
              </a:lnSpc>
              <a:spcBef>
                <a:spcPts val="600"/>
              </a:spcBef>
              <a:spcAft>
                <a:spcPts val="600"/>
              </a:spcAft>
              <a:buNone/>
            </a:pPr>
            <a:r>
              <a:rPr lang="es-MX" sz="2100" u="sng" dirty="0">
                <a:solidFill>
                  <a:srgbClr val="0563C1"/>
                </a:solidFill>
                <a:latin typeface="Tahoma" panose="020B0604030504040204" pitchFamily="34" charset="0"/>
                <a:ea typeface="Times New Roman" panose="02020603050405020304" pitchFamily="18" charset="0"/>
                <a:hlinkClick r:id="rId3"/>
              </a:rPr>
              <a:t>https://</a:t>
            </a:r>
            <a:r>
              <a:rPr lang="es-MX" sz="2100" u="sng" dirty="0" smtClean="0">
                <a:solidFill>
                  <a:srgbClr val="0563C1"/>
                </a:solidFill>
                <a:latin typeface="Tahoma" panose="020B0604030504040204" pitchFamily="34" charset="0"/>
                <a:ea typeface="Times New Roman" panose="02020603050405020304" pitchFamily="18" charset="0"/>
                <a:hlinkClick r:id="rId3"/>
              </a:rPr>
              <a:t>www.ministeriodeeducacion.gob.do/docs/manuales/yZxQ-manual-marco-teorico-conceptual-de-las-pruebas-nacionalespdf.pdf</a:t>
            </a:r>
            <a:endParaRPr lang="es-DO" sz="2100" dirty="0">
              <a:latin typeface="Tahoma" panose="020B0604030504040204" pitchFamily="34" charset="0"/>
              <a:ea typeface="Times New Roman" panose="02020603050405020304" pitchFamily="18" charset="0"/>
            </a:endParaRPr>
          </a:p>
          <a:p>
            <a:pPr lvl="0" algn="just">
              <a:lnSpc>
                <a:spcPct val="120000"/>
              </a:lnSpc>
              <a:spcBef>
                <a:spcPts val="800"/>
              </a:spcBef>
              <a:spcAft>
                <a:spcPts val="800"/>
              </a:spcAft>
              <a:buFont typeface="Wingdings" panose="05000000000000000000" pitchFamily="2" charset="2"/>
              <a:buChar char=""/>
            </a:pPr>
            <a:r>
              <a:rPr lang="es-MX" sz="2200" dirty="0">
                <a:latin typeface="Tahoma" panose="020B0604030504040204" pitchFamily="34" charset="0"/>
                <a:ea typeface="Times New Roman" panose="02020603050405020304" pitchFamily="18" charset="0"/>
              </a:rPr>
              <a:t>NUEVO MARCO DE REFERENCIA DE PRUEBAS NACIONALES </a:t>
            </a:r>
            <a:r>
              <a:rPr lang="es-MX" sz="2200" dirty="0" smtClean="0">
                <a:latin typeface="Tahoma" panose="020B0604030504040204" pitchFamily="34" charset="0"/>
                <a:ea typeface="Times New Roman" panose="02020603050405020304" pitchFamily="18" charset="0"/>
              </a:rPr>
              <a:t>(COMENZANDO </a:t>
            </a:r>
            <a:r>
              <a:rPr lang="es-MX" sz="2200" dirty="0">
                <a:latin typeface="Tahoma" panose="020B0604030504040204" pitchFamily="34" charset="0"/>
                <a:ea typeface="Times New Roman" panose="02020603050405020304" pitchFamily="18" charset="0"/>
              </a:rPr>
              <a:t>EN </a:t>
            </a:r>
            <a:r>
              <a:rPr lang="es-MX" sz="2200" dirty="0" smtClean="0">
                <a:latin typeface="Tahoma" panose="020B0604030504040204" pitchFamily="34" charset="0"/>
                <a:ea typeface="Times New Roman" panose="02020603050405020304" pitchFamily="18" charset="0"/>
              </a:rPr>
              <a:t>2023) </a:t>
            </a:r>
            <a:endParaRPr lang="es-DO" sz="2200" dirty="0">
              <a:latin typeface="Tahoma" panose="020B0604030504040204" pitchFamily="34" charset="0"/>
              <a:ea typeface="Times New Roman" panose="02020603050405020304" pitchFamily="18" charset="0"/>
            </a:endParaRPr>
          </a:p>
          <a:p>
            <a:pPr marL="0" indent="0">
              <a:buNone/>
            </a:pPr>
            <a:r>
              <a:rPr lang="es-MX" sz="21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4"/>
              </a:rPr>
              <a:t>https://www.ministeriodeeducacion.gob.do/docs/direccion-de-evaluacion-de-la-calidad/Tw3M-marco-de-referencia-pruebas-nacionales-de-2do-ciclo-de-secundariapdf.pdf</a:t>
            </a:r>
            <a:endParaRPr lang="es-DO" sz="2100" dirty="0"/>
          </a:p>
        </p:txBody>
      </p:sp>
    </p:spTree>
    <p:extLst>
      <p:ext uri="{BB962C8B-B14F-4D97-AF65-F5344CB8AC3E}">
        <p14:creationId xmlns:p14="http://schemas.microsoft.com/office/powerpoint/2010/main" val="183126719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4600" y="96715"/>
            <a:ext cx="6172199" cy="1137693"/>
          </a:xfrm>
        </p:spPr>
        <p:txBody>
          <a:bodyPr>
            <a:normAutofit/>
          </a:bodyPr>
          <a:lstStyle/>
          <a:p>
            <a:r>
              <a:rPr lang="es-DO" sz="3200" dirty="0"/>
              <a:t>INTRODUCCIÓN</a:t>
            </a:r>
          </a:p>
        </p:txBody>
      </p:sp>
      <p:sp>
        <p:nvSpPr>
          <p:cNvPr id="3" name="Marcador de texto 2"/>
          <p:cNvSpPr>
            <a:spLocks noGrp="1"/>
          </p:cNvSpPr>
          <p:nvPr>
            <p:ph type="body" idx="1"/>
          </p:nvPr>
        </p:nvSpPr>
        <p:spPr>
          <a:xfrm>
            <a:off x="483576" y="1375085"/>
            <a:ext cx="8203223" cy="5482915"/>
          </a:xfrm>
        </p:spPr>
        <p:txBody>
          <a:bodyPr>
            <a:normAutofit fontScale="25000" lnSpcReduction="20000"/>
          </a:bodyPr>
          <a:lstStyle/>
          <a:p>
            <a:pPr marL="0" indent="0" algn="just">
              <a:buNone/>
            </a:pPr>
            <a:r>
              <a:rPr lang="es-ES" sz="9600" dirty="0">
                <a:latin typeface="Calibri" panose="020F0502020204030204" pitchFamily="34" charset="0"/>
                <a:cs typeface="Times New Roman" panose="02020603050405020304" pitchFamily="18" charset="0"/>
              </a:rPr>
              <a:t>Las Pruebas Nacionales constituyen la principal fuente de información para conocer los logros alcanzados </a:t>
            </a:r>
            <a:r>
              <a:rPr lang="es-ES" sz="9600" dirty="0" smtClean="0">
                <a:latin typeface="Calibri" panose="020F0502020204030204" pitchFamily="34" charset="0"/>
                <a:cs typeface="Times New Roman" panose="02020603050405020304" pitchFamily="18" charset="0"/>
              </a:rPr>
              <a:t>con </a:t>
            </a:r>
            <a:r>
              <a:rPr lang="es-ES" sz="9600" dirty="0">
                <a:latin typeface="Calibri" panose="020F0502020204030204" pitchFamily="34" charset="0"/>
                <a:cs typeface="Times New Roman" panose="02020603050405020304" pitchFamily="18" charset="0"/>
              </a:rPr>
              <a:t>respecto a los aprendizajes de los estudiantes </a:t>
            </a:r>
            <a:r>
              <a:rPr lang="es-ES" sz="9600" dirty="0" smtClean="0">
                <a:latin typeface="Calibri" panose="020F0502020204030204" pitchFamily="34" charset="0"/>
                <a:cs typeface="Times New Roman" panose="02020603050405020304" pitchFamily="18" charset="0"/>
              </a:rPr>
              <a:t>que egresan de </a:t>
            </a:r>
            <a:r>
              <a:rPr lang="es-ES" sz="9600" dirty="0">
                <a:latin typeface="Calibri" panose="020F0502020204030204" pitchFamily="34" charset="0"/>
                <a:cs typeface="Times New Roman" panose="02020603050405020304" pitchFamily="18" charset="0"/>
              </a:rPr>
              <a:t>la educación Básica </a:t>
            </a:r>
            <a:r>
              <a:rPr lang="es-ES" sz="9600" dirty="0" smtClean="0">
                <a:latin typeface="Calibri" panose="020F0502020204030204" pitchFamily="34" charset="0"/>
                <a:cs typeface="Times New Roman" panose="02020603050405020304" pitchFamily="18" charset="0"/>
              </a:rPr>
              <a:t>y Media de </a:t>
            </a:r>
            <a:r>
              <a:rPr lang="es-ES" sz="9600" dirty="0">
                <a:latin typeface="Calibri" panose="020F0502020204030204" pitchFamily="34" charset="0"/>
                <a:cs typeface="Times New Roman" panose="02020603050405020304" pitchFamily="18" charset="0"/>
              </a:rPr>
              <a:t>Adultos y el  Nivel Secundario en todas sus modalidades. </a:t>
            </a:r>
          </a:p>
          <a:p>
            <a:pPr marL="0" indent="0" algn="just">
              <a:buNone/>
            </a:pPr>
            <a:r>
              <a:rPr lang="es-ES" sz="9600" dirty="0">
                <a:latin typeface="Calibri" panose="020F0502020204030204" pitchFamily="34" charset="0"/>
                <a:cs typeface="Times New Roman" panose="02020603050405020304" pitchFamily="18" charset="0"/>
              </a:rPr>
              <a:t>Entre sus objetivos están </a:t>
            </a:r>
            <a:r>
              <a:rPr lang="es-DO" sz="9600" dirty="0">
                <a:latin typeface="Calibri" panose="020F0502020204030204" pitchFamily="34" charset="0"/>
                <a:cs typeface="Times New Roman" panose="02020603050405020304" pitchFamily="18" charset="0"/>
              </a:rPr>
              <a:t>certificar </a:t>
            </a:r>
            <a:r>
              <a:rPr lang="es-DO" sz="9600" dirty="0" smtClean="0">
                <a:latin typeface="Calibri" panose="020F0502020204030204" pitchFamily="34" charset="0"/>
                <a:cs typeface="Times New Roman" panose="02020603050405020304" pitchFamily="18" charset="0"/>
              </a:rPr>
              <a:t>la conclusión de </a:t>
            </a:r>
            <a:r>
              <a:rPr lang="es-DO" sz="9600" dirty="0">
                <a:latin typeface="Calibri" panose="020F0502020204030204" pitchFamily="34" charset="0"/>
                <a:cs typeface="Times New Roman" panose="02020603050405020304" pitchFamily="18" charset="0"/>
              </a:rPr>
              <a:t>un nivel educativo y aportar información sobre el desempeño del sistema educativo para tomar medidas que contribuyan a mejorar la calidad de la educación. </a:t>
            </a:r>
            <a:endParaRPr lang="es-ES" sz="9600" dirty="0">
              <a:latin typeface="Calibri" panose="020F0502020204030204" pitchFamily="34" charset="0"/>
              <a:cs typeface="Times New Roman" panose="02020603050405020304" pitchFamily="18" charset="0"/>
            </a:endParaRPr>
          </a:p>
          <a:p>
            <a:pPr marL="0" indent="0" algn="just">
              <a:buNone/>
            </a:pPr>
            <a:r>
              <a:rPr lang="es-DO" sz="9600" dirty="0">
                <a:latin typeface="Calibri" panose="020F0502020204030204" pitchFamily="34" charset="0"/>
                <a:cs typeface="Times New Roman" panose="02020603050405020304" pitchFamily="18" charset="0"/>
              </a:rPr>
              <a:t>Están basadas en el currículo y evalúan </a:t>
            </a:r>
            <a:r>
              <a:rPr lang="es-DO" sz="9600" dirty="0" smtClean="0">
                <a:latin typeface="Calibri" panose="020F0502020204030204" pitchFamily="34" charset="0"/>
                <a:cs typeface="Times New Roman" panose="02020603050405020304" pitchFamily="18" charset="0"/>
              </a:rPr>
              <a:t>las </a:t>
            </a:r>
            <a:r>
              <a:rPr lang="es-DO" sz="9600" dirty="0">
                <a:latin typeface="Calibri" panose="020F0502020204030204" pitchFamily="34" charset="0"/>
                <a:cs typeface="Times New Roman" panose="02020603050405020304" pitchFamily="18" charset="0"/>
              </a:rPr>
              <a:t>áreas de Lengua Española, Matemática, Ciencias Sociales y Ciencias de la Naturaleza. Están normadas </a:t>
            </a:r>
            <a:r>
              <a:rPr lang="es-DO" sz="9600" dirty="0" smtClean="0">
                <a:latin typeface="Calibri" panose="020F0502020204030204" pitchFamily="34" charset="0"/>
                <a:cs typeface="Times New Roman" panose="02020603050405020304" pitchFamily="18" charset="0"/>
              </a:rPr>
              <a:t>actualmente por la </a:t>
            </a:r>
            <a:r>
              <a:rPr lang="es-DO" sz="9600" dirty="0">
                <a:latin typeface="Calibri" panose="020F0502020204030204" pitchFamily="34" charset="0"/>
                <a:cs typeface="Times New Roman" panose="02020603050405020304" pitchFamily="18" charset="0"/>
              </a:rPr>
              <a:t>Ordenanza 1´2016. </a:t>
            </a:r>
          </a:p>
          <a:p>
            <a:pPr marL="0" indent="0" algn="just">
              <a:buNone/>
            </a:pPr>
            <a:r>
              <a:rPr lang="es-DO" sz="9600" dirty="0">
                <a:latin typeface="Calibri" panose="020F0502020204030204" pitchFamily="34" charset="0"/>
                <a:cs typeface="Times New Roman" panose="02020603050405020304" pitchFamily="18" charset="0"/>
              </a:rPr>
              <a:t>Como consecuencia de la pandemia por </a:t>
            </a:r>
            <a:r>
              <a:rPr lang="es-DO" sz="9600" dirty="0" err="1">
                <a:latin typeface="Calibri" panose="020F0502020204030204" pitchFamily="34" charset="0"/>
                <a:cs typeface="Times New Roman" panose="02020603050405020304" pitchFamily="18" charset="0"/>
              </a:rPr>
              <a:t>Covid</a:t>
            </a:r>
            <a:r>
              <a:rPr lang="es-DO" sz="9600" dirty="0">
                <a:latin typeface="Calibri" panose="020F0502020204030204" pitchFamily="34" charset="0"/>
                <a:cs typeface="Times New Roman" panose="02020603050405020304" pitchFamily="18" charset="0"/>
              </a:rPr>
              <a:t> 19, las pruebas fueron suspendidas en los años 2020 y 2021. </a:t>
            </a:r>
            <a:endParaRPr lang="es-DO" dirty="0"/>
          </a:p>
        </p:txBody>
      </p:sp>
    </p:spTree>
    <p:extLst>
      <p:ext uri="{BB962C8B-B14F-4D97-AF65-F5344CB8AC3E}">
        <p14:creationId xmlns:p14="http://schemas.microsoft.com/office/powerpoint/2010/main" val="25138821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6044" y="355600"/>
            <a:ext cx="6261646" cy="1335548"/>
          </a:xfrm>
        </p:spPr>
        <p:txBody>
          <a:bodyPr>
            <a:noAutofit/>
          </a:bodyPr>
          <a:lstStyle/>
          <a:p>
            <a:r>
              <a:rPr lang="es-DO" sz="3200" dirty="0"/>
              <a:t>INTRODUCCIÓN</a:t>
            </a:r>
          </a:p>
        </p:txBody>
      </p:sp>
      <p:sp>
        <p:nvSpPr>
          <p:cNvPr id="3" name="Marcador de texto 2"/>
          <p:cNvSpPr>
            <a:spLocks noGrp="1"/>
          </p:cNvSpPr>
          <p:nvPr>
            <p:ph type="body" idx="1"/>
          </p:nvPr>
        </p:nvSpPr>
        <p:spPr>
          <a:xfrm>
            <a:off x="457200" y="1534603"/>
            <a:ext cx="8253046" cy="4882822"/>
          </a:xfrm>
        </p:spPr>
        <p:txBody>
          <a:bodyPr>
            <a:normAutofit/>
          </a:bodyPr>
          <a:lstStyle/>
          <a:p>
            <a:pPr marL="0" indent="0" algn="just">
              <a:buNone/>
            </a:pPr>
            <a:r>
              <a:rPr lang="es-DO" sz="2000" dirty="0" smtClean="0">
                <a:latin typeface="Calibri" panose="020F0502020204030204" pitchFamily="34" charset="0"/>
                <a:cs typeface="Times New Roman" panose="02020603050405020304" pitchFamily="18" charset="0"/>
              </a:rPr>
              <a:t>Las Pruebas Nacionales en </a:t>
            </a:r>
            <a:r>
              <a:rPr lang="es-DO" sz="2000" dirty="0">
                <a:latin typeface="Calibri" panose="020F0502020204030204" pitchFamily="34" charset="0"/>
                <a:cs typeface="Times New Roman" panose="02020603050405020304" pitchFamily="18" charset="0"/>
              </a:rPr>
              <a:t>este año 2022 se retomarán y se aplicarán con algunos </a:t>
            </a:r>
            <a:r>
              <a:rPr lang="es-DO" sz="2000" dirty="0" smtClean="0">
                <a:latin typeface="Calibri" panose="020F0502020204030204" pitchFamily="34" charset="0"/>
                <a:cs typeface="Times New Roman" panose="02020603050405020304" pitchFamily="18" charset="0"/>
              </a:rPr>
              <a:t>ajustes.  </a:t>
            </a:r>
            <a:endParaRPr lang="es-DO" sz="2000" dirty="0">
              <a:latin typeface="Calibri" panose="020F0502020204030204" pitchFamily="34" charset="0"/>
              <a:cs typeface="Times New Roman" panose="02020603050405020304" pitchFamily="18" charset="0"/>
            </a:endParaRPr>
          </a:p>
          <a:p>
            <a:pPr marL="0" indent="0" algn="just">
              <a:buNone/>
            </a:pPr>
            <a:r>
              <a:rPr lang="es-DO" sz="2000" dirty="0" smtClean="0">
                <a:latin typeface="Calibri" panose="020F0502020204030204" pitchFamily="34" charset="0"/>
                <a:cs typeface="Calibri" panose="020F0502020204030204" pitchFamily="34" charset="0"/>
              </a:rPr>
              <a:t>Las </a:t>
            </a:r>
            <a:r>
              <a:rPr lang="es-DO" sz="2000" dirty="0">
                <a:latin typeface="Calibri" panose="020F0502020204030204" pitchFamily="34" charset="0"/>
                <a:cs typeface="Calibri" panose="020F0502020204030204" pitchFamily="34" charset="0"/>
              </a:rPr>
              <a:t>Pruebas Nacionales 2022 son unas pruebas de transición entre el currículo anterior y el actual, y estarán ajustadas como consecuencia del impacto de la pandemia en la educación. Para este ajuste se ha tomado en cuenta:</a:t>
            </a:r>
            <a:r>
              <a:rPr lang="es-DO" sz="2000" dirty="0">
                <a:latin typeface="Calibri" panose="020F0502020204030204" pitchFamily="34" charset="0"/>
                <a:cs typeface="Times New Roman" panose="02020603050405020304" pitchFamily="18" charset="0"/>
              </a:rPr>
              <a:t> </a:t>
            </a:r>
          </a:p>
          <a:p>
            <a:pPr>
              <a:buFontTx/>
              <a:buChar char="-"/>
            </a:pPr>
            <a:r>
              <a:rPr lang="es-DO" sz="2000" dirty="0">
                <a:latin typeface="Calibri" panose="020F0502020204030204" pitchFamily="34" charset="0"/>
                <a:cs typeface="Times New Roman" panose="02020603050405020304" pitchFamily="18" charset="0"/>
              </a:rPr>
              <a:t>Los contenidos curriculares priorizados asumidos en pandemia. </a:t>
            </a:r>
          </a:p>
          <a:p>
            <a:pPr>
              <a:buFontTx/>
              <a:buChar char="-"/>
            </a:pPr>
            <a:r>
              <a:rPr lang="es-DO" sz="2000" dirty="0">
                <a:latin typeface="Calibri" panose="020F0502020204030204" pitchFamily="34" charset="0"/>
                <a:cs typeface="Times New Roman" panose="02020603050405020304" pitchFamily="18" charset="0"/>
              </a:rPr>
              <a:t>Contenidos que son comunes en las diferentes modalidades y entre los currículos del 1995 y 2017.</a:t>
            </a:r>
          </a:p>
          <a:p>
            <a:pPr>
              <a:buFontTx/>
              <a:buChar char="-"/>
            </a:pPr>
            <a:r>
              <a:rPr lang="es-DO" sz="2000" dirty="0">
                <a:latin typeface="Calibri" panose="020F0502020204030204" pitchFamily="34" charset="0"/>
                <a:cs typeface="Times New Roman" panose="02020603050405020304" pitchFamily="18" charset="0"/>
              </a:rPr>
              <a:t>Los resultados de la Consulta Nacional a Docentes (CND2021) que se aplicó a una muestra representativa para indagar sobre los indicadores de logros alcanzados y el proceso educativo durante el 2021.</a:t>
            </a:r>
          </a:p>
          <a:p>
            <a:pPr>
              <a:buFontTx/>
              <a:buChar char="-"/>
            </a:pPr>
            <a:r>
              <a:rPr lang="es-DO" sz="2000" dirty="0">
                <a:latin typeface="Calibri" panose="020F0502020204030204" pitchFamily="34" charset="0"/>
                <a:cs typeface="Times New Roman" panose="02020603050405020304" pitchFamily="18" charset="0"/>
              </a:rPr>
              <a:t>Los reportes de los distritos y regionales sobre temáticas trabajadas.  </a:t>
            </a:r>
          </a:p>
          <a:p>
            <a:pPr marL="0" indent="0">
              <a:buNone/>
            </a:pPr>
            <a:endParaRPr lang="es-DO" sz="2400" dirty="0"/>
          </a:p>
          <a:p>
            <a:pPr marL="0" indent="0">
              <a:buNone/>
            </a:pPr>
            <a:endParaRPr lang="es-ES" sz="2400" dirty="0"/>
          </a:p>
          <a:p>
            <a:pPr>
              <a:buFontTx/>
              <a:buChar char="-"/>
            </a:pPr>
            <a:endParaRPr lang="es-DO" sz="2000" b="1" dirty="0"/>
          </a:p>
        </p:txBody>
      </p:sp>
    </p:spTree>
    <p:extLst>
      <p:ext uri="{BB962C8B-B14F-4D97-AF65-F5344CB8AC3E}">
        <p14:creationId xmlns:p14="http://schemas.microsoft.com/office/powerpoint/2010/main" val="5629979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3200" dirty="0" smtClean="0"/>
              <a:t>Estrategia de Familiarización </a:t>
            </a:r>
            <a:endParaRPr lang="es-DO" sz="3200" dirty="0"/>
          </a:p>
        </p:txBody>
      </p:sp>
      <p:sp>
        <p:nvSpPr>
          <p:cNvPr id="3" name="Marcador de texto 2"/>
          <p:cNvSpPr>
            <a:spLocks noGrp="1"/>
          </p:cNvSpPr>
          <p:nvPr>
            <p:ph type="body" idx="1"/>
          </p:nvPr>
        </p:nvSpPr>
        <p:spPr/>
        <p:txBody>
          <a:bodyPr>
            <a:normAutofit fontScale="70000" lnSpcReduction="20000"/>
          </a:bodyPr>
          <a:lstStyle/>
          <a:p>
            <a:r>
              <a:rPr lang="es-DO" dirty="0">
                <a:latin typeface="Calibri" panose="020F0502020204030204" pitchFamily="34" charset="0"/>
                <a:cs typeface="Times New Roman" panose="02020603050405020304" pitchFamily="18" charset="0"/>
              </a:rPr>
              <a:t>Tomando en cuenta que los estudiantes tuvieron dos años de clase a distancia por la pandemia y </a:t>
            </a:r>
            <a:r>
              <a:rPr lang="es-DO" dirty="0" smtClean="0">
                <a:latin typeface="Calibri" panose="020F0502020204030204" pitchFamily="34" charset="0"/>
                <a:cs typeface="Times New Roman" panose="02020603050405020304" pitchFamily="18" charset="0"/>
              </a:rPr>
              <a:t>por tanto de suspensión de las Pruebas Nacionales se </a:t>
            </a:r>
            <a:r>
              <a:rPr lang="es-DO" dirty="0">
                <a:latin typeface="Calibri" panose="020F0502020204030204" pitchFamily="34" charset="0"/>
                <a:cs typeface="Times New Roman" panose="02020603050405020304" pitchFamily="18" charset="0"/>
              </a:rPr>
              <a:t>diseñó la “Estrategia de Familiarización con las Pruebas Nacionales</a:t>
            </a:r>
            <a:r>
              <a:rPr lang="es-DO" dirty="0" smtClean="0">
                <a:latin typeface="Calibri" panose="020F0502020204030204" pitchFamily="34" charset="0"/>
                <a:cs typeface="Times New Roman" panose="02020603050405020304" pitchFamily="18" charset="0"/>
              </a:rPr>
              <a:t>” para orientar a los centros educativos, estudiantes y sus familias sobre las mismas antes de su aplicación. Esto incluye poner a su disposición:</a:t>
            </a:r>
          </a:p>
          <a:p>
            <a:pPr lvl="1"/>
            <a:r>
              <a:rPr lang="es-DO" dirty="0" smtClean="0">
                <a:latin typeface="Calibri" panose="020F0502020204030204" pitchFamily="34" charset="0"/>
                <a:cs typeface="Times New Roman" panose="02020603050405020304" pitchFamily="18" charset="0"/>
              </a:rPr>
              <a:t>Documento instructivo a los docentes explicando los ajustes a las pruebas 2022 e instrucciones para familiarizar a los estudiantes.</a:t>
            </a:r>
          </a:p>
          <a:p>
            <a:pPr lvl="1"/>
            <a:r>
              <a:rPr lang="es-DO" dirty="0" smtClean="0">
                <a:latin typeface="Calibri" panose="020F0502020204030204" pitchFamily="34" charset="0"/>
                <a:cs typeface="Times New Roman" panose="02020603050405020304" pitchFamily="18" charset="0"/>
              </a:rPr>
              <a:t>Presentaciones (</a:t>
            </a:r>
            <a:r>
              <a:rPr lang="es-DO" dirty="0" err="1" smtClean="0">
                <a:latin typeface="Calibri" panose="020F0502020204030204" pitchFamily="34" charset="0"/>
                <a:cs typeface="Times New Roman" panose="02020603050405020304" pitchFamily="18" charset="0"/>
              </a:rPr>
              <a:t>ppt</a:t>
            </a:r>
            <a:r>
              <a:rPr lang="es-DO" dirty="0" smtClean="0">
                <a:latin typeface="Calibri" panose="020F0502020204030204" pitchFamily="34" charset="0"/>
                <a:cs typeface="Times New Roman" panose="02020603050405020304" pitchFamily="18" charset="0"/>
              </a:rPr>
              <a:t>) sobre lo que evalúan estas pruebas en cada área</a:t>
            </a:r>
          </a:p>
          <a:p>
            <a:pPr lvl="1"/>
            <a:r>
              <a:rPr lang="es-DO" dirty="0" smtClean="0">
                <a:latin typeface="Calibri" panose="020F0502020204030204" pitchFamily="34" charset="0"/>
                <a:cs typeface="Times New Roman" panose="02020603050405020304" pitchFamily="18" charset="0"/>
              </a:rPr>
              <a:t>Cuadernillos de práctica para los estudiantes.</a:t>
            </a:r>
          </a:p>
          <a:p>
            <a:pPr lvl="1"/>
            <a:r>
              <a:rPr lang="es-DO" dirty="0" smtClean="0">
                <a:latin typeface="Calibri" panose="020F0502020204030204" pitchFamily="34" charset="0"/>
                <a:cs typeface="Times New Roman" panose="02020603050405020304" pitchFamily="18" charset="0"/>
              </a:rPr>
              <a:t>Videos informativos y motivacionales.</a:t>
            </a:r>
            <a:endParaRPr lang="es-DO" dirty="0">
              <a:latin typeface="Calibri" panose="020F050202020403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5658363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sz="1800" dirty="0"/>
              <a:t>FECHAS DE APLICACIÓN DE PRUEBAS NACIONALES 2022</a:t>
            </a:r>
          </a:p>
        </p:txBody>
      </p:sp>
      <p:graphicFrame>
        <p:nvGraphicFramePr>
          <p:cNvPr id="6" name="Tabla 5"/>
          <p:cNvGraphicFramePr>
            <a:graphicFrameLocks noGrp="1"/>
          </p:cNvGraphicFramePr>
          <p:nvPr>
            <p:extLst>
              <p:ext uri="{D42A27DB-BD31-4B8C-83A1-F6EECF244321}">
                <p14:modId xmlns:p14="http://schemas.microsoft.com/office/powerpoint/2010/main" val="1057725901"/>
              </p:ext>
            </p:extLst>
          </p:nvPr>
        </p:nvGraphicFramePr>
        <p:xfrm>
          <a:off x="954157" y="1804947"/>
          <a:ext cx="7060758" cy="3174286"/>
        </p:xfrm>
        <a:graphic>
          <a:graphicData uri="http://schemas.openxmlformats.org/drawingml/2006/table">
            <a:tbl>
              <a:tblPr firstRow="1" firstCol="1" bandRow="1"/>
              <a:tblGrid>
                <a:gridCol w="658807">
                  <a:extLst>
                    <a:ext uri="{9D8B030D-6E8A-4147-A177-3AD203B41FA5}">
                      <a16:colId xmlns:a16="http://schemas.microsoft.com/office/drawing/2014/main" val="786886036"/>
                    </a:ext>
                  </a:extLst>
                </a:gridCol>
                <a:gridCol w="3459968">
                  <a:extLst>
                    <a:ext uri="{9D8B030D-6E8A-4147-A177-3AD203B41FA5}">
                      <a16:colId xmlns:a16="http://schemas.microsoft.com/office/drawing/2014/main" val="803326031"/>
                    </a:ext>
                  </a:extLst>
                </a:gridCol>
                <a:gridCol w="2941983">
                  <a:extLst>
                    <a:ext uri="{9D8B030D-6E8A-4147-A177-3AD203B41FA5}">
                      <a16:colId xmlns:a16="http://schemas.microsoft.com/office/drawing/2014/main" val="297675290"/>
                    </a:ext>
                  </a:extLst>
                </a:gridCol>
              </a:tblGrid>
              <a:tr h="448195">
                <a:tc gridSpan="2">
                  <a:txBody>
                    <a:bodyPr/>
                    <a:lstStyle/>
                    <a:p>
                      <a:pPr>
                        <a:lnSpc>
                          <a:spcPct val="115000"/>
                        </a:lnSpc>
                        <a:spcAft>
                          <a:spcPts val="1000"/>
                        </a:spcAft>
                      </a:pPr>
                      <a:r>
                        <a:rPr lang="es-ES" sz="2000" b="1" dirty="0">
                          <a:effectLst/>
                          <a:latin typeface="Calibri Light" panose="020F0302020204030204" pitchFamily="34" charset="0"/>
                          <a:ea typeface="Times New Roman" panose="02020603050405020304" pitchFamily="18" charset="0"/>
                          <a:cs typeface="Times New Roman" panose="02020603050405020304" pitchFamily="18" charset="0"/>
                        </a:rPr>
                        <a:t>Primera Convocatoria</a:t>
                      </a:r>
                      <a:endParaRPr lang="es-DO" sz="2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DO"/>
                    </a:p>
                  </a:txBody>
                  <a:tcPr/>
                </a:tc>
                <a:tc>
                  <a:txBody>
                    <a:bodyPr/>
                    <a:lstStyle/>
                    <a:p>
                      <a:pPr>
                        <a:lnSpc>
                          <a:spcPct val="115000"/>
                        </a:lnSpc>
                        <a:spcAft>
                          <a:spcPts val="1000"/>
                        </a:spcAft>
                      </a:pPr>
                      <a:r>
                        <a:rPr lang="es-ES" sz="2000" b="1" dirty="0">
                          <a:effectLst/>
                          <a:latin typeface="Calibri Light" panose="020F0302020204030204" pitchFamily="34" charset="0"/>
                          <a:ea typeface="Times New Roman" panose="02020603050405020304" pitchFamily="18" charset="0"/>
                          <a:cs typeface="Times New Roman" panose="02020603050405020304" pitchFamily="18" charset="0"/>
                        </a:rPr>
                        <a:t>Fechas</a:t>
                      </a:r>
                      <a:endParaRPr lang="es-DO" sz="2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51169657"/>
                  </a:ext>
                </a:extLst>
              </a:tr>
              <a:tr h="448195">
                <a:tc>
                  <a:txBody>
                    <a:bodyPr/>
                    <a:lstStyle/>
                    <a:p>
                      <a:pPr>
                        <a:lnSpc>
                          <a:spcPct val="115000"/>
                        </a:lnSpc>
                        <a:spcAft>
                          <a:spcPts val="1000"/>
                        </a:spcAft>
                      </a:pPr>
                      <a:r>
                        <a:rPr lang="es-ES" sz="12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s-D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s-ES" sz="2000" dirty="0" smtClean="0">
                          <a:effectLst/>
                          <a:latin typeface="Calibri Light" panose="020F0302020204030204" pitchFamily="34" charset="0"/>
                          <a:ea typeface="Times New Roman" panose="02020603050405020304" pitchFamily="18" charset="0"/>
                          <a:cs typeface="Times New Roman" panose="02020603050405020304" pitchFamily="18" charset="0"/>
                        </a:rPr>
                        <a:t>Básica de Personas </a:t>
                      </a: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Jóvenes y Adultas</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ES" sz="2000">
                          <a:effectLst/>
                          <a:latin typeface="Calibri Light" panose="020F0302020204030204" pitchFamily="34" charset="0"/>
                          <a:ea typeface="Times New Roman" panose="02020603050405020304" pitchFamily="18" charset="0"/>
                          <a:cs typeface="Times New Roman" panose="02020603050405020304" pitchFamily="18" charset="0"/>
                        </a:rPr>
                        <a:t>16 y 17, 23 y 24 de julio</a:t>
                      </a:r>
                      <a:endParaRPr lang="es-DO"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285830"/>
                  </a:ext>
                </a:extLst>
              </a:tr>
              <a:tr h="448195">
                <a:tc>
                  <a:txBody>
                    <a:bodyPr/>
                    <a:lstStyle/>
                    <a:p>
                      <a:pPr>
                        <a:lnSpc>
                          <a:spcPct val="115000"/>
                        </a:lnSpc>
                        <a:spcAft>
                          <a:spcPts val="1000"/>
                        </a:spcAft>
                      </a:pPr>
                      <a:r>
                        <a:rPr lang="es-ES" sz="12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s-D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ES" sz="2000">
                          <a:effectLst/>
                          <a:latin typeface="Calibri Light" panose="020F0302020204030204" pitchFamily="34" charset="0"/>
                          <a:ea typeface="Times New Roman" panose="02020603050405020304" pitchFamily="18" charset="0"/>
                          <a:cs typeface="Times New Roman" panose="02020603050405020304" pitchFamily="18" charset="0"/>
                        </a:rPr>
                        <a:t>Media-Secundaria </a:t>
                      </a:r>
                      <a:endParaRPr lang="es-DO"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12-15 de julio </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144964"/>
                  </a:ext>
                </a:extLst>
              </a:tr>
              <a:tr h="448195">
                <a:tc gridSpan="2">
                  <a:txBody>
                    <a:bodyPr/>
                    <a:lstStyle/>
                    <a:p>
                      <a:pPr>
                        <a:lnSpc>
                          <a:spcPct val="115000"/>
                        </a:lnSpc>
                        <a:spcAft>
                          <a:spcPts val="1000"/>
                        </a:spcAft>
                      </a:pPr>
                      <a:r>
                        <a:rPr lang="es-ES" sz="2000">
                          <a:effectLst/>
                          <a:latin typeface="Calibri Light" panose="020F0302020204030204" pitchFamily="34" charset="0"/>
                          <a:ea typeface="Times New Roman" panose="02020603050405020304" pitchFamily="18" charset="0"/>
                          <a:cs typeface="Times New Roman" panose="02020603050405020304" pitchFamily="18" charset="0"/>
                        </a:rPr>
                        <a:t>Segunda Convocatoria</a:t>
                      </a:r>
                      <a:endParaRPr lang="es-DO"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DO"/>
                    </a:p>
                  </a:txBody>
                  <a:tcPr/>
                </a:tc>
                <a:tc>
                  <a:txBody>
                    <a:bodyPr/>
                    <a:lstStyle/>
                    <a:p>
                      <a:pPr>
                        <a:lnSpc>
                          <a:spcPct val="115000"/>
                        </a:lnSpc>
                        <a:spcAft>
                          <a:spcPts val="1000"/>
                        </a:spcAft>
                      </a:pP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Fechas</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25757806"/>
                  </a:ext>
                </a:extLst>
              </a:tr>
              <a:tr h="448195">
                <a:tc>
                  <a:txBody>
                    <a:bodyPr/>
                    <a:lstStyle/>
                    <a:p>
                      <a:pPr>
                        <a:lnSpc>
                          <a:spcPct val="115000"/>
                        </a:lnSpc>
                        <a:spcAft>
                          <a:spcPts val="1000"/>
                        </a:spcAft>
                      </a:pPr>
                      <a:r>
                        <a:rPr lang="es-ES" sz="12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s-D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1000"/>
                        </a:spcAft>
                      </a:pPr>
                      <a:r>
                        <a:rPr lang="es-ES" sz="2000" dirty="0" smtClean="0">
                          <a:effectLst/>
                          <a:latin typeface="Calibri Light" panose="020F0302020204030204" pitchFamily="34" charset="0"/>
                          <a:ea typeface="Times New Roman" panose="02020603050405020304" pitchFamily="18" charset="0"/>
                          <a:cs typeface="Times New Roman" panose="02020603050405020304" pitchFamily="18" charset="0"/>
                        </a:rPr>
                        <a:t>Básica de Personas </a:t>
                      </a: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Jóvenes y Adultas</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10 y 11, 16 y 17 septiembre</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2746488"/>
                  </a:ext>
                </a:extLst>
              </a:tr>
              <a:tr h="448195">
                <a:tc>
                  <a:txBody>
                    <a:bodyPr/>
                    <a:lstStyle/>
                    <a:p>
                      <a:pPr>
                        <a:lnSpc>
                          <a:spcPct val="115000"/>
                        </a:lnSpc>
                        <a:spcAft>
                          <a:spcPts val="1000"/>
                        </a:spcAft>
                      </a:pPr>
                      <a:r>
                        <a:rPr lang="es-ES" sz="1200">
                          <a:effectLst/>
                          <a:latin typeface="Calibri Light" panose="020F0302020204030204" pitchFamily="34" charset="0"/>
                          <a:ea typeface="Times New Roman" panose="02020603050405020304" pitchFamily="18" charset="0"/>
                          <a:cs typeface="Times New Roman" panose="02020603050405020304" pitchFamily="18" charset="0"/>
                        </a:rPr>
                        <a:t> </a:t>
                      </a:r>
                      <a:endParaRPr lang="es-D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1000"/>
                        </a:spcAft>
                      </a:pPr>
                      <a:r>
                        <a:rPr lang="es-ES" sz="2000">
                          <a:effectLst/>
                          <a:latin typeface="Calibri Light" panose="020F0302020204030204" pitchFamily="34" charset="0"/>
                          <a:ea typeface="Times New Roman" panose="02020603050405020304" pitchFamily="18" charset="0"/>
                          <a:cs typeface="Times New Roman" panose="02020603050405020304" pitchFamily="18" charset="0"/>
                        </a:rPr>
                        <a:t>Media-Secundaria </a:t>
                      </a:r>
                      <a:endParaRPr lang="es-DO"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s-ES" sz="2000" dirty="0">
                          <a:effectLst/>
                          <a:latin typeface="Calibri Light" panose="020F0302020204030204" pitchFamily="34" charset="0"/>
                          <a:ea typeface="Times New Roman" panose="02020603050405020304" pitchFamily="18" charset="0"/>
                          <a:cs typeface="Times New Roman" panose="02020603050405020304" pitchFamily="18" charset="0"/>
                        </a:rPr>
                        <a:t>6-9 de septiembre </a:t>
                      </a:r>
                      <a:endParaRPr lang="es-DO"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540388"/>
                  </a:ext>
                </a:extLst>
              </a:tr>
            </a:tbl>
          </a:graphicData>
        </a:graphic>
      </p:graphicFrame>
      <p:sp>
        <p:nvSpPr>
          <p:cNvPr id="7" name="Título 1"/>
          <p:cNvSpPr txBox="1">
            <a:spLocks/>
          </p:cNvSpPr>
          <p:nvPr/>
        </p:nvSpPr>
        <p:spPr>
          <a:xfrm>
            <a:off x="1598213" y="5009356"/>
            <a:ext cx="6567778" cy="878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l" defTabSz="457200" rtl="0" latinLnBrk="0">
              <a:lnSpc>
                <a:spcPct val="100000"/>
              </a:lnSpc>
              <a:spcBef>
                <a:spcPts val="0"/>
              </a:spcBef>
              <a:spcAft>
                <a:spcPts val="0"/>
              </a:spcAft>
              <a:buClrTx/>
              <a:buSzTx/>
              <a:buFontTx/>
              <a:buNone/>
              <a:tabLst/>
              <a:defRPr sz="4400" b="1" i="0" u="none" strike="noStrike" cap="none" spc="0" baseline="0">
                <a:solidFill>
                  <a:srgbClr val="002060"/>
                </a:solidFill>
                <a:uFillTx/>
                <a:latin typeface="Century Gothic" panose="020B0502020202020204" pitchFamily="34" charset="0"/>
                <a:ea typeface="Franklin Gothic Medium"/>
                <a:cs typeface="Franklin Gothic Medium"/>
                <a:sym typeface="Franklin Gothic Medium"/>
              </a:defRPr>
            </a:lvl1pPr>
            <a:lvl2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2pPr>
            <a:lvl3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3pPr>
            <a:lvl4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4pPr>
            <a:lvl5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5pPr>
            <a:lvl6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6pPr>
            <a:lvl7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7pPr>
            <a:lvl8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8pPr>
            <a:lvl9pPr marL="0" marR="0" indent="0" algn="ctr" defTabSz="457200" rtl="0" latinLnBrk="0">
              <a:lnSpc>
                <a:spcPct val="100000"/>
              </a:lnSpc>
              <a:spcBef>
                <a:spcPts val="0"/>
              </a:spcBef>
              <a:spcAft>
                <a:spcPts val="0"/>
              </a:spcAft>
              <a:buClrTx/>
              <a:buSzTx/>
              <a:buFontTx/>
              <a:buNone/>
              <a:tabLst/>
              <a:defRPr sz="4400" b="1" i="0" u="none" strike="noStrike" cap="none" spc="0" baseline="0">
                <a:solidFill>
                  <a:srgbClr val="595959"/>
                </a:solidFill>
                <a:uFillTx/>
                <a:latin typeface="Franklin Gothic Medium"/>
                <a:ea typeface="Franklin Gothic Medium"/>
                <a:cs typeface="Franklin Gothic Medium"/>
                <a:sym typeface="Franklin Gothic Medium"/>
              </a:defRPr>
            </a:lvl9pPr>
          </a:lstStyle>
          <a:p>
            <a:pPr hangingPunct="1"/>
            <a:r>
              <a:rPr lang="es-DO" sz="1600" dirty="0"/>
              <a:t>La fecha de la tercera convocatoria se informará más </a:t>
            </a:r>
            <a:r>
              <a:rPr lang="es-DO" sz="1600" dirty="0" smtClean="0"/>
              <a:t>adelante. </a:t>
            </a:r>
            <a:endParaRPr lang="es-DO" sz="1600" dirty="0"/>
          </a:p>
        </p:txBody>
      </p:sp>
    </p:spTree>
    <p:extLst>
      <p:ext uri="{BB962C8B-B14F-4D97-AF65-F5344CB8AC3E}">
        <p14:creationId xmlns:p14="http://schemas.microsoft.com/office/powerpoint/2010/main" val="11251914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BBC6-FD03-4FE1-9AF5-3E45CF008A0F}"/>
              </a:ext>
            </a:extLst>
          </p:cNvPr>
          <p:cNvSpPr>
            <a:spLocks noGrp="1"/>
          </p:cNvSpPr>
          <p:nvPr>
            <p:ph type="title"/>
          </p:nvPr>
        </p:nvSpPr>
        <p:spPr>
          <a:xfrm>
            <a:off x="2666044" y="355599"/>
            <a:ext cx="6251814" cy="1650181"/>
          </a:xfrm>
        </p:spPr>
        <p:txBody>
          <a:bodyPr>
            <a:normAutofit/>
          </a:bodyPr>
          <a:lstStyle/>
          <a:p>
            <a:r>
              <a:rPr lang="es-DO" sz="3200" dirty="0"/>
              <a:t>ESTRUCTURA Y </a:t>
            </a:r>
            <a:r>
              <a:rPr lang="es-DO" sz="3200" dirty="0" smtClean="0"/>
              <a:t>CARACTERÍSTICAS </a:t>
            </a:r>
            <a:r>
              <a:rPr lang="es-DO" sz="3200" dirty="0"/>
              <a:t>DE LAS PRUEBAS NACIONALES </a:t>
            </a:r>
            <a:r>
              <a:rPr lang="es-DO" sz="3200" dirty="0" smtClean="0"/>
              <a:t>2022</a:t>
            </a:r>
            <a:endParaRPr lang="en-US" sz="3200" dirty="0"/>
          </a:p>
        </p:txBody>
      </p:sp>
      <p:sp>
        <p:nvSpPr>
          <p:cNvPr id="3" name="Text Placeholder 2">
            <a:extLst>
              <a:ext uri="{FF2B5EF4-FFF2-40B4-BE49-F238E27FC236}">
                <a16:creationId xmlns:a16="http://schemas.microsoft.com/office/drawing/2014/main" id="{5B62FCB2-9539-4F62-8B25-C6389550EF36}"/>
              </a:ext>
            </a:extLst>
          </p:cNvPr>
          <p:cNvSpPr>
            <a:spLocks noGrp="1"/>
          </p:cNvSpPr>
          <p:nvPr>
            <p:ph type="body" idx="1"/>
          </p:nvPr>
        </p:nvSpPr>
        <p:spPr>
          <a:xfrm>
            <a:off x="727588" y="1959345"/>
            <a:ext cx="7959212" cy="4739814"/>
          </a:xfrm>
        </p:spPr>
        <p:txBody>
          <a:bodyPr>
            <a:normAutofit fontScale="77500" lnSpcReduction="20000"/>
          </a:bodyPr>
          <a:lstStyle/>
          <a:p>
            <a:r>
              <a:rPr lang="es-DO" dirty="0">
                <a:latin typeface="Calibri" panose="020F0502020204030204" pitchFamily="34" charset="0"/>
              </a:rPr>
              <a:t>Son pruebas censales basadas en el currículo priorizado, de lápiz y papel que evalúan los logros de aprendizaje de los estudiantes.</a:t>
            </a:r>
          </a:p>
          <a:p>
            <a:r>
              <a:rPr lang="es-DO" dirty="0">
                <a:latin typeface="Calibri" panose="020F0502020204030204" pitchFamily="34" charset="0"/>
              </a:rPr>
              <a:t>Tienen finalidad de promoción y certificación.</a:t>
            </a:r>
          </a:p>
          <a:p>
            <a:r>
              <a:rPr lang="es-DO" dirty="0">
                <a:latin typeface="Calibri" panose="020F0502020204030204" pitchFamily="34" charset="0"/>
              </a:rPr>
              <a:t>Tienen un valor de 30% en la nota final. La nota </a:t>
            </a:r>
            <a:r>
              <a:rPr lang="es-DO" dirty="0" smtClean="0">
                <a:latin typeface="Calibri" panose="020F0502020204030204" pitchFamily="34" charset="0"/>
              </a:rPr>
              <a:t>de </a:t>
            </a:r>
            <a:r>
              <a:rPr lang="es-DO" dirty="0">
                <a:latin typeface="Calibri" panose="020F0502020204030204" pitchFamily="34" charset="0"/>
              </a:rPr>
              <a:t>presentación del centro tiene valor de 70%.</a:t>
            </a:r>
          </a:p>
          <a:p>
            <a:r>
              <a:rPr lang="es-DO" dirty="0">
                <a:latin typeface="Calibri" panose="020F0502020204030204" pitchFamily="34" charset="0"/>
              </a:rPr>
              <a:t>Las pruebas de Adultos se presenta en 2 cuadernillos y en Media-Secundaria en 4.</a:t>
            </a:r>
          </a:p>
          <a:p>
            <a:r>
              <a:rPr lang="es-DO" dirty="0">
                <a:latin typeface="Calibri" panose="020F0502020204030204" pitchFamily="34" charset="0"/>
              </a:rPr>
              <a:t>Las preguntas son del tipo opción múltiple con 4 opciones de respuesta pero solo una es correcta. Se responden en una hoja de respuestas.</a:t>
            </a:r>
          </a:p>
          <a:p>
            <a:r>
              <a:rPr lang="en-US" dirty="0">
                <a:latin typeface="Calibri" panose="020F0502020204030204" pitchFamily="34" charset="0"/>
              </a:rPr>
              <a:t>Se </a:t>
            </a:r>
            <a:r>
              <a:rPr lang="en-US" dirty="0" err="1">
                <a:latin typeface="Calibri" panose="020F0502020204030204" pitchFamily="34" charset="0"/>
              </a:rPr>
              <a:t>presentan</a:t>
            </a:r>
            <a:r>
              <a:rPr lang="en-US" dirty="0">
                <a:latin typeface="Calibri" panose="020F0502020204030204" pitchFamily="34" charset="0"/>
              </a:rPr>
              <a:t> </a:t>
            </a:r>
            <a:r>
              <a:rPr lang="en-US" dirty="0" err="1">
                <a:latin typeface="Calibri" panose="020F0502020204030204" pitchFamily="34" charset="0"/>
              </a:rPr>
              <a:t>en</a:t>
            </a:r>
            <a:r>
              <a:rPr lang="en-US" dirty="0">
                <a:latin typeface="Calibri" panose="020F0502020204030204" pitchFamily="34" charset="0"/>
              </a:rPr>
              <a:t> 2 </a:t>
            </a:r>
            <a:r>
              <a:rPr lang="en-US" dirty="0" err="1">
                <a:latin typeface="Calibri" panose="020F0502020204030204" pitchFamily="34" charset="0"/>
              </a:rPr>
              <a:t>convocatorias</a:t>
            </a:r>
            <a:r>
              <a:rPr lang="en-US" dirty="0">
                <a:latin typeface="Calibri" panose="020F0502020204030204" pitchFamily="34" charset="0"/>
              </a:rPr>
              <a:t> para </a:t>
            </a:r>
            <a:r>
              <a:rPr lang="en-US" dirty="0" err="1">
                <a:latin typeface="Calibri" panose="020F0502020204030204" pitchFamily="34" charset="0"/>
              </a:rPr>
              <a:t>Básica</a:t>
            </a:r>
            <a:r>
              <a:rPr lang="en-US" dirty="0">
                <a:latin typeface="Calibri" panose="020F0502020204030204" pitchFamily="34" charset="0"/>
              </a:rPr>
              <a:t> de </a:t>
            </a:r>
            <a:r>
              <a:rPr lang="en-US" dirty="0" err="1">
                <a:latin typeface="Calibri" panose="020F0502020204030204" pitchFamily="34" charset="0"/>
              </a:rPr>
              <a:t>Adultos</a:t>
            </a:r>
            <a:r>
              <a:rPr lang="en-US" dirty="0">
                <a:latin typeface="Calibri" panose="020F0502020204030204" pitchFamily="34" charset="0"/>
              </a:rPr>
              <a:t> y 3 </a:t>
            </a:r>
            <a:r>
              <a:rPr lang="en-US" dirty="0" err="1">
                <a:latin typeface="Calibri" panose="020F0502020204030204" pitchFamily="34" charset="0"/>
              </a:rPr>
              <a:t>convocatorias</a:t>
            </a:r>
            <a:r>
              <a:rPr lang="en-US" dirty="0">
                <a:latin typeface="Calibri" panose="020F0502020204030204" pitchFamily="34" charset="0"/>
              </a:rPr>
              <a:t> para Media-</a:t>
            </a:r>
            <a:r>
              <a:rPr lang="en-US" dirty="0" err="1">
                <a:latin typeface="Calibri" panose="020F0502020204030204" pitchFamily="34" charset="0"/>
              </a:rPr>
              <a:t>Secundaria</a:t>
            </a:r>
            <a:r>
              <a:rPr lang="en-US" dirty="0"/>
              <a:t>.</a:t>
            </a:r>
          </a:p>
        </p:txBody>
      </p:sp>
    </p:spTree>
    <p:extLst>
      <p:ext uri="{BB962C8B-B14F-4D97-AF65-F5344CB8AC3E}">
        <p14:creationId xmlns:p14="http://schemas.microsoft.com/office/powerpoint/2010/main" val="21795142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6044" y="355599"/>
            <a:ext cx="6020755" cy="999375"/>
          </a:xfrm>
        </p:spPr>
        <p:txBody>
          <a:bodyPr>
            <a:normAutofit fontScale="90000"/>
          </a:bodyPr>
          <a:lstStyle/>
          <a:p>
            <a:r>
              <a:rPr lang="es-DO" dirty="0" smtClean="0"/>
              <a:t>Dimensiones en el área de Ciencias Sociales </a:t>
            </a:r>
            <a:endParaRPr lang="es-DO" dirty="0"/>
          </a:p>
        </p:txBody>
      </p:sp>
      <p:sp>
        <p:nvSpPr>
          <p:cNvPr id="3" name="Marcador de texto 2"/>
          <p:cNvSpPr>
            <a:spLocks noGrp="1"/>
          </p:cNvSpPr>
          <p:nvPr>
            <p:ph type="body" idx="1"/>
          </p:nvPr>
        </p:nvSpPr>
        <p:spPr>
          <a:xfrm>
            <a:off x="457199" y="2464725"/>
            <a:ext cx="8229600" cy="4235334"/>
          </a:xfrm>
        </p:spPr>
        <p:txBody>
          <a:bodyPr>
            <a:normAutofit fontScale="32500" lnSpcReduction="20000"/>
          </a:bodyPr>
          <a:lstStyle/>
          <a:p>
            <a:pPr marL="0" indent="0" algn="just">
              <a:buNone/>
            </a:pPr>
            <a:r>
              <a:rPr lang="es-DO" dirty="0" smtClean="0"/>
              <a:t>• </a:t>
            </a:r>
            <a:r>
              <a:rPr lang="es-DO" sz="4500" b="1" dirty="0">
                <a:latin typeface="Calibri" panose="020F0502020204030204" pitchFamily="34" charset="0"/>
                <a:ea typeface="Times New Roman" panose="02020603050405020304" pitchFamily="18" charset="0"/>
                <a:cs typeface="Times New Roman" panose="02020603050405020304" pitchFamily="18" charset="0"/>
              </a:rPr>
              <a:t>Dimensión Espacial</a:t>
            </a:r>
            <a:r>
              <a:rPr lang="es-DO" sz="4500" dirty="0">
                <a:latin typeface="Calibri" panose="020F0502020204030204" pitchFamily="34" charset="0"/>
                <a:ea typeface="Times New Roman" panose="02020603050405020304" pitchFamily="18" charset="0"/>
                <a:cs typeface="Times New Roman" panose="02020603050405020304" pitchFamily="18" charset="0"/>
              </a:rPr>
              <a:t>: Selecciona hechos históricos, conceptos y principios referidos a su entorno o ámbitos de los sujetos, los ubica, reconoce lugares, su localización geográfica y usa los diferentes significados e interpretaciones de los conceptos. </a:t>
            </a:r>
          </a:p>
          <a:p>
            <a:pPr marL="0" indent="0" algn="just">
              <a:buNone/>
            </a:pPr>
            <a:endParaRPr lang="es-DO" sz="4500" b="1"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s-DO" sz="4500" b="1" dirty="0">
                <a:latin typeface="Calibri" panose="020F0502020204030204" pitchFamily="34" charset="0"/>
                <a:ea typeface="Times New Roman" panose="02020603050405020304" pitchFamily="18" charset="0"/>
                <a:cs typeface="Times New Roman" panose="02020603050405020304" pitchFamily="18" charset="0"/>
              </a:rPr>
              <a:t>• Dimensión Económica</a:t>
            </a:r>
            <a:r>
              <a:rPr lang="es-DO" sz="4500" dirty="0">
                <a:latin typeface="Calibri" panose="020F0502020204030204" pitchFamily="34" charset="0"/>
                <a:ea typeface="Times New Roman" panose="02020603050405020304" pitchFamily="18" charset="0"/>
                <a:cs typeface="Times New Roman" panose="02020603050405020304" pitchFamily="18" charset="0"/>
              </a:rPr>
              <a:t>: Se encarga de establecer los aspectos referentes a los recursos económicos, bienes de uso, consumo y utilización, para representar conceptos e ideas, describir relaciones y modelar situaciones. </a:t>
            </a:r>
          </a:p>
          <a:p>
            <a:pPr marL="0" indent="0" algn="just">
              <a:buNone/>
            </a:pPr>
            <a:endParaRPr lang="es-DO" sz="45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s-DO" sz="4500" dirty="0">
                <a:latin typeface="Calibri" panose="020F0502020204030204" pitchFamily="34" charset="0"/>
                <a:ea typeface="Times New Roman" panose="02020603050405020304" pitchFamily="18" charset="0"/>
                <a:cs typeface="Times New Roman" panose="02020603050405020304" pitchFamily="18" charset="0"/>
              </a:rPr>
              <a:t>• </a:t>
            </a:r>
            <a:r>
              <a:rPr lang="es-DO" sz="4500" b="1" dirty="0">
                <a:latin typeface="Calibri" panose="020F0502020204030204" pitchFamily="34" charset="0"/>
                <a:ea typeface="Times New Roman" panose="02020603050405020304" pitchFamily="18" charset="0"/>
                <a:cs typeface="Times New Roman" panose="02020603050405020304" pitchFamily="18" charset="0"/>
              </a:rPr>
              <a:t>Dimensión Socio-Cultural</a:t>
            </a:r>
            <a:r>
              <a:rPr lang="es-DO" sz="4500" dirty="0">
                <a:latin typeface="Calibri" panose="020F0502020204030204" pitchFamily="34" charset="0"/>
                <a:ea typeface="Times New Roman" panose="02020603050405020304" pitchFamily="18" charset="0"/>
                <a:cs typeface="Times New Roman" panose="02020603050405020304" pitchFamily="18" charset="0"/>
              </a:rPr>
              <a:t>: Selección de hechos, conceptos y principios referidos a los seres humanos, sus agrupamientos, sus necesidades y capacidades fundamentales; el trabajo como práctica de transformación social y los procesos de conformación de la memoria y la identidad. </a:t>
            </a:r>
          </a:p>
          <a:p>
            <a:pPr marL="0" indent="0" algn="just">
              <a:buNone/>
            </a:pPr>
            <a:endParaRPr lang="es-DO" sz="45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s-DO" sz="4500" dirty="0">
                <a:latin typeface="Calibri" panose="020F0502020204030204" pitchFamily="34" charset="0"/>
                <a:ea typeface="Times New Roman" panose="02020603050405020304" pitchFamily="18" charset="0"/>
                <a:cs typeface="Times New Roman" panose="02020603050405020304" pitchFamily="18" charset="0"/>
              </a:rPr>
              <a:t>• </a:t>
            </a:r>
            <a:r>
              <a:rPr lang="es-DO" sz="4500" b="1" dirty="0">
                <a:latin typeface="Calibri" panose="020F0502020204030204" pitchFamily="34" charset="0"/>
                <a:ea typeface="Times New Roman" panose="02020603050405020304" pitchFamily="18" charset="0"/>
                <a:cs typeface="Times New Roman" panose="02020603050405020304" pitchFamily="18" charset="0"/>
              </a:rPr>
              <a:t>Dimensión Ciudadana</a:t>
            </a:r>
            <a:r>
              <a:rPr lang="es-DO" sz="4500" dirty="0">
                <a:latin typeface="Calibri" panose="020F0502020204030204" pitchFamily="34" charset="0"/>
                <a:ea typeface="Times New Roman" panose="02020603050405020304" pitchFamily="18" charset="0"/>
                <a:cs typeface="Times New Roman" panose="02020603050405020304" pitchFamily="18" charset="0"/>
              </a:rPr>
              <a:t>: La componen una selección de hechos, conceptos y principios referidos a los deberes, derechos, prácticas, a las acciones, la organización, la participación, la construcción de la democracia, la constitución de las relaciones de poder y la ciudadanía. Explica los procesos y forma de organización dentro de la problemática política y su relación de la sociedad utilizando varios enfoques en las formas de </a:t>
            </a:r>
            <a:r>
              <a:rPr lang="es-DO" sz="4500" dirty="0" smtClean="0">
                <a:latin typeface="Calibri" panose="020F0502020204030204" pitchFamily="34" charset="0"/>
                <a:ea typeface="Times New Roman" panose="02020603050405020304" pitchFamily="18" charset="0"/>
                <a:cs typeface="Times New Roman" panose="02020603050405020304" pitchFamily="18" charset="0"/>
              </a:rPr>
              <a:t>asociarse, </a:t>
            </a:r>
            <a:r>
              <a:rPr lang="es-DO" sz="4500" dirty="0">
                <a:latin typeface="Calibri" panose="020F0502020204030204" pitchFamily="34" charset="0"/>
                <a:ea typeface="Times New Roman" panose="02020603050405020304" pitchFamily="18" charset="0"/>
                <a:cs typeface="Times New Roman" panose="02020603050405020304" pitchFamily="18" charset="0"/>
              </a:rPr>
              <a:t>distintas estrategias, evaluando la calidad de los resultados a partir de situaciones </a:t>
            </a:r>
            <a:r>
              <a:rPr lang="es-DO" sz="4500" dirty="0" smtClean="0">
                <a:latin typeface="Calibri" panose="020F0502020204030204" pitchFamily="34" charset="0"/>
                <a:ea typeface="Times New Roman" panose="02020603050405020304" pitchFamily="18" charset="0"/>
                <a:cs typeface="Times New Roman" panose="02020603050405020304" pitchFamily="18" charset="0"/>
              </a:rPr>
              <a:t>del </a:t>
            </a:r>
            <a:r>
              <a:rPr lang="es-DO" sz="4500" dirty="0">
                <a:latin typeface="Calibri" panose="020F0502020204030204" pitchFamily="34" charset="0"/>
                <a:ea typeface="Times New Roman" panose="02020603050405020304" pitchFamily="18" charset="0"/>
                <a:cs typeface="Times New Roman" panose="02020603050405020304" pitchFamily="18" charset="0"/>
              </a:rPr>
              <a:t>medio donde se relaciona; hace enlaces entre conceptos, de otras áreas y su vida. </a:t>
            </a:r>
          </a:p>
        </p:txBody>
      </p:sp>
      <p:sp>
        <p:nvSpPr>
          <p:cNvPr id="4" name="Rectángulo 3"/>
          <p:cNvSpPr/>
          <p:nvPr/>
        </p:nvSpPr>
        <p:spPr>
          <a:xfrm>
            <a:off x="465514" y="1533990"/>
            <a:ext cx="8570421" cy="646331"/>
          </a:xfrm>
          <a:prstGeom prst="rect">
            <a:avLst/>
          </a:prstGeom>
        </p:spPr>
        <p:txBody>
          <a:bodyPr wrap="square">
            <a:spAutoFit/>
          </a:bodyPr>
          <a:lstStyle/>
          <a:p>
            <a:r>
              <a:rPr lang="es-DO" dirty="0">
                <a:latin typeface="Calibri" panose="020F0502020204030204" pitchFamily="34" charset="0"/>
                <a:ea typeface="Times New Roman" panose="02020603050405020304" pitchFamily="18" charset="0"/>
                <a:cs typeface="Times New Roman" panose="02020603050405020304" pitchFamily="18" charset="0"/>
              </a:rPr>
              <a:t>L</a:t>
            </a:r>
            <a:r>
              <a:rPr lang="es-DO" dirty="0" smtClean="0">
                <a:latin typeface="Calibri" panose="020F0502020204030204" pitchFamily="34" charset="0"/>
                <a:ea typeface="Times New Roman" panose="02020603050405020304" pitchFamily="18" charset="0"/>
                <a:cs typeface="Times New Roman" panose="02020603050405020304" pitchFamily="18" charset="0"/>
              </a:rPr>
              <a:t>os contenidos de Ciencias Sociales se organizan atendiendo a las la siguientes dimensiones en todas las pruebas: </a:t>
            </a:r>
            <a:endParaRPr lang="es-DO" dirty="0"/>
          </a:p>
        </p:txBody>
      </p:sp>
    </p:spTree>
    <p:extLst>
      <p:ext uri="{BB962C8B-B14F-4D97-AF65-F5344CB8AC3E}">
        <p14:creationId xmlns:p14="http://schemas.microsoft.com/office/powerpoint/2010/main" val="773194926"/>
      </p:ext>
    </p:extLst>
  </p:cSld>
  <p:clrMapOvr>
    <a:masterClrMapping/>
  </p:clrMapOvr>
  <p:transition spd="med"/>
</p:sld>
</file>

<file path=ppt/theme/theme1.xml><?xml version="1.0" encoding="utf-8"?>
<a:theme xmlns:a="http://schemas.openxmlformats.org/drawingml/2006/main" name="Plantilla POWERPT MinEducacion FINAL">
  <a:themeElements>
    <a:clrScheme name="Plantilla POWERPT MinEducacion FINAL">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lantilla POWERPT MinEducacion FINAL">
      <a:majorFont>
        <a:latin typeface="Franklin Gothic Book"/>
        <a:ea typeface="Franklin Gothic Book"/>
        <a:cs typeface="Franklin Gothic Book"/>
      </a:majorFont>
      <a:minorFont>
        <a:latin typeface="Helvetica"/>
        <a:ea typeface="Helvetica"/>
        <a:cs typeface="Helvetica"/>
      </a:minorFont>
    </a:fontScheme>
    <a:fmtScheme name="Plantilla POWERPT MinEducacion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lantilla POWERPT MinEducacion FINAL">
  <a:themeElements>
    <a:clrScheme name="Plantilla POWERPT MinEducacion FINAL">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Plantilla POWERPT MinEducacion FINAL">
      <a:majorFont>
        <a:latin typeface="Franklin Gothic Book"/>
        <a:ea typeface="Franklin Gothic Book"/>
        <a:cs typeface="Franklin Gothic Book"/>
      </a:majorFont>
      <a:minorFont>
        <a:latin typeface="Helvetica"/>
        <a:ea typeface="Helvetica"/>
        <a:cs typeface="Helvetica"/>
      </a:minorFont>
    </a:fontScheme>
    <a:fmtScheme name="Plantilla POWERPT MinEducacion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2743</TotalTime>
  <Words>4687</Words>
  <Application>Microsoft Office PowerPoint</Application>
  <PresentationFormat>Presentación en pantalla (4:3)</PresentationFormat>
  <Paragraphs>368</Paragraphs>
  <Slides>35</Slides>
  <Notes>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35</vt:i4>
      </vt:variant>
    </vt:vector>
  </HeadingPairs>
  <TitlesOfParts>
    <vt:vector size="48" baseType="lpstr">
      <vt:lpstr>Arial</vt:lpstr>
      <vt:lpstr>Berlin Sans FB Demi</vt:lpstr>
      <vt:lpstr>Calibri</vt:lpstr>
      <vt:lpstr>Calibri Light</vt:lpstr>
      <vt:lpstr>Century Gothic</vt:lpstr>
      <vt:lpstr>Franklin Gothic Book</vt:lpstr>
      <vt:lpstr>Franklin Gothic Medium</vt:lpstr>
      <vt:lpstr>Helvetica</vt:lpstr>
      <vt:lpstr>Lato Black</vt:lpstr>
      <vt:lpstr>Tahoma</vt:lpstr>
      <vt:lpstr>Times New Roman</vt:lpstr>
      <vt:lpstr>Wingdings</vt:lpstr>
      <vt:lpstr>Plantilla POWERPT MinEducacion FINAL</vt:lpstr>
      <vt:lpstr>  DISEÑO DE LAS PRUEBAS NACIONALES  DEL ÁREA DE CIENCIAS SOCIALES  2022 </vt:lpstr>
      <vt:lpstr>CONTENIDO</vt:lpstr>
      <vt:lpstr>PROPÓSITO</vt:lpstr>
      <vt:lpstr>INTRODUCCIÓN</vt:lpstr>
      <vt:lpstr>INTRODUCCIÓN</vt:lpstr>
      <vt:lpstr>Estrategia de Familiarización </vt:lpstr>
      <vt:lpstr>FECHAS DE APLICACIÓN DE PRUEBAS NACIONALES 2022</vt:lpstr>
      <vt:lpstr>ESTRUCTURA Y CARACTERÍSTICAS DE LAS PRUEBAS NACIONALES 2022</vt:lpstr>
      <vt:lpstr>Dimensiones en el área de Ciencias Sociales </vt:lpstr>
      <vt:lpstr>NIVELES DE COMPLEJIDAD DE LAS PREGUNTAS EN LAS PRUEBAS NACIONALES DE CIENCIAS SOCIALES 2022 </vt:lpstr>
      <vt:lpstr>Presentación de PowerPoint</vt:lpstr>
      <vt:lpstr>QUÉ EVALÚA</vt:lpstr>
      <vt:lpstr>QUÉ EVALÚA</vt:lpstr>
      <vt:lpstr>AJUSTES EN PRUEBA DE BÁSICA ADULTOS 2022 </vt:lpstr>
      <vt:lpstr>Presentación de PowerPoint</vt:lpstr>
      <vt:lpstr>Presentación de PowerPoint</vt:lpstr>
      <vt:lpstr>Presentación de PowerPoint</vt:lpstr>
      <vt:lpstr>Presentación de PowerPoint</vt:lpstr>
      <vt:lpstr>AJUSTES A LA PRUEBA NACIONAL DE MEDIA-SECUNDARIA  MODALIDAD GENERAL-ACADÉMICA  2022</vt:lpstr>
      <vt:lpstr>Presentación de PowerPoint</vt:lpstr>
      <vt:lpstr>QUÉ EVALÚA</vt:lpstr>
      <vt:lpstr>QUÉ EVALÚA</vt:lpstr>
      <vt:lpstr>AJUSTES A LA PRUEBA NACIONAL DE SECUNDARIA  MODALIDAD TÉCNICO PROFESIONAL Y EN ARTES 2022</vt:lpstr>
      <vt:lpstr>ESTRUCTURA DE LOS ÍTEMS DE OPCIÓN MÚLTIPLE</vt:lpstr>
      <vt:lpstr>Presentación de PowerPoint</vt:lpstr>
      <vt:lpstr>Ejemplo 1</vt:lpstr>
      <vt:lpstr>Ejemplo 2</vt:lpstr>
      <vt:lpstr>Presentación de PowerPoint</vt:lpstr>
      <vt:lpstr>Ejemplo 1</vt:lpstr>
      <vt:lpstr>Ejemplo 2</vt:lpstr>
      <vt:lpstr>Presentación de PowerPoint</vt:lpstr>
      <vt:lpstr>Ejemplo 1</vt:lpstr>
      <vt:lpstr>Ejemplo 2</vt:lpstr>
      <vt:lpstr>REPORTE DE RESULTADOS</vt:lpstr>
      <vt:lpstr>PARA AMPLIAR INFORMACIÓN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Iraida Paulino Ortega</dc:creator>
  <cp:lastModifiedBy>DEC_96</cp:lastModifiedBy>
  <cp:revision>281</cp:revision>
  <dcterms:modified xsi:type="dcterms:W3CDTF">2022-05-30T02:57:23Z</dcterms:modified>
</cp:coreProperties>
</file>