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varScale="1">
        <p:scale>
          <a:sx n="23" d="100"/>
          <a:sy n="23" d="100"/>
        </p:scale>
        <p:origin x="2328" y="9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3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D68-4A91-B938-B3E741BDAD09}"/>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D68-4A91-B938-B3E741BDAD09}"/>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D68-4A91-B938-B3E741BDAD09}"/>
            </c:ext>
          </c:extLst>
        </c:ser>
        <c:dLbls>
          <c:showLegendKey val="0"/>
          <c:showVal val="0"/>
          <c:showCatName val="0"/>
          <c:showSerName val="0"/>
          <c:showPercent val="0"/>
          <c:showBubbleSize val="0"/>
        </c:dLbls>
        <c:gapWidth val="219"/>
        <c:overlap val="-27"/>
        <c:axId val="551169192"/>
        <c:axId val="551170504"/>
      </c:barChart>
      <c:catAx>
        <c:axId val="551169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170504"/>
        <c:crosses val="autoZero"/>
        <c:auto val="1"/>
        <c:lblAlgn val="ctr"/>
        <c:lblOffset val="100"/>
        <c:noMultiLvlLbl val="0"/>
      </c:catAx>
      <c:valAx>
        <c:axId val="551170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551169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5/7/2021</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0"/>
            <a:ext cx="27432000" cy="290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Template Provided By Genigraphics – 800.790.4001</a:t>
            </a:r>
          </a:p>
          <a:p>
            <a:pPr algn="ctr" eaLnBrk="1" hangingPunct="1"/>
            <a:r>
              <a:rPr lang="en-US" sz="7200" b="1" dirty="0">
                <a:solidFill>
                  <a:schemeClr val="bg1"/>
                </a:solidFill>
                <a:latin typeface="+mn-lt"/>
              </a:rPr>
              <a:t>Replace This Text With Your Title</a:t>
            </a:r>
          </a:p>
        </p:txBody>
      </p:sp>
      <p:sp>
        <p:nvSpPr>
          <p:cNvPr id="5" name="Text Box 123"/>
          <p:cNvSpPr txBox="1">
            <a:spLocks noChangeArrowheads="1"/>
          </p:cNvSpPr>
          <p:nvPr/>
        </p:nvSpPr>
        <p:spPr bwMode="auto">
          <a:xfrm>
            <a:off x="8229600" y="2400300"/>
            <a:ext cx="2743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John Smith, MD</a:t>
            </a:r>
            <a:r>
              <a:rPr lang="en-US" sz="4000" baseline="30000" dirty="0">
                <a:solidFill>
                  <a:schemeClr val="bg1"/>
                </a:solidFill>
                <a:latin typeface="+mn-lt"/>
              </a:rPr>
              <a:t>1</a:t>
            </a:r>
            <a:r>
              <a:rPr lang="en-US" sz="4000" dirty="0">
                <a:solidFill>
                  <a:schemeClr val="bg1"/>
                </a:solidFill>
                <a:latin typeface="+mn-lt"/>
              </a:rPr>
              <a:t>; Jane Doe, PhD</a:t>
            </a:r>
            <a:r>
              <a:rPr lang="en-US" sz="4000" baseline="30000" dirty="0">
                <a:solidFill>
                  <a:schemeClr val="bg1"/>
                </a:solidFill>
                <a:latin typeface="+mn-lt"/>
              </a:rPr>
              <a:t>2</a:t>
            </a:r>
            <a:r>
              <a:rPr lang="en-US" sz="4000" dirty="0">
                <a:solidFill>
                  <a:schemeClr val="bg1"/>
                </a:solidFill>
                <a:latin typeface="+mn-lt"/>
              </a:rPr>
              <a:t>; Frederick Jones, MD, PhD</a:t>
            </a:r>
            <a:r>
              <a:rPr lang="en-US" sz="4000" baseline="30000" dirty="0">
                <a:solidFill>
                  <a:schemeClr val="bg1"/>
                </a:solidFill>
                <a:latin typeface="+mn-lt"/>
              </a:rPr>
              <a:t>1,2</a:t>
            </a:r>
          </a:p>
          <a:p>
            <a:pPr algn="ctr" eaLnBrk="1" hangingPunct="1"/>
            <a:r>
              <a:rPr lang="en-US" sz="4000" baseline="30000" dirty="0">
                <a:solidFill>
                  <a:schemeClr val="bg1"/>
                </a:solidFill>
                <a:latin typeface="+mn-lt"/>
              </a:rPr>
              <a:t>1</a:t>
            </a:r>
            <a:r>
              <a:rPr lang="en-US" sz="4000" dirty="0">
                <a:solidFill>
                  <a:schemeClr val="bg1"/>
                </a:solidFill>
                <a:latin typeface="+mn-lt"/>
              </a:rPr>
              <a:t>University of Affiliation, </a:t>
            </a:r>
            <a:r>
              <a:rPr lang="en-US" sz="4000" baseline="30000" dirty="0">
                <a:solidFill>
                  <a:schemeClr val="bg1"/>
                </a:solidFill>
                <a:latin typeface="+mn-lt"/>
              </a:rPr>
              <a:t>2</a:t>
            </a:r>
            <a:r>
              <a:rPr lang="en-US" sz="4000" dirty="0">
                <a:solidFill>
                  <a:schemeClr val="bg1"/>
                </a:solidFill>
                <a:latin typeface="+mn-lt"/>
              </a:rPr>
              <a:t>Medical Center of Affiliation</a:t>
            </a:r>
          </a:p>
        </p:txBody>
      </p:sp>
      <p:sp>
        <p:nvSpPr>
          <p:cNvPr id="24" name="TextBox 23"/>
          <p:cNvSpPr txBox="1"/>
          <p:nvPr/>
        </p:nvSpPr>
        <p:spPr>
          <a:xfrm>
            <a:off x="1706881" y="30038039"/>
            <a:ext cx="12923519" cy="2223674"/>
          </a:xfrm>
          <a:prstGeom prst="rect">
            <a:avLst/>
          </a:prstGeom>
          <a:noFill/>
        </p:spPr>
        <p:txBody>
          <a:bodyPr wrap="square" lIns="68568" tIns="34284" rIns="68568" bIns="34284" rtlCol="0">
            <a:spAutoFit/>
          </a:bodyPr>
          <a:lstStyle/>
          <a:p>
            <a:r>
              <a:rPr lang="en-US" sz="2800" dirty="0"/>
              <a:t>[name]</a:t>
            </a:r>
          </a:p>
          <a:p>
            <a:r>
              <a:rPr lang="en-US" sz="2800" dirty="0"/>
              <a:t>[organization]</a:t>
            </a:r>
          </a:p>
          <a:p>
            <a:r>
              <a:rPr lang="en-US" sz="2800" dirty="0"/>
              <a:t>[address]</a:t>
            </a:r>
          </a:p>
          <a:p>
            <a:r>
              <a:rPr lang="en-US" sz="2800" dirty="0"/>
              <a:t>[email]</a:t>
            </a:r>
          </a:p>
          <a:p>
            <a:r>
              <a:rPr lang="en-US" sz="2800" dirty="0"/>
              <a:t>[phone]</a:t>
            </a:r>
          </a:p>
        </p:txBody>
      </p:sp>
      <p:sp>
        <p:nvSpPr>
          <p:cNvPr id="25" name="TextBox 24"/>
          <p:cNvSpPr txBox="1"/>
          <p:nvPr/>
        </p:nvSpPr>
        <p:spPr>
          <a:xfrm>
            <a:off x="1706880" y="29146502"/>
            <a:ext cx="1937494" cy="746346"/>
          </a:xfrm>
          <a:prstGeom prst="rect">
            <a:avLst/>
          </a:prstGeom>
          <a:noFill/>
        </p:spPr>
        <p:txBody>
          <a:bodyPr wrap="none" lIns="68568" tIns="34284" rIns="68568" bIns="34284" rtlCol="0">
            <a:spAutoFit/>
          </a:bodyPr>
          <a:lstStyle/>
          <a:p>
            <a:r>
              <a:rPr lang="en-US" sz="4400" b="1" dirty="0"/>
              <a:t>Contact</a:t>
            </a:r>
          </a:p>
        </p:txBody>
      </p:sp>
      <p:sp>
        <p:nvSpPr>
          <p:cNvPr id="26" name="TextBox 25"/>
          <p:cNvSpPr txBox="1"/>
          <p:nvPr/>
        </p:nvSpPr>
        <p:spPr>
          <a:xfrm>
            <a:off x="21945600" y="30038039"/>
            <a:ext cx="19507200" cy="2600688"/>
          </a:xfrm>
          <a:prstGeom prst="rect">
            <a:avLst/>
          </a:prstGeom>
          <a:noFill/>
        </p:spPr>
        <p:txBody>
          <a:bodyPr wrap="square" lIns="68568" tIns="68568" rIns="68568" bIns="68568" numCol="1" spcCol="342842" rtlCol="0">
            <a:spAutoFit/>
          </a:bodyPr>
          <a:lstStyle/>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a:p>
            <a:pPr marL="342842" indent="-342842">
              <a:buFont typeface="+mj-lt"/>
              <a:buAutoNum type="arabicPeriod"/>
            </a:pPr>
            <a:r>
              <a:rPr lang="en-US" sz="1600" dirty="0"/>
              <a:t>  </a:t>
            </a:r>
          </a:p>
        </p:txBody>
      </p:sp>
      <p:sp>
        <p:nvSpPr>
          <p:cNvPr id="27" name="TextBox 26"/>
          <p:cNvSpPr txBox="1"/>
          <p:nvPr/>
        </p:nvSpPr>
        <p:spPr>
          <a:xfrm>
            <a:off x="21945603"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Abstract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2" name="Rectangle 31"/>
          <p:cNvSpPr/>
          <p:nvPr/>
        </p:nvSpPr>
        <p:spPr>
          <a:xfrm>
            <a:off x="146304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5" name="Text Box 194"/>
          <p:cNvSpPr txBox="1">
            <a:spLocks noChangeArrowheads="1"/>
          </p:cNvSpPr>
          <p:nvPr/>
        </p:nvSpPr>
        <p:spPr bwMode="auto">
          <a:xfrm>
            <a:off x="15361920" y="13075920"/>
            <a:ext cx="13167360" cy="766359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Results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a:latin typeface="Calibri" pitchFamily="34" charset="0"/>
              </a:rPr>
              <a:t>Speaking </a:t>
            </a:r>
            <a:r>
              <a:rPr lang="en-US" sz="3200" dirty="0">
                <a:latin typeface="Calibri" pitchFamily="34" charset="0"/>
              </a:rPr>
              <a:t>of Results, yours will look better if you remember to run a spell-check on your poster! After you’ve added your content click on </a:t>
            </a:r>
            <a:r>
              <a:rPr lang="en-US" sz="3200" b="1" dirty="0">
                <a:latin typeface="Calibri" pitchFamily="34" charset="0"/>
              </a:rPr>
              <a:t>Review</a:t>
            </a:r>
            <a:r>
              <a:rPr lang="en-US" sz="3200" dirty="0">
                <a:latin typeface="Calibri" pitchFamily="34" charset="0"/>
              </a:rPr>
              <a:t>, </a:t>
            </a:r>
            <a:r>
              <a:rPr lang="en-US" sz="3200" b="1" dirty="0">
                <a:latin typeface="Calibri" pitchFamily="34" charset="0"/>
              </a:rPr>
              <a:t>Spelling</a:t>
            </a:r>
            <a:r>
              <a:rPr lang="en-US" sz="3200" dirty="0">
                <a:latin typeface="Calibri" pitchFamily="34" charset="0"/>
              </a:rPr>
              <a:t>, or press </a:t>
            </a:r>
            <a:r>
              <a:rPr lang="en-US" sz="3200">
                <a:latin typeface="Calibri" pitchFamily="34" charset="0"/>
              </a:rPr>
              <a:t>F7.</a:t>
            </a:r>
          </a:p>
          <a:p>
            <a:pPr eaLnBrk="1" hangingPunct="1"/>
            <a:endParaRPr lang="en-US" sz="3200" dirty="0">
              <a:latin typeface="Calibri" pitchFamily="34" charset="0"/>
            </a:endParaRPr>
          </a:p>
        </p:txBody>
      </p:sp>
      <p:sp>
        <p:nvSpPr>
          <p:cNvPr id="33" name="Rectangle 32"/>
          <p:cNvSpPr/>
          <p:nvPr/>
        </p:nvSpPr>
        <p:spPr>
          <a:xfrm>
            <a:off x="146304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Introduction</a:t>
            </a:r>
          </a:p>
        </p:txBody>
      </p:sp>
      <p:sp>
        <p:nvSpPr>
          <p:cNvPr id="13" name="Text Box 192"/>
          <p:cNvSpPr txBox="1">
            <a:spLocks noChangeArrowheads="1"/>
          </p:cNvSpPr>
          <p:nvPr/>
        </p:nvSpPr>
        <p:spPr bwMode="auto">
          <a:xfrm>
            <a:off x="15361920" y="548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Methods and Materials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4" name="Rectangle 33"/>
          <p:cNvSpPr/>
          <p:nvPr/>
        </p:nvSpPr>
        <p:spPr>
          <a:xfrm>
            <a:off x="15361920" y="475488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Methods and Materials</a:t>
            </a:r>
          </a:p>
        </p:txBody>
      </p:sp>
      <p:grpSp>
        <p:nvGrpSpPr>
          <p:cNvPr id="3" name="Group 2">
            <a:extLst>
              <a:ext uri="{FF2B5EF4-FFF2-40B4-BE49-F238E27FC236}">
                <a16:creationId xmlns:a16="http://schemas.microsoft.com/office/drawing/2014/main" id="{84C6DFB6-FA02-407B-B04F-034E2E7A3D84}"/>
              </a:ext>
            </a:extLst>
          </p:cNvPr>
          <p:cNvGrpSpPr/>
          <p:nvPr/>
        </p:nvGrpSpPr>
        <p:grpSpPr>
          <a:xfrm>
            <a:off x="29302364" y="4754880"/>
            <a:ext cx="13167360" cy="8395110"/>
            <a:chOff x="29260800" y="12344400"/>
            <a:chExt cx="13167360" cy="8395110"/>
          </a:xfrm>
        </p:grpSpPr>
        <p:sp>
          <p:nvSpPr>
            <p:cNvPr id="12" name="Text Box 191"/>
            <p:cNvSpPr txBox="1">
              <a:spLocks noChangeArrowheads="1"/>
            </p:cNvSpPr>
            <p:nvPr/>
          </p:nvSpPr>
          <p:spPr bwMode="auto">
            <a:xfrm>
              <a:off x="29260800" y="13075920"/>
              <a:ext cx="13167360" cy="766359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Click here to insert your Discussion text. Type it in or copy and paste from your Word document or other source.</a:t>
              </a:r>
            </a:p>
            <a:p>
              <a:pPr eaLnBrk="1" hangingPunct="1"/>
              <a:endParaRPr lang="en-US" sz="3200" dirty="0">
                <a:latin typeface="+mn-lt"/>
              </a:endParaRPr>
            </a:p>
            <a:p>
              <a:pPr eaLnBrk="1" hangingPunct="1"/>
              <a:r>
                <a:rPr lang="en-US" sz="3200" dirty="0">
                  <a:latin typeface="+mn-lt"/>
                </a:rPr>
                <a:t>This text box will automatically re-size to your text. To turn off that feature, right click inside this box and go to </a:t>
              </a:r>
              <a:r>
                <a:rPr lang="en-US" sz="3200" b="1" dirty="0">
                  <a:latin typeface="+mn-lt"/>
                </a:rPr>
                <a:t>Format Shape, Text Box, Autofit</a:t>
              </a:r>
              <a:r>
                <a:rPr lang="en-US" sz="3200" dirty="0">
                  <a:latin typeface="+mn-lt"/>
                </a:rPr>
                <a:t>, and select the “Do Not Autofit” radio button.</a:t>
              </a:r>
            </a:p>
            <a:p>
              <a:pPr eaLnBrk="1" hangingPunct="1"/>
              <a:endParaRPr lang="en-US" sz="3200" dirty="0">
                <a:latin typeface="+mn-lt"/>
              </a:endParaRPr>
            </a:p>
            <a:p>
              <a:pPr eaLnBrk="1" hangingPunct="1"/>
              <a:r>
                <a:rPr lang="en-US" sz="3200" dirty="0">
                  <a:latin typeface="+mn-lt"/>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mn-lt"/>
              </a:endParaRPr>
            </a:p>
            <a:p>
              <a:pPr eaLnBrk="1" hangingPunct="1"/>
              <a:r>
                <a:rPr lang="en-US" sz="320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p:txBody>
        </p:sp>
        <p:sp>
          <p:nvSpPr>
            <p:cNvPr id="35" name="Rectangle 34"/>
            <p:cNvSpPr/>
            <p:nvPr/>
          </p:nvSpPr>
          <p:spPr>
            <a:xfrm>
              <a:off x="2926080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Discussion</a:t>
              </a:r>
            </a:p>
          </p:txBody>
        </p:sp>
      </p:grpSp>
      <p:grpSp>
        <p:nvGrpSpPr>
          <p:cNvPr id="2" name="Group 1">
            <a:extLst>
              <a:ext uri="{FF2B5EF4-FFF2-40B4-BE49-F238E27FC236}">
                <a16:creationId xmlns:a16="http://schemas.microsoft.com/office/drawing/2014/main" id="{B5A1DB20-C080-4DAC-AA55-805C662FD43A}"/>
              </a:ext>
            </a:extLst>
          </p:cNvPr>
          <p:cNvGrpSpPr/>
          <p:nvPr/>
        </p:nvGrpSpPr>
        <p:grpSpPr>
          <a:xfrm>
            <a:off x="29260800" y="21428618"/>
            <a:ext cx="13167360" cy="6917782"/>
            <a:chOff x="29260800" y="20482560"/>
            <a:chExt cx="13167360" cy="6917782"/>
          </a:xfrm>
        </p:grpSpPr>
        <p:sp>
          <p:nvSpPr>
            <p:cNvPr id="14" name="Text Box 193"/>
            <p:cNvSpPr txBox="1">
              <a:spLocks noChangeArrowheads="1"/>
            </p:cNvSpPr>
            <p:nvPr/>
          </p:nvSpPr>
          <p:spPr bwMode="auto">
            <a:xfrm>
              <a:off x="29260800" y="2121408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Click here to insert your Conclusions text. Type it in or copy and paste from your Word document or other source.</a:t>
              </a:r>
            </a:p>
            <a:p>
              <a:pPr eaLnBrk="1" hangingPunct="1"/>
              <a:endParaRPr lang="en-US" sz="3200" dirty="0">
                <a:latin typeface="Calibri" pitchFamily="34" charset="0"/>
              </a:endParaRPr>
            </a:p>
            <a:p>
              <a:pPr eaLnBrk="1" hangingPunct="1"/>
              <a:r>
                <a:rPr lang="en-US" sz="3200" dirty="0">
                  <a:latin typeface="Calibri" pitchFamily="34" charset="0"/>
                </a:rPr>
                <a:t>This text box will automatically re-size to your text. To turn off that feature, right click inside this box and go to </a:t>
              </a:r>
              <a:r>
                <a:rPr lang="en-US" sz="3200" b="1" dirty="0">
                  <a:latin typeface="Calibri" pitchFamily="34" charset="0"/>
                </a:rPr>
                <a:t>Format Shape, Text Box, Autofit</a:t>
              </a:r>
              <a:r>
                <a:rPr lang="en-US" sz="3200" dirty="0">
                  <a:latin typeface="Calibri" pitchFamily="34" charset="0"/>
                </a:rPr>
                <a:t>, and select the “Do Not Autofit” radio button.</a:t>
              </a:r>
            </a:p>
            <a:p>
              <a:pPr eaLnBrk="1" hangingPunct="1"/>
              <a:endParaRPr lang="en-US" sz="3200" dirty="0">
                <a:latin typeface="Calibri" pitchFamily="34" charset="0"/>
              </a:endParaRPr>
            </a:p>
            <a:p>
              <a:pPr eaLnBrk="1" hangingPunct="1"/>
              <a:r>
                <a:rPr lang="en-US" sz="3200" dirty="0">
                  <a:latin typeface="Calibri" pitchFamily="34" charset="0"/>
                </a:rPr>
                <a:t>To change the font style of this text box: Click on the border once to highlight the entire text box, then select a different font or font size that suits you. This text is Calibri 32pt and is easily read up to 5 feet away on a 36x48 poster.</a:t>
              </a:r>
            </a:p>
            <a:p>
              <a:pPr eaLnBrk="1" hangingPunct="1"/>
              <a:endParaRPr lang="en-US" sz="3200" dirty="0">
                <a:latin typeface="Calibri" pitchFamily="34" charset="0"/>
              </a:endParaRPr>
            </a:p>
            <a:p>
              <a:pPr eaLnBrk="1" hangingPunct="1"/>
              <a:r>
                <a:rPr lang="en-US" sz="3200" dirty="0">
                  <a:latin typeface="Calibri" pitchFamily="34" charset="0"/>
                </a:rPr>
                <a:t>Zoom out to 100% to preview what this will look like on your printed poster.</a:t>
              </a:r>
            </a:p>
          </p:txBody>
        </p:sp>
        <p:sp>
          <p:nvSpPr>
            <p:cNvPr id="36" name="Rectangle 35"/>
            <p:cNvSpPr/>
            <p:nvPr/>
          </p:nvSpPr>
          <p:spPr>
            <a:xfrm>
              <a:off x="29260800" y="2048256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Conclusions</a:t>
              </a:r>
            </a:p>
          </p:txBody>
        </p:sp>
      </p:gr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36609637"/>
              </p:ext>
            </p:extLst>
          </p:nvPr>
        </p:nvGraphicFramePr>
        <p:xfrm>
          <a:off x="15361920" y="22012378"/>
          <a:ext cx="13167360" cy="6334020"/>
        </p:xfrm>
        <a:graphic>
          <a:graphicData uri="http://schemas.openxmlformats.org/drawingml/2006/table">
            <a:tbl>
              <a:tblPr firstRow="1" bandRow="1">
                <a:tableStyleId>{5C22544A-7EE6-4342-B048-85BDC9FD1C3A}</a:tableStyleId>
              </a:tblPr>
              <a:tblGrid>
                <a:gridCol w="3291840">
                  <a:extLst>
                    <a:ext uri="{9D8B030D-6E8A-4147-A177-3AD203B41FA5}">
                      <a16:colId xmlns:a16="http://schemas.microsoft.com/office/drawing/2014/main" val="20000"/>
                    </a:ext>
                  </a:extLst>
                </a:gridCol>
                <a:gridCol w="3291840">
                  <a:extLst>
                    <a:ext uri="{9D8B030D-6E8A-4147-A177-3AD203B41FA5}">
                      <a16:colId xmlns:a16="http://schemas.microsoft.com/office/drawing/2014/main" val="20001"/>
                    </a:ext>
                  </a:extLst>
                </a:gridCol>
                <a:gridCol w="3291840">
                  <a:extLst>
                    <a:ext uri="{9D8B030D-6E8A-4147-A177-3AD203B41FA5}">
                      <a16:colId xmlns:a16="http://schemas.microsoft.com/office/drawing/2014/main" val="20002"/>
                    </a:ext>
                  </a:extLst>
                </a:gridCol>
                <a:gridCol w="3291840">
                  <a:extLst>
                    <a:ext uri="{9D8B030D-6E8A-4147-A177-3AD203B41FA5}">
                      <a16:colId xmlns:a16="http://schemas.microsoft.com/office/drawing/2014/main" val="20003"/>
                    </a:ext>
                  </a:extLst>
                </a:gridCol>
              </a:tblGrid>
              <a:tr h="904860">
                <a:tc>
                  <a:txBody>
                    <a:bodyPr/>
                    <a:lstStyle/>
                    <a:p>
                      <a:endParaRPr lang="en-US" sz="2700" dirty="0"/>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tc>
                  <a:txBody>
                    <a:bodyPr/>
                    <a:lstStyle/>
                    <a:p>
                      <a:pPr algn="ctr"/>
                      <a:r>
                        <a:rPr lang="en-US" sz="2700" dirty="0"/>
                        <a:t>Heading</a:t>
                      </a:r>
                    </a:p>
                  </a:txBody>
                  <a:tcPr marL="121920" marR="121920" marT="34290" marB="34290" anchor="ctr">
                    <a:solidFill>
                      <a:schemeClr val="accent1">
                        <a:lumMod val="75000"/>
                      </a:schemeClr>
                    </a:solidFill>
                  </a:tcPr>
                </a:tc>
                <a:extLst>
                  <a:ext uri="{0D108BD9-81ED-4DB2-BD59-A6C34878D82A}">
                    <a16:rowId xmlns:a16="http://schemas.microsoft.com/office/drawing/2014/main" val="10000"/>
                  </a:ext>
                </a:extLst>
              </a:tr>
              <a:tr h="904860">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800</a:t>
                      </a:r>
                    </a:p>
                  </a:txBody>
                  <a:tcPr marL="121920" marR="121920" marT="34290" marB="34290" anchor="ctr">
                    <a:solidFill>
                      <a:schemeClr val="accent1">
                        <a:lumMod val="20000"/>
                        <a:lumOff val="80000"/>
                      </a:schemeClr>
                    </a:solidFill>
                  </a:tcPr>
                </a:tc>
                <a:tc>
                  <a:txBody>
                    <a:bodyPr/>
                    <a:lstStyle/>
                    <a:p>
                      <a:pPr algn="ctr"/>
                      <a:r>
                        <a:rPr lang="en-US" sz="2700" dirty="0"/>
                        <a:t>790</a:t>
                      </a:r>
                    </a:p>
                  </a:txBody>
                  <a:tcPr marL="121920" marR="121920" marT="34290" marB="34290" anchor="ctr">
                    <a:solidFill>
                      <a:schemeClr val="accent1">
                        <a:lumMod val="20000"/>
                        <a:lumOff val="80000"/>
                      </a:schemeClr>
                    </a:solidFill>
                  </a:tcPr>
                </a:tc>
                <a:tc>
                  <a:txBody>
                    <a:bodyPr/>
                    <a:lstStyle/>
                    <a:p>
                      <a:pPr algn="ctr"/>
                      <a:r>
                        <a:rPr lang="en-US" sz="2700" dirty="0"/>
                        <a:t>4001</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1"/>
                  </a:ext>
                </a:extLst>
              </a:tr>
              <a:tr h="904860">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356</a:t>
                      </a:r>
                    </a:p>
                  </a:txBody>
                  <a:tcPr marL="121920" marR="121920" marT="34290" marB="34290" anchor="ctr">
                    <a:solidFill>
                      <a:schemeClr val="accent1">
                        <a:lumMod val="20000"/>
                        <a:lumOff val="80000"/>
                      </a:schemeClr>
                    </a:solidFill>
                  </a:tcPr>
                </a:tc>
                <a:tc>
                  <a:txBody>
                    <a:bodyPr/>
                    <a:lstStyle/>
                    <a:p>
                      <a:pPr algn="ctr"/>
                      <a:r>
                        <a:rPr lang="en-US" sz="2700" dirty="0"/>
                        <a:t>856</a:t>
                      </a:r>
                    </a:p>
                  </a:txBody>
                  <a:tcPr marL="121920" marR="121920" marT="34290" marB="34290" anchor="ctr">
                    <a:solidFill>
                      <a:schemeClr val="accent1">
                        <a:lumMod val="20000"/>
                        <a:lumOff val="80000"/>
                      </a:schemeClr>
                    </a:solidFill>
                  </a:tcPr>
                </a:tc>
                <a:tc>
                  <a:txBody>
                    <a:bodyPr/>
                    <a:lstStyle/>
                    <a:p>
                      <a:pPr algn="ctr"/>
                      <a:r>
                        <a:rPr lang="en-US" sz="2700" dirty="0"/>
                        <a:t>290</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2"/>
                  </a:ext>
                </a:extLst>
              </a:tr>
              <a:tr h="904860">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228</a:t>
                      </a:r>
                    </a:p>
                  </a:txBody>
                  <a:tcPr marL="121920" marR="121920" marT="34290" marB="34290" anchor="ctr">
                    <a:solidFill>
                      <a:schemeClr val="accent1">
                        <a:lumMod val="20000"/>
                        <a:lumOff val="80000"/>
                      </a:schemeClr>
                    </a:solidFill>
                  </a:tcPr>
                </a:tc>
                <a:tc>
                  <a:txBody>
                    <a:bodyPr/>
                    <a:lstStyle/>
                    <a:p>
                      <a:pPr algn="ctr"/>
                      <a:r>
                        <a:rPr lang="en-US" sz="2700" dirty="0"/>
                        <a:t>134</a:t>
                      </a:r>
                    </a:p>
                  </a:txBody>
                  <a:tcPr marL="121920" marR="121920" marT="34290" marB="34290" anchor="ctr">
                    <a:solidFill>
                      <a:schemeClr val="accent1">
                        <a:lumMod val="20000"/>
                        <a:lumOff val="80000"/>
                      </a:schemeClr>
                    </a:solidFill>
                  </a:tcPr>
                </a:tc>
                <a:tc>
                  <a:txBody>
                    <a:bodyPr/>
                    <a:lstStyle/>
                    <a:p>
                      <a:pPr algn="ctr"/>
                      <a:r>
                        <a:rPr lang="en-US" sz="2700" dirty="0"/>
                        <a:t>238</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3"/>
                  </a:ext>
                </a:extLst>
              </a:tr>
              <a:tr h="904860">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954</a:t>
                      </a:r>
                    </a:p>
                  </a:txBody>
                  <a:tcPr marL="121920" marR="121920" marT="34290" marB="34290" anchor="ctr">
                    <a:solidFill>
                      <a:schemeClr val="accent1">
                        <a:lumMod val="20000"/>
                        <a:lumOff val="80000"/>
                      </a:schemeClr>
                    </a:solidFill>
                  </a:tcPr>
                </a:tc>
                <a:tc>
                  <a:txBody>
                    <a:bodyPr/>
                    <a:lstStyle/>
                    <a:p>
                      <a:pPr algn="ctr"/>
                      <a:r>
                        <a:rPr lang="en-US" sz="2700" dirty="0"/>
                        <a:t>875</a:t>
                      </a:r>
                    </a:p>
                  </a:txBody>
                  <a:tcPr marL="121920" marR="121920" marT="34290" marB="34290" anchor="ctr">
                    <a:solidFill>
                      <a:schemeClr val="accent1">
                        <a:lumMod val="20000"/>
                        <a:lumOff val="80000"/>
                      </a:schemeClr>
                    </a:solidFill>
                  </a:tcPr>
                </a:tc>
                <a:tc>
                  <a:txBody>
                    <a:bodyPr/>
                    <a:lstStyle/>
                    <a:p>
                      <a:pPr algn="ctr"/>
                      <a:r>
                        <a:rPr lang="en-US" sz="2700" dirty="0"/>
                        <a:t>976</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4"/>
                  </a:ext>
                </a:extLst>
              </a:tr>
              <a:tr h="904860">
                <a:tc>
                  <a:txBody>
                    <a:bodyPr/>
                    <a:lstStyle/>
                    <a:p>
                      <a:r>
                        <a:rPr lang="en-US" sz="2700" dirty="0"/>
                        <a:t>Item</a:t>
                      </a:r>
                    </a:p>
                  </a:txBody>
                  <a:tcPr marL="121920" marR="121920" marT="34290" marB="34290" anchor="ctr">
                    <a:solidFill>
                      <a:schemeClr val="accent1">
                        <a:lumMod val="20000"/>
                        <a:lumOff val="80000"/>
                      </a:schemeClr>
                    </a:solidFill>
                  </a:tcPr>
                </a:tc>
                <a:tc>
                  <a:txBody>
                    <a:bodyPr/>
                    <a:lstStyle/>
                    <a:p>
                      <a:pPr algn="ctr"/>
                      <a:r>
                        <a:rPr lang="en-US" sz="2700" dirty="0"/>
                        <a:t>324</a:t>
                      </a:r>
                    </a:p>
                  </a:txBody>
                  <a:tcPr marL="121920" marR="121920" marT="34290" marB="34290" anchor="ctr">
                    <a:solidFill>
                      <a:schemeClr val="accent1">
                        <a:lumMod val="20000"/>
                        <a:lumOff val="80000"/>
                      </a:schemeClr>
                    </a:solidFill>
                  </a:tcPr>
                </a:tc>
                <a:tc>
                  <a:txBody>
                    <a:bodyPr/>
                    <a:lstStyle/>
                    <a:p>
                      <a:pPr algn="ctr"/>
                      <a:r>
                        <a:rPr lang="en-US" sz="2700" dirty="0"/>
                        <a:t>325</a:t>
                      </a:r>
                    </a:p>
                  </a:txBody>
                  <a:tcPr marL="121920" marR="121920" marT="34290" marB="34290" anchor="ctr">
                    <a:solidFill>
                      <a:schemeClr val="accent1">
                        <a:lumMod val="20000"/>
                        <a:lumOff val="80000"/>
                      </a:schemeClr>
                    </a:solidFill>
                  </a:tcPr>
                </a:tc>
                <a:tc>
                  <a:txBody>
                    <a:bodyPr/>
                    <a:lstStyle/>
                    <a:p>
                      <a:pPr algn="ctr"/>
                      <a:r>
                        <a:rPr lang="en-US" sz="2700" dirty="0"/>
                        <a:t>301</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5"/>
                  </a:ext>
                </a:extLst>
              </a:tr>
              <a:tr h="904860">
                <a:tc>
                  <a:txBody>
                    <a:bodyPr/>
                    <a:lstStyle/>
                    <a:p>
                      <a:r>
                        <a:rPr lang="en-US" sz="2700" b="1" dirty="0"/>
                        <a:t>Total</a:t>
                      </a:r>
                    </a:p>
                  </a:txBody>
                  <a:tcPr marL="121920" marR="121920" marT="34290" marB="34290" anchor="ctr">
                    <a:solidFill>
                      <a:schemeClr val="accent1">
                        <a:lumMod val="20000"/>
                        <a:lumOff val="80000"/>
                      </a:schemeClr>
                    </a:solidFill>
                  </a:tcPr>
                </a:tc>
                <a:tc>
                  <a:txBody>
                    <a:bodyPr/>
                    <a:lstStyle/>
                    <a:p>
                      <a:pPr algn="ctr"/>
                      <a:r>
                        <a:rPr lang="en-US" sz="2700" b="1" dirty="0"/>
                        <a:t>199</a:t>
                      </a:r>
                    </a:p>
                  </a:txBody>
                  <a:tcPr marL="121920" marR="121920" marT="34290" marB="34290" anchor="ctr">
                    <a:solidFill>
                      <a:schemeClr val="accent1">
                        <a:lumMod val="20000"/>
                        <a:lumOff val="80000"/>
                      </a:schemeClr>
                    </a:solidFill>
                  </a:tcPr>
                </a:tc>
                <a:tc>
                  <a:txBody>
                    <a:bodyPr/>
                    <a:lstStyle/>
                    <a:p>
                      <a:pPr algn="ctr"/>
                      <a:r>
                        <a:rPr lang="en-US" sz="2700" b="1" dirty="0"/>
                        <a:t>137</a:t>
                      </a:r>
                    </a:p>
                  </a:txBody>
                  <a:tcPr marL="121920" marR="121920" marT="34290" marB="34290" anchor="ctr">
                    <a:solidFill>
                      <a:schemeClr val="accent1">
                        <a:lumMod val="20000"/>
                        <a:lumOff val="80000"/>
                      </a:schemeClr>
                    </a:solidFill>
                  </a:tcPr>
                </a:tc>
                <a:tc>
                  <a:txBody>
                    <a:bodyPr/>
                    <a:lstStyle/>
                    <a:p>
                      <a:pPr algn="ctr"/>
                      <a:r>
                        <a:rPr lang="en-US" sz="2700" b="1" dirty="0"/>
                        <a:t>186</a:t>
                      </a:r>
                    </a:p>
                  </a:txBody>
                  <a:tcPr marL="121920" marR="121920" marT="34290" marB="34290" anchor="ctr">
                    <a:solidFill>
                      <a:schemeClr val="accent1">
                        <a:lumMod val="20000"/>
                        <a:lumOff val="80000"/>
                      </a:schemeClr>
                    </a:solid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463040" y="13075920"/>
                <a:ext cx="13167360" cy="11144158"/>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dirty="0">
                    <a:latin typeface="+mn-lt"/>
                  </a:rPr>
                  <a:t>Genigraphics®</a:t>
                </a:r>
                <a:r>
                  <a:rPr lang="en-US" sz="3200" dirty="0">
                    <a:latin typeface="+mn-lt"/>
                  </a:rPr>
                  <a:t> has provided this template to assist in preparation of a medical or scientific research poster. The dimensions are set to 36” high by 48” wide but prints can be scaled up or down in size to any dimension with a 3:4 aspect ratio. For example, if you order a 30” x 40” poster using this template, we will print the file at 83.3% of its original size. </a:t>
                </a:r>
                <a:r>
                  <a:rPr lang="en-US" sz="3200" b="1" dirty="0">
                    <a:latin typeface="+mn-lt"/>
                  </a:rPr>
                  <a:t>The most critical factor is that your template and poster dimensions must be proportional:</a:t>
                </a:r>
              </a:p>
              <a:p>
                <a:pPr eaLnBrk="1" hangingPunct="1"/>
                <a:endParaRPr lang="en-US" sz="32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𝒕𝒆𝒎𝒑𝒍𝒂𝒕𝒆</m:t>
                              </m:r>
                              <m:r>
                                <a:rPr lang="en-US" sz="3200" b="1" i="1">
                                  <a:latin typeface="Cambria Math"/>
                                </a:rPr>
                                <m:t> </m:t>
                              </m:r>
                              <m:r>
                                <a:rPr lang="en-US" sz="3200" b="1" i="1">
                                  <a:latin typeface="Cambria Math"/>
                                </a:rPr>
                                <m:t>𝒉𝒆𝒊𝒈𝒉𝒕</m:t>
                              </m:r>
                            </m:num>
                            <m:den>
                              <m:r>
                                <a:rPr lang="en-US" sz="3200" b="1" i="1">
                                  <a:latin typeface="Cambria Math"/>
                                </a:rPr>
                                <m:t>𝒕𝒆𝒎𝒑𝒍𝒂𝒕𝒆</m:t>
                              </m:r>
                              <m:r>
                                <a:rPr lang="en-US" sz="3200" b="1" i="1">
                                  <a:latin typeface="Cambria Math"/>
                                </a:rPr>
                                <m:t> </m:t>
                              </m:r>
                              <m:r>
                                <a:rPr lang="en-US" sz="3200" b="1" i="1">
                                  <a:latin typeface="Cambria Math"/>
                                </a:rPr>
                                <m:t>𝒘𝒊𝒅𝒕𝒉</m:t>
                              </m:r>
                            </m:den>
                          </m:f>
                        </m:e>
                      </m:box>
                      <m:r>
                        <a:rPr lang="en-US" sz="3200" b="1" i="1" smtClean="0">
                          <a:latin typeface="Cambria Math"/>
                        </a:rPr>
                        <m:t> </m:t>
                      </m:r>
                      <m:r>
                        <a:rPr lang="en-US" sz="3200" b="1" i="1">
                          <a:latin typeface="Cambria Math"/>
                        </a:rPr>
                        <m:t>= </m:t>
                      </m:r>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𝒉𝒆𝒊𝒈𝒉𝒕</m:t>
                              </m:r>
                            </m:num>
                            <m:den>
                              <m:r>
                                <a:rPr lang="en-US" sz="3200" b="1" i="1">
                                  <a:latin typeface="Cambria Math"/>
                                </a:rPr>
                                <m:t>𝒅𝒆𝒔𝒊𝒓𝒆𝒅</m:t>
                              </m:r>
                              <m:r>
                                <a:rPr lang="en-US" sz="3200" b="1" i="1">
                                  <a:latin typeface="Cambria Math"/>
                                </a:rPr>
                                <m:t> </m:t>
                              </m:r>
                              <m:r>
                                <a:rPr lang="en-US" sz="3200" b="1" i="1">
                                  <a:latin typeface="Cambria Math"/>
                                </a:rPr>
                                <m:t>𝒑𝒓𝒊𝒏𝒕</m:t>
                              </m:r>
                              <m:r>
                                <a:rPr lang="en-US" sz="3200" b="1" i="1">
                                  <a:latin typeface="Cambria Math"/>
                                </a:rPr>
                                <m:t> </m:t>
                              </m:r>
                              <m:r>
                                <a:rPr lang="en-US" sz="3200" b="1" i="1">
                                  <a:latin typeface="Cambria Math"/>
                                </a:rPr>
                                <m:t>𝒘𝒊𝒅𝒕𝒉</m:t>
                              </m:r>
                            </m:den>
                          </m:f>
                        </m:e>
                      </m:box>
                    </m:oMath>
                  </m:oMathPara>
                </a14:m>
                <a:endParaRPr lang="en-US" sz="3200" b="1" dirty="0">
                  <a:latin typeface="+mn-lt"/>
                </a:endParaRPr>
              </a:p>
              <a:p>
                <a:pPr eaLnBrk="1" hangingPunct="1"/>
                <a:endParaRPr lang="en-US" sz="3200" dirty="0">
                  <a:latin typeface="+mn-lt"/>
                </a:endParaRPr>
              </a:p>
              <a:p>
                <a:pPr eaLnBrk="1" hangingPunct="1"/>
                <a:r>
                  <a:rPr lang="en-US" sz="3200" dirty="0">
                    <a:latin typeface="+mn-lt"/>
                  </a:rPr>
                  <a:t>Order your poster from Genigraphics and we will perform a free design review and advise you if we see anything that may be a concern for printing. We’ll even help tidy things up.</a:t>
                </a:r>
              </a:p>
              <a:p>
                <a:pPr eaLnBrk="1" hangingPunct="1"/>
                <a:endParaRPr lang="en-US" sz="3200" dirty="0">
                  <a:latin typeface="+mn-lt"/>
                </a:endParaRPr>
              </a:p>
              <a:p>
                <a:pPr eaLnBrk="1" hangingPunct="1"/>
                <a:r>
                  <a:rPr lang="en-US" sz="32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463040" y="13075920"/>
                <a:ext cx="13167360" cy="11144158"/>
              </a:xfrm>
              <a:prstGeom prst="rect">
                <a:avLst/>
              </a:prstGeom>
              <a:blipFill>
                <a:blip r:embed="rId2"/>
                <a:stretch>
                  <a:fillRect l="-786" r="-1434"/>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5361920" y="12344400"/>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95600" y="24852874"/>
            <a:ext cx="4114800" cy="2848707"/>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067800" y="24852936"/>
            <a:ext cx="4114800" cy="284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852063" y="2790783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24pt Calibri.</a:t>
            </a:r>
          </a:p>
        </p:txBody>
      </p:sp>
      <p:sp>
        <p:nvSpPr>
          <p:cNvPr id="52" name="Text Box 181"/>
          <p:cNvSpPr txBox="1">
            <a:spLocks noChangeArrowheads="1"/>
          </p:cNvSpPr>
          <p:nvPr/>
        </p:nvSpPr>
        <p:spPr bwMode="auto">
          <a:xfrm>
            <a:off x="9024261" y="2790783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24pt Calibri.</a:t>
            </a:r>
          </a:p>
        </p:txBody>
      </p:sp>
      <p:sp>
        <p:nvSpPr>
          <p:cNvPr id="53" name="Text Box 180"/>
          <p:cNvSpPr txBox="1">
            <a:spLocks noChangeArrowheads="1"/>
          </p:cNvSpPr>
          <p:nvPr/>
        </p:nvSpPr>
        <p:spPr bwMode="auto">
          <a:xfrm>
            <a:off x="15361920" y="21428618"/>
            <a:ext cx="373664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sp>
        <p:nvSpPr>
          <p:cNvPr id="30" name="Rectangle 265"/>
          <p:cNvSpPr>
            <a:spLocks noChangeAspect="1" noChangeArrowheads="1"/>
          </p:cNvSpPr>
          <p:nvPr/>
        </p:nvSpPr>
        <p:spPr bwMode="auto">
          <a:xfrm>
            <a:off x="1005840" y="1005840"/>
            <a:ext cx="2923773" cy="219456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sp>
        <p:nvSpPr>
          <p:cNvPr id="31" name="Rectangle 265"/>
          <p:cNvSpPr>
            <a:spLocks noChangeAspect="1" noChangeArrowheads="1"/>
          </p:cNvSpPr>
          <p:nvPr/>
        </p:nvSpPr>
        <p:spPr bwMode="auto">
          <a:xfrm>
            <a:off x="39959280" y="1005840"/>
            <a:ext cx="2923773" cy="2194560"/>
          </a:xfrm>
          <a:prstGeom prst="rect">
            <a:avLst/>
          </a:prstGeom>
          <a:blipFill dpi="0" rotWithShape="1">
            <a:blip r:embed="rId5">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1800" b="1" dirty="0">
                <a:latin typeface="Calibri" pitchFamily="34" charset="0"/>
              </a:rPr>
              <a:t>REPLACE THIS BOX WITH YOUR ORGANIZATION’S</a:t>
            </a:r>
          </a:p>
          <a:p>
            <a:pPr algn="ctr" defTabSz="4022725"/>
            <a:r>
              <a:rPr lang="en-US" sz="1800" b="1" dirty="0">
                <a:latin typeface="Calibri" pitchFamily="34" charset="0"/>
              </a:rPr>
              <a:t>HIGH RESOLUTION LOGO</a:t>
            </a:r>
          </a:p>
        </p:txBody>
      </p:sp>
      <p:grpSp>
        <p:nvGrpSpPr>
          <p:cNvPr id="6" name="Group 5">
            <a:extLst>
              <a:ext uri="{FF2B5EF4-FFF2-40B4-BE49-F238E27FC236}">
                <a16:creationId xmlns:a16="http://schemas.microsoft.com/office/drawing/2014/main" id="{1133DADA-D822-4795-ADFB-31ACA6A10AD2}"/>
              </a:ext>
            </a:extLst>
          </p:cNvPr>
          <p:cNvGrpSpPr/>
          <p:nvPr/>
        </p:nvGrpSpPr>
        <p:grpSpPr>
          <a:xfrm>
            <a:off x="29288509" y="13877182"/>
            <a:ext cx="13167360" cy="6824243"/>
            <a:chOff x="29288509" y="16749350"/>
            <a:chExt cx="13167360" cy="6824243"/>
          </a:xfrm>
        </p:grpSpPr>
        <p:graphicFrame>
          <p:nvGraphicFramePr>
            <p:cNvPr id="7" name="Chart 6">
              <a:extLst>
                <a:ext uri="{FF2B5EF4-FFF2-40B4-BE49-F238E27FC236}">
                  <a16:creationId xmlns:a16="http://schemas.microsoft.com/office/drawing/2014/main" id="{24AC25FB-400E-4CEF-951E-E7350303D7BE}"/>
                </a:ext>
              </a:extLst>
            </p:cNvPr>
            <p:cNvGraphicFramePr/>
            <p:nvPr>
              <p:extLst>
                <p:ext uri="{D42A27DB-BD31-4B8C-83A1-F6EECF244321}">
                  <p14:modId xmlns:p14="http://schemas.microsoft.com/office/powerpoint/2010/main" val="3928272333"/>
                </p:ext>
              </p:extLst>
            </p:nvPr>
          </p:nvGraphicFramePr>
          <p:xfrm>
            <a:off x="29288509" y="16749350"/>
            <a:ext cx="13167360" cy="6186262"/>
          </p:xfrm>
          <a:graphic>
            <a:graphicData uri="http://schemas.openxmlformats.org/drawingml/2006/chart">
              <c:chart xmlns:c="http://schemas.openxmlformats.org/drawingml/2006/chart" xmlns:r="http://schemas.openxmlformats.org/officeDocument/2006/relationships" r:id="rId6"/>
            </a:graphicData>
          </a:graphic>
        </p:graphicFrame>
        <p:sp>
          <p:nvSpPr>
            <p:cNvPr id="37" name="Text Box 181">
              <a:extLst>
                <a:ext uri="{FF2B5EF4-FFF2-40B4-BE49-F238E27FC236}">
                  <a16:creationId xmlns:a16="http://schemas.microsoft.com/office/drawing/2014/main" id="{6015DDE9-BE8E-4EAE-BDDE-D2598928292A}"/>
                </a:ext>
              </a:extLst>
            </p:cNvPr>
            <p:cNvSpPr txBox="1">
              <a:spLocks noChangeArrowheads="1"/>
            </p:cNvSpPr>
            <p:nvPr/>
          </p:nvSpPr>
          <p:spPr bwMode="auto">
            <a:xfrm>
              <a:off x="29288509" y="23135024"/>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a:latin typeface="Calibri" pitchFamily="34" charset="0"/>
                </a:rPr>
                <a:t>Figure 3.</a:t>
              </a:r>
              <a:r>
                <a:rPr lang="en-US" sz="2400">
                  <a:latin typeface="Calibri" pitchFamily="34" charset="0"/>
                </a:rPr>
                <a:t> </a:t>
              </a:r>
              <a:r>
                <a:rPr lang="en-US" sz="2400" dirty="0">
                  <a:latin typeface="Calibri" pitchFamily="34" charset="0"/>
                </a:rPr>
                <a:t>Label in 24pt Calibri.</a:t>
              </a:r>
            </a:p>
          </p:txBody>
        </p:sp>
      </p:gr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2959</TotalTime>
  <Words>1106</Words>
  <Application>Microsoft Office PowerPoint</Application>
  <PresentationFormat>Custom</PresentationFormat>
  <Paragraphs>105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Christa Stiles</cp:lastModifiedBy>
  <cp:revision>103</cp:revision>
  <cp:lastPrinted>2017-11-03T00:56:36Z</cp:lastPrinted>
  <dcterms:created xsi:type="dcterms:W3CDTF">2013-02-10T21:14:48Z</dcterms:created>
  <dcterms:modified xsi:type="dcterms:W3CDTF">2021-05-07T17:50:46Z</dcterms:modified>
</cp:coreProperties>
</file>