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262" r:id="rId3"/>
    <p:sldId id="317" r:id="rId4"/>
    <p:sldId id="318" r:id="rId5"/>
    <p:sldId id="319" r:id="rId6"/>
    <p:sldId id="320" r:id="rId7"/>
    <p:sldId id="321" r:id="rId8"/>
    <p:sldId id="323" r:id="rId9"/>
    <p:sldId id="322" r:id="rId10"/>
  </p:sldIdLst>
  <p:sldSz cx="12192000" cy="6858000"/>
  <p:notesSz cx="6858000" cy="9144000"/>
  <p:custDataLst>
    <p:tags r:id="rId11"/>
  </p:custData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8EF1"/>
    <a:srgbClr val="009579"/>
    <a:srgbClr val="5FDFB4"/>
    <a:srgbClr val="CDF5E8"/>
    <a:srgbClr val="590A06"/>
    <a:srgbClr val="40382D"/>
    <a:srgbClr val="F2F2F2"/>
    <a:srgbClr val="FFD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867FC-A8DE-BEB7-2309-ADCA07866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85DAD0-4459-FE55-CECB-B90C12D2C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93660F-B513-D89E-3576-4B88D272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6/07/2025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571D67-05D4-40F3-A596-B31971CA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F4F99C-EC70-5C40-C5B7-8479F75E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317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1A361-5C18-6498-3353-2DF4A426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BA6CAE-87E8-2B95-49CD-67B2AB65F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A343DC-D5DB-68F0-A3CB-6E8DF0D8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6/07/2025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18F4E6-EE01-42E3-D654-75BA15C6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697BF0-7C74-0A8B-B7EC-276F993A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627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FC3F77-EBFF-9CDA-9940-B87F4A539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5511C0-2287-DE9F-400B-A7DCE2D5E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5E7372-80DE-6BC0-682F-AB54EF25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6/07/2025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680DEB-D5A7-76F3-4FC9-A79BF92B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7CD804-5A3C-6594-22F8-941FECCB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049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71948-1D70-C81A-D90B-6F5DD40F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83B3FA-BF34-9B88-F7A2-2664CC15F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7BB04C-53D9-2240-EFBB-03E5B416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6/07/2025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E6789C-BF46-2BBB-306A-AA8A16DB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072ED8-D00A-CE94-25F5-8515F3C9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303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BDF99-07FE-98E0-669A-06E2C48D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3847A3-4ACC-0908-790B-8E5C10CA9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C98C58-1CBC-EF20-F770-D885D590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6/07/2025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18368C-D8B9-6D4B-57A6-21EA11D2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26A211-29B6-2EA7-7785-14359837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680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22BBB-57E9-CC00-168E-0EDCF713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986D1-489A-F637-C584-85EE0DD2C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6C9512-AB68-C18C-97AE-C94FF97A2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EC1403-2C43-9EFA-9859-FEBA222E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6/07/2025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79F71A-5E48-5A6D-32BC-AA984216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642BCC-FC6F-7D4F-1548-44F4FAEA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47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A3E8A-6392-4937-1B6B-B6408F43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8097CE-196A-CA0F-7949-C689C4672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97850D-DDCE-2B8F-F886-A925AFA06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AA7365-B339-74BB-17AC-78D1AFE73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E086C7C-18AD-222A-2EFF-AB30D9A06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52AEE7-79F3-5DD2-FA9C-EB2EAB3C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6/07/2025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F79DD-AEEE-F5CE-F2A2-AD118116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2CD2A8-BD40-A64D-FB29-42D2CB50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780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DAC91-67EB-D444-D6C1-509B1171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35F173-A537-CFA8-9CEB-A70EAE64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6/07/2025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2DB93C-BC82-4122-1972-F06E5C8F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AC77BA-0944-742F-1582-328DC607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012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45E1C4-6174-26B8-BD5E-BDCBAB7C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6/07/2025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34D51A-9FE0-73DC-339A-AB18F8D0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A08305-8078-E9A9-D645-512AA096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085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10F01-81DB-FAF2-7A28-667941AD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F57EBD-4DFF-A354-AD9C-CB83FD6D9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AC9778-1481-3414-D966-DDD4D4B41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A95F97-3D1A-4B0E-66FA-E1C4BC1E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6/07/2025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3523B4-6940-4754-AC34-96F68AB4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44A464-A5F8-2727-FE7E-191C9CA9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381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AEC7B-5DB1-3211-18A0-E7F4FE88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BB9676-7850-63F3-E0CB-42C9EA4C0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87C856-D660-42A4-4801-BC1AD05CE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30EE0A-E498-7145-6A6F-ED94302B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6/07/2025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B442C6-A743-8656-79F3-DCC6EE339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FBB10F-38A0-1C19-8034-6EAE8B25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175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869A09-FEF3-311C-B2BB-C81FA0F2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B04212-FCC9-4856-E626-1607418AD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2E3369-AC7F-096E-2AA8-DA9FB14B6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AFBE-F2C4-4925-8955-5790DBA5559D}" type="datetimeFigureOut">
              <a:rPr lang="es-CO" smtClean="0"/>
              <a:t>6/07/2025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0568B0-646E-830F-43E3-53B516B50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ACDB0F-BB48-6B49-1F03-D4CC8E046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310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7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8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1.jfif"/><Relationship Id="rId4" Type="http://schemas.openxmlformats.org/officeDocument/2006/relationships/image" Target="../media/image10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FD7D6-C94B-33A0-66D5-1708A5CE8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women looking at a computer&#10;&#10;Description automatically generated">
            <a:extLst>
              <a:ext uri="{FF2B5EF4-FFF2-40B4-BE49-F238E27FC236}">
                <a16:creationId xmlns:a16="http://schemas.microsoft.com/office/drawing/2014/main" id="{FD60101D-D15C-8B23-546F-489FF7B89CC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CCCE5D-B55F-9AED-DADC-103BB5E5180E}"/>
              </a:ext>
            </a:extLst>
          </p:cNvPr>
          <p:cNvSpPr txBox="1"/>
          <p:nvPr/>
        </p:nvSpPr>
        <p:spPr>
          <a:xfrm>
            <a:off x="893435" y="1523943"/>
            <a:ext cx="4942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Proyecto final del curso de Programación </a:t>
            </a:r>
          </a:p>
          <a:p>
            <a:r>
              <a:rPr lang="es-E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Nivel Explorador.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E64793-6608-8EE6-0E92-288652D6CA7A}"/>
              </a:ext>
            </a:extLst>
          </p:cNvPr>
          <p:cNvSpPr txBox="1"/>
          <p:nvPr/>
        </p:nvSpPr>
        <p:spPr>
          <a:xfrm>
            <a:off x="893435" y="3605944"/>
            <a:ext cx="4940455" cy="12875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6000">
              <a:lnSpc>
                <a:spcPct val="150000"/>
              </a:lnSpc>
            </a:pPr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Exploración de costos de generación, </a:t>
            </a:r>
          </a:p>
          <a:p>
            <a:pPr marL="36000">
              <a:lnSpc>
                <a:spcPct val="150000"/>
              </a:lnSpc>
            </a:pPr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distribución y comercialización de energía </a:t>
            </a:r>
          </a:p>
          <a:p>
            <a:pPr marL="36000">
              <a:lnSpc>
                <a:spcPct val="150000"/>
              </a:lnSpc>
            </a:pPr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con base en datos reales del año 2023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B972161-FC61-E64E-5DBE-DC87A05D3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435" y="3583085"/>
            <a:ext cx="2715709" cy="457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E9174A-FF5A-E63E-004B-437E1EA7F83A}"/>
              </a:ext>
            </a:extLst>
          </p:cNvPr>
          <p:cNvSpPr txBox="1"/>
          <p:nvPr/>
        </p:nvSpPr>
        <p:spPr>
          <a:xfrm>
            <a:off x="893435" y="2122627"/>
            <a:ext cx="6207967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Análisis Exploratorio de Datos sobre Costos Energéticos en Colombia - 2023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628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C2DA7B-E466-2533-7FD0-4C7517D22C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CB02B3E-CA97-4862-D109-DC7622B7334E}"/>
              </a:ext>
            </a:extLst>
          </p:cNvPr>
          <p:cNvSpPr txBox="1"/>
          <p:nvPr/>
        </p:nvSpPr>
        <p:spPr>
          <a:xfrm>
            <a:off x="3048681" y="529647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800" b="1" dirty="0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Introducción</a:t>
            </a:r>
            <a:endParaRPr lang="es-CO" dirty="0">
              <a:solidFill>
                <a:srgbClr val="A08EF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8CBBE1A-3BA1-4CAA-957F-4AE1F849190C}"/>
              </a:ext>
            </a:extLst>
          </p:cNvPr>
          <p:cNvSpPr txBox="1"/>
          <p:nvPr/>
        </p:nvSpPr>
        <p:spPr>
          <a:xfrm>
            <a:off x="3743439" y="898979"/>
            <a:ext cx="4705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Importancia del análisis de datos en el sector energético.</a:t>
            </a: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F9EAC25-1C67-465B-88BC-75192499A8ED}"/>
              </a:ext>
            </a:extLst>
          </p:cNvPr>
          <p:cNvSpPr txBox="1"/>
          <p:nvPr/>
        </p:nvSpPr>
        <p:spPr>
          <a:xfrm>
            <a:off x="520700" y="2298700"/>
            <a:ext cx="3797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Este proyecto busca comprender la estructura de costos energéticos en Colombia durante 2023 mediante técnicas estadísticas y de visualización de datos, con el fin de identificar patrones, anomalías y relaciones entre variables clave del sistema.</a:t>
            </a:r>
            <a:endParaRPr lang="es-CO" dirty="0"/>
          </a:p>
        </p:txBody>
      </p:sp>
      <p:sp>
        <p:nvSpPr>
          <p:cNvPr id="7" name="AutoShape 2" descr="blob:https://web.whatsapp.com/2578f76a-eea3-4093-b34f-bfe0bc27529e">
            <a:extLst>
              <a:ext uri="{FF2B5EF4-FFF2-40B4-BE49-F238E27FC236}">
                <a16:creationId xmlns:a16="http://schemas.microsoft.com/office/drawing/2014/main" id="{BB22C221-0C52-4C9A-8E8F-87480518D9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07200" y="30095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1284727-1863-47F2-99CD-E8A734E24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758" y="1545310"/>
            <a:ext cx="7048500" cy="36274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435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AF2DF-DA57-93DB-D07B-980B5319D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35C4E73-6F6E-88B7-D1DC-C91A1B5975E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9F64620-9646-EA2C-621A-216D586FE649}"/>
              </a:ext>
            </a:extLst>
          </p:cNvPr>
          <p:cNvSpPr txBox="1"/>
          <p:nvPr/>
        </p:nvSpPr>
        <p:spPr>
          <a:xfrm>
            <a:off x="3048681" y="279791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 err="1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Planteamiento</a:t>
            </a:r>
            <a:r>
              <a:rPr lang="en-US" sz="1800" b="1" dirty="0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 del </a:t>
            </a:r>
            <a:r>
              <a:rPr lang="en-US" sz="1800" b="1" dirty="0" err="1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problema</a:t>
            </a:r>
            <a:endParaRPr lang="es-CO" dirty="0">
              <a:solidFill>
                <a:srgbClr val="A08EF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495E785-D743-4C03-886C-B7101DEA91D5}"/>
              </a:ext>
            </a:extLst>
          </p:cNvPr>
          <p:cNvSpPr/>
          <p:nvPr/>
        </p:nvSpPr>
        <p:spPr>
          <a:xfrm>
            <a:off x="889000" y="902983"/>
            <a:ext cx="594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¿Por qué es importante analizar los costos energéticos?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7C2296D-18A9-4775-AD87-5A5CA0D5A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17" y="2275796"/>
            <a:ext cx="7113509" cy="367922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09B34FE-8A38-429C-8FD6-189E13438910}"/>
              </a:ext>
            </a:extLst>
          </p:cNvPr>
          <p:cNvSpPr/>
          <p:nvPr/>
        </p:nvSpPr>
        <p:spPr>
          <a:xfrm>
            <a:off x="3860326" y="1346208"/>
            <a:ext cx="82543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 variabilidad en los costos de generación, distribución y comercialización puede afectar significativamente la economía y el acceso de la población a la energía. Analizar estos datos permite mejorar la eficiencia del sistema y proponer mejoras regulatorias o técnicas.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61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EFE67-4F5E-0909-9C28-EB473BE9A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4E1B251-CEDE-72F4-F613-FF70BF87AC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C1E3DBD-1757-E5D1-BE51-98E58E6B8425}"/>
              </a:ext>
            </a:extLst>
          </p:cNvPr>
          <p:cNvSpPr txBox="1"/>
          <p:nvPr/>
        </p:nvSpPr>
        <p:spPr>
          <a:xfrm>
            <a:off x="3048681" y="241691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objetivo general y objetivos específicos </a:t>
            </a:r>
            <a:endParaRPr lang="es-CO" dirty="0">
              <a:solidFill>
                <a:srgbClr val="A08EF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A1F9C05-67DF-4FCF-8D01-040D27CD3B1F}"/>
              </a:ext>
            </a:extLst>
          </p:cNvPr>
          <p:cNvSpPr/>
          <p:nvPr/>
        </p:nvSpPr>
        <p:spPr>
          <a:xfrm>
            <a:off x="6007100" y="16746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Objetivos específicos: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Limpiar y preparar los datos de costos energéticos.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Realizar un análisis exploratorio detallado.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Detectar valores atípicos con técnicas estadísticas (IQR).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Identificar correlaciones entre las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Proponer recomendaciones basadas en los hallazgos.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1897B3D-C775-45C6-AEB1-562DED70509C}"/>
              </a:ext>
            </a:extLst>
          </p:cNvPr>
          <p:cNvSpPr/>
          <p:nvPr/>
        </p:nvSpPr>
        <p:spPr>
          <a:xfrm>
            <a:off x="177800" y="167467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Analizar los costos energéticos registrados en 2023 para detectar tendencias, valores atípicos y relaciones relevantes entre sus componentes.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901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3A271-E6EB-E4A1-2189-AE784C418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00A7F80-B567-0B64-10DD-C7F38A46CC9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90B4249-ED04-0453-12F1-E21CFD129839}"/>
              </a:ext>
            </a:extLst>
          </p:cNvPr>
          <p:cNvSpPr txBox="1"/>
          <p:nvPr/>
        </p:nvSpPr>
        <p:spPr>
          <a:xfrm>
            <a:off x="1098778" y="982517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justificación</a:t>
            </a:r>
            <a:r>
              <a:rPr lang="en-US" sz="1800" b="1" dirty="0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 </a:t>
            </a:r>
            <a:endParaRPr lang="es-CO" dirty="0">
              <a:solidFill>
                <a:srgbClr val="A08EF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AEA9A76-D495-4A0D-AE5A-1E20DC650965}"/>
              </a:ext>
            </a:extLst>
          </p:cNvPr>
          <p:cNvSpPr/>
          <p:nvPr/>
        </p:nvSpPr>
        <p:spPr>
          <a:xfrm>
            <a:off x="548708" y="135184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Este tipo de análisis permite a las entidades reguladoras y empresas del sector energético comprender mejor la dinámica de costos y tomar decisiones informadas para mejorar la eficiencia en la prestación del servicio energético.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9B8E8D-ECB1-44B8-89BE-F4ABB8A98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487" y="2500331"/>
            <a:ext cx="6950805" cy="35720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065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B80B5-2D50-D588-FF85-222A1584F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DF00DD1-178D-79C7-2D5A-88370873C5D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7825AD2-7E66-AF76-EDDC-F3A503436B7A}"/>
              </a:ext>
            </a:extLst>
          </p:cNvPr>
          <p:cNvSpPr txBox="1"/>
          <p:nvPr/>
        </p:nvSpPr>
        <p:spPr>
          <a:xfrm>
            <a:off x="1025667" y="877675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Alcance</a:t>
            </a:r>
            <a:r>
              <a:rPr lang="en-US" sz="1800" b="1" dirty="0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 </a:t>
            </a:r>
            <a:endParaRPr lang="es-CO" dirty="0">
              <a:solidFill>
                <a:srgbClr val="A08EF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8C31EF-13A1-4603-BEE5-51DEB4801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367" y="1456773"/>
            <a:ext cx="8287265" cy="42771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359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1C4EF-A4A0-3131-700D-7965270C0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3EA17F8-F3F4-B2AE-7386-DB54197F58E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DEF252C-A8DC-BFEC-56E3-730216CC02B6}"/>
              </a:ext>
            </a:extLst>
          </p:cNvPr>
          <p:cNvSpPr txBox="1"/>
          <p:nvPr/>
        </p:nvSpPr>
        <p:spPr>
          <a:xfrm>
            <a:off x="3048681" y="246497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Metodología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A852FA3-26BF-46A1-87BE-79B519717623}"/>
              </a:ext>
            </a:extLst>
          </p:cNvPr>
          <p:cNvSpPr txBox="1"/>
          <p:nvPr/>
        </p:nvSpPr>
        <p:spPr>
          <a:xfrm>
            <a:off x="827902" y="744137"/>
            <a:ext cx="94282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Flujograma: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Importación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Limpieza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Exploración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Visualización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Análisis y Conclusión</a:t>
            </a:r>
          </a:p>
          <a:p>
            <a:endParaRPr lang="es-ES" dirty="0"/>
          </a:p>
          <a:p>
            <a:r>
              <a:rPr lang="es-ES" dirty="0"/>
              <a:t>2.   Variables cuantitativas: </a:t>
            </a:r>
          </a:p>
          <a:p>
            <a:r>
              <a:rPr lang="es-ES" dirty="0"/>
              <a:t>Costo Generación, Costo Distribución, Costo Comercialización, Costo Unitario.</a:t>
            </a:r>
          </a:p>
          <a:p>
            <a:endParaRPr lang="es-ES" dirty="0"/>
          </a:p>
          <a:p>
            <a:r>
              <a:rPr lang="es-ES" dirty="0"/>
              <a:t>3.   Análisis exploratorio (EDA):Cálculo de estadísticas descriptivas, visualización con histogramas y </a:t>
            </a:r>
            <a:r>
              <a:rPr lang="es-ES" dirty="0" err="1"/>
              <a:t>boxplots</a:t>
            </a:r>
            <a:r>
              <a:rPr lang="es-ES" dirty="0"/>
              <a:t>, análisis de correlaciones.</a:t>
            </a:r>
          </a:p>
          <a:p>
            <a:endParaRPr lang="es-ES" dirty="0"/>
          </a:p>
          <a:p>
            <a:r>
              <a:rPr lang="es-ES" dirty="0"/>
              <a:t>4.   Limpieza de datos: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Eliminación de duplicados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Imputación de nulos con la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Normalización de nombres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Detección de </a:t>
            </a:r>
            <a:r>
              <a:rPr lang="es-ES" dirty="0" err="1"/>
              <a:t>outliers</a:t>
            </a:r>
            <a:r>
              <a:rPr lang="es-ES" dirty="0"/>
              <a:t> con IQR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086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D9266-94D4-E379-CC47-59C0B75CC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0B13922-F6E0-B8A9-3ADB-96175AA1241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989C9C0-A9B9-E8DC-0C20-51067E8AB9C8}"/>
              </a:ext>
            </a:extLst>
          </p:cNvPr>
          <p:cNvSpPr txBox="1"/>
          <p:nvPr/>
        </p:nvSpPr>
        <p:spPr>
          <a:xfrm>
            <a:off x="3048681" y="241030"/>
            <a:ext cx="6094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Modelado de los datos </a:t>
            </a:r>
          </a:p>
          <a:p>
            <a:pPr algn="ctr"/>
            <a:endParaRPr lang="es-CO" dirty="0">
              <a:solidFill>
                <a:srgbClr val="A08EF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683521E-40BE-4FFB-80CE-011B6E2C4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362" y="1128391"/>
            <a:ext cx="8783276" cy="46012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157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87D89-7859-4CC1-5469-B0BAE501A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FBD23F1-19E4-5946-F330-6E254871B5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D34A500-5769-D654-1202-0B551652F9CD}"/>
              </a:ext>
            </a:extLst>
          </p:cNvPr>
          <p:cNvSpPr txBox="1"/>
          <p:nvPr/>
        </p:nvSpPr>
        <p:spPr>
          <a:xfrm>
            <a:off x="3048681" y="221783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resultados</a:t>
            </a:r>
            <a:endParaRPr lang="es-CO" dirty="0">
              <a:solidFill>
                <a:srgbClr val="A08EF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79268F-A8B2-448B-A638-C85F671AC0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98"/>
          <a:stretch/>
        </p:blipFill>
        <p:spPr>
          <a:xfrm>
            <a:off x="7066029" y="1265023"/>
            <a:ext cx="4913869" cy="43279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561633-B2C5-4545-9257-4D3EE7E802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5" y="831433"/>
            <a:ext cx="6755072" cy="43791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7423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LINDO LINDO">
      <a:dk1>
        <a:sysClr val="windowText" lastClr="000000"/>
      </a:dk1>
      <a:lt1>
        <a:sysClr val="window" lastClr="FFFFFF"/>
      </a:lt1>
      <a:dk2>
        <a:srgbClr val="142F50"/>
      </a:dk2>
      <a:lt2>
        <a:srgbClr val="F9F8F3"/>
      </a:lt2>
      <a:accent1>
        <a:srgbClr val="38A4D4"/>
      </a:accent1>
      <a:accent2>
        <a:srgbClr val="F6F25C"/>
      </a:accent2>
      <a:accent3>
        <a:srgbClr val="FCA810"/>
      </a:accent3>
      <a:accent4>
        <a:srgbClr val="EF255F"/>
      </a:accent4>
      <a:accent5>
        <a:srgbClr val="22B183"/>
      </a:accent5>
      <a:accent6>
        <a:srgbClr val="8C54B6"/>
      </a:accent6>
      <a:hlink>
        <a:srgbClr val="39BCD2"/>
      </a:hlink>
      <a:folHlink>
        <a:srgbClr val="8963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328</Words>
  <Application>Microsoft Office PowerPoint</Application>
  <PresentationFormat>Panorámica</PresentationFormat>
  <Paragraphs>43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INTRODUCTORIO SEMANA 1</dc:title>
  <dc:creator>Ana Maria Salazar</dc:creator>
  <cp:lastModifiedBy>Luis Fernando Gallego Henao</cp:lastModifiedBy>
  <cp:revision>51</cp:revision>
  <dcterms:created xsi:type="dcterms:W3CDTF">2024-01-29T20:34:43Z</dcterms:created>
  <dcterms:modified xsi:type="dcterms:W3CDTF">2025-07-06T14:44:09Z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D82F9886-3FD5-42EB-B509-1BFBAE8A1A25</vt:lpwstr>
  </property>
  <property fmtid="{D5CDD505-2E9C-101B-9397-08002B2CF9AE}" pid="3" name="ArticulatePath">
    <vt:lpwstr>Semana1_Videoclase_empaquesyembalajes_V3_David</vt:lpwstr>
  </property>
  <property fmtid="{D5CDD505-2E9C-101B-9397-08002B2CF9AE}" pid="4" name="MSIP_Label_fc111285-cafa-4fc9-8a9a-bd902089b24f_Enabled">
    <vt:lpwstr>true</vt:lpwstr>
  </property>
  <property fmtid="{D5CDD505-2E9C-101B-9397-08002B2CF9AE}" pid="5" name="MSIP_Label_fc111285-cafa-4fc9-8a9a-bd902089b24f_SetDate">
    <vt:lpwstr>2025-07-01T13:05:37Z</vt:lpwstr>
  </property>
  <property fmtid="{D5CDD505-2E9C-101B-9397-08002B2CF9AE}" pid="6" name="MSIP_Label_fc111285-cafa-4fc9-8a9a-bd902089b24f_Method">
    <vt:lpwstr>Privileged</vt:lpwstr>
  </property>
  <property fmtid="{D5CDD505-2E9C-101B-9397-08002B2CF9AE}" pid="7" name="MSIP_Label_fc111285-cafa-4fc9-8a9a-bd902089b24f_Name">
    <vt:lpwstr>Public</vt:lpwstr>
  </property>
  <property fmtid="{D5CDD505-2E9C-101B-9397-08002B2CF9AE}" pid="8" name="MSIP_Label_fc111285-cafa-4fc9-8a9a-bd902089b24f_SiteId">
    <vt:lpwstr>cbc2c381-2f2e-4d93-91d1-506c9316ace7</vt:lpwstr>
  </property>
  <property fmtid="{D5CDD505-2E9C-101B-9397-08002B2CF9AE}" pid="9" name="MSIP_Label_fc111285-cafa-4fc9-8a9a-bd902089b24f_ActionId">
    <vt:lpwstr>73fd4af2-d571-43c2-b053-cba03ebf9672</vt:lpwstr>
  </property>
  <property fmtid="{D5CDD505-2E9C-101B-9397-08002B2CF9AE}" pid="10" name="MSIP_Label_fc111285-cafa-4fc9-8a9a-bd902089b24f_ContentBits">
    <vt:lpwstr>0</vt:lpwstr>
  </property>
  <property fmtid="{D5CDD505-2E9C-101B-9397-08002B2CF9AE}" pid="11" name="MSIP_Label_fc111285-cafa-4fc9-8a9a-bd902089b24f_Tag">
    <vt:lpwstr>10, 0, 1, 1</vt:lpwstr>
  </property>
</Properties>
</file>