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57" r:id="rId3"/>
    <p:sldId id="258" r:id="rId4"/>
    <p:sldId id="259" r:id="rId5"/>
    <p:sldId id="260" r:id="rId6"/>
    <p:sldId id="261" r:id="rId7"/>
    <p:sldId id="267" r:id="rId8"/>
    <p:sldId id="263" r:id="rId9"/>
    <p:sldId id="268"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49541" autoAdjust="0"/>
  </p:normalViewPr>
  <p:slideViewPr>
    <p:cSldViewPr snapToGrid="0">
      <p:cViewPr>
        <p:scale>
          <a:sx n="40" d="100"/>
          <a:sy n="40" d="100"/>
        </p:scale>
        <p:origin x="355"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35CB6-2920-4374-80B6-9934F1D5561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F075005-5E92-4CE2-BDE7-367DA371DD13}">
      <dgm:prSet/>
      <dgm:spPr/>
      <dgm:t>
        <a:bodyPr/>
        <a:lstStyle/>
        <a:p>
          <a:r>
            <a:rPr lang="en-US"/>
            <a:t>Quantitative approach using UCI Heart Disease dataset.</a:t>
          </a:r>
        </a:p>
      </dgm:t>
    </dgm:pt>
    <dgm:pt modelId="{2BBD1D61-1471-4652-80B5-20324C888F4F}" type="parTrans" cxnId="{53EB184B-D461-4747-A0CA-7F88DB37C763}">
      <dgm:prSet/>
      <dgm:spPr/>
      <dgm:t>
        <a:bodyPr/>
        <a:lstStyle/>
        <a:p>
          <a:endParaRPr lang="en-US"/>
        </a:p>
      </dgm:t>
    </dgm:pt>
    <dgm:pt modelId="{F4ACEE0B-E225-484E-BD37-A01BC7A5EC39}" type="sibTrans" cxnId="{53EB184B-D461-4747-A0CA-7F88DB37C763}">
      <dgm:prSet/>
      <dgm:spPr/>
      <dgm:t>
        <a:bodyPr/>
        <a:lstStyle/>
        <a:p>
          <a:endParaRPr lang="en-US"/>
        </a:p>
      </dgm:t>
    </dgm:pt>
    <dgm:pt modelId="{3C1992B3-970D-43FB-9B99-51924E00F9F8}">
      <dgm:prSet/>
      <dgm:spPr/>
      <dgm:t>
        <a:bodyPr/>
        <a:lstStyle/>
        <a:p>
          <a:r>
            <a:rPr lang="en-US"/>
            <a:t>Model development:</a:t>
          </a:r>
        </a:p>
      </dgm:t>
    </dgm:pt>
    <dgm:pt modelId="{D7066F60-8A3D-4B23-A600-2730F9DB2A26}" type="parTrans" cxnId="{5A50DEF9-E2F0-48F1-B9D2-7FBE73EB848C}">
      <dgm:prSet/>
      <dgm:spPr/>
      <dgm:t>
        <a:bodyPr/>
        <a:lstStyle/>
        <a:p>
          <a:endParaRPr lang="en-US"/>
        </a:p>
      </dgm:t>
    </dgm:pt>
    <dgm:pt modelId="{4E123976-5911-41E6-A2F2-3C00B9C790C3}" type="sibTrans" cxnId="{5A50DEF9-E2F0-48F1-B9D2-7FBE73EB848C}">
      <dgm:prSet/>
      <dgm:spPr/>
      <dgm:t>
        <a:bodyPr/>
        <a:lstStyle/>
        <a:p>
          <a:endParaRPr lang="en-US"/>
        </a:p>
      </dgm:t>
    </dgm:pt>
    <dgm:pt modelId="{EC624CB2-C631-460D-84BC-0604E96B6A98}">
      <dgm:prSet/>
      <dgm:spPr/>
      <dgm:t>
        <a:bodyPr/>
        <a:lstStyle/>
        <a:p>
          <a:r>
            <a:rPr lang="en-US"/>
            <a:t>Logistic regression and Random Forest models.</a:t>
          </a:r>
        </a:p>
      </dgm:t>
    </dgm:pt>
    <dgm:pt modelId="{C533E040-EDB6-43A3-B008-04CBBAA2645C}" type="parTrans" cxnId="{224073E1-1E2C-4279-ABE9-0FE462E828A0}">
      <dgm:prSet/>
      <dgm:spPr/>
      <dgm:t>
        <a:bodyPr/>
        <a:lstStyle/>
        <a:p>
          <a:endParaRPr lang="en-US"/>
        </a:p>
      </dgm:t>
    </dgm:pt>
    <dgm:pt modelId="{CB2FB961-6EEF-42AD-8024-27E5CB43F310}" type="sibTrans" cxnId="{224073E1-1E2C-4279-ABE9-0FE462E828A0}">
      <dgm:prSet/>
      <dgm:spPr/>
      <dgm:t>
        <a:bodyPr/>
        <a:lstStyle/>
        <a:p>
          <a:endParaRPr lang="en-US"/>
        </a:p>
      </dgm:t>
    </dgm:pt>
    <dgm:pt modelId="{E7154435-877D-4FCD-9123-C3A9EE53D222}">
      <dgm:prSet/>
      <dgm:spPr/>
      <dgm:t>
        <a:bodyPr/>
        <a:lstStyle/>
        <a:p>
          <a:r>
            <a:rPr lang="en-US"/>
            <a:t>Training/testing split : 60/40</a:t>
          </a:r>
        </a:p>
      </dgm:t>
    </dgm:pt>
    <dgm:pt modelId="{D23FB1AD-48FB-4240-B4FC-E63889C4B842}" type="parTrans" cxnId="{34ACF45E-193C-4804-8F50-A611869A18FC}">
      <dgm:prSet/>
      <dgm:spPr/>
      <dgm:t>
        <a:bodyPr/>
        <a:lstStyle/>
        <a:p>
          <a:endParaRPr lang="en-US"/>
        </a:p>
      </dgm:t>
    </dgm:pt>
    <dgm:pt modelId="{F626F4E3-4AD6-4B8D-BAA2-E10BC72CE73D}" type="sibTrans" cxnId="{34ACF45E-193C-4804-8F50-A611869A18FC}">
      <dgm:prSet/>
      <dgm:spPr/>
      <dgm:t>
        <a:bodyPr/>
        <a:lstStyle/>
        <a:p>
          <a:endParaRPr lang="en-US"/>
        </a:p>
      </dgm:t>
    </dgm:pt>
    <dgm:pt modelId="{FDA4DE5E-4EE9-49BF-A0D4-24FF96D3BA7A}">
      <dgm:prSet/>
      <dgm:spPr/>
      <dgm:t>
        <a:bodyPr/>
        <a:lstStyle/>
        <a:p>
          <a:r>
            <a:rPr lang="en-US"/>
            <a:t>Evaluation metrics: Accuracy, Precision Recall, F1 score.</a:t>
          </a:r>
        </a:p>
      </dgm:t>
    </dgm:pt>
    <dgm:pt modelId="{AF1865CD-E84A-4C80-9E2A-CF739AB59BEB}" type="parTrans" cxnId="{1FE3A9E2-6016-4B04-9070-00E32B5582CE}">
      <dgm:prSet/>
      <dgm:spPr/>
      <dgm:t>
        <a:bodyPr/>
        <a:lstStyle/>
        <a:p>
          <a:endParaRPr lang="en-US"/>
        </a:p>
      </dgm:t>
    </dgm:pt>
    <dgm:pt modelId="{D86DC6A4-0E92-415F-8029-EF0B35FB24D3}" type="sibTrans" cxnId="{1FE3A9E2-6016-4B04-9070-00E32B5582CE}">
      <dgm:prSet/>
      <dgm:spPr/>
      <dgm:t>
        <a:bodyPr/>
        <a:lstStyle/>
        <a:p>
          <a:endParaRPr lang="en-US"/>
        </a:p>
      </dgm:t>
    </dgm:pt>
    <dgm:pt modelId="{C64BB030-4F6D-434D-A0C5-22E86342332A}">
      <dgm:prSet/>
      <dgm:spPr/>
      <dgm:t>
        <a:bodyPr/>
        <a:lstStyle/>
        <a:p>
          <a:r>
            <a:rPr lang="en-US"/>
            <a:t>Cross-Validation for robustness</a:t>
          </a:r>
        </a:p>
      </dgm:t>
    </dgm:pt>
    <dgm:pt modelId="{E74ED489-E1C3-415B-9782-87E76647136C}" type="parTrans" cxnId="{D7BF17B4-D8C8-4B15-B1FD-F7FAE03BAE98}">
      <dgm:prSet/>
      <dgm:spPr/>
      <dgm:t>
        <a:bodyPr/>
        <a:lstStyle/>
        <a:p>
          <a:endParaRPr lang="en-US"/>
        </a:p>
      </dgm:t>
    </dgm:pt>
    <dgm:pt modelId="{BCC03181-3A88-437C-A800-271AB8829C44}" type="sibTrans" cxnId="{D7BF17B4-D8C8-4B15-B1FD-F7FAE03BAE98}">
      <dgm:prSet/>
      <dgm:spPr/>
      <dgm:t>
        <a:bodyPr/>
        <a:lstStyle/>
        <a:p>
          <a:endParaRPr lang="en-US"/>
        </a:p>
      </dgm:t>
    </dgm:pt>
    <dgm:pt modelId="{45B94D2B-1B6B-4566-A557-DA0A94571FBB}">
      <dgm:prSet/>
      <dgm:spPr/>
      <dgm:t>
        <a:bodyPr/>
        <a:lstStyle/>
        <a:p>
          <a:r>
            <a:rPr lang="en-US"/>
            <a:t>Statistical tests:</a:t>
          </a:r>
        </a:p>
      </dgm:t>
    </dgm:pt>
    <dgm:pt modelId="{DFF29B4B-70F9-497F-B931-139B1ABBB02F}" type="parTrans" cxnId="{BA3F608A-0274-4BD0-AD7A-83D0D787DA1E}">
      <dgm:prSet/>
      <dgm:spPr/>
      <dgm:t>
        <a:bodyPr/>
        <a:lstStyle/>
        <a:p>
          <a:endParaRPr lang="en-US"/>
        </a:p>
      </dgm:t>
    </dgm:pt>
    <dgm:pt modelId="{B0D3C5B6-339C-4663-90E8-1073E3356376}" type="sibTrans" cxnId="{BA3F608A-0274-4BD0-AD7A-83D0D787DA1E}">
      <dgm:prSet/>
      <dgm:spPr/>
      <dgm:t>
        <a:bodyPr/>
        <a:lstStyle/>
        <a:p>
          <a:endParaRPr lang="en-US"/>
        </a:p>
      </dgm:t>
    </dgm:pt>
    <dgm:pt modelId="{08ABD8B7-1D2F-4C29-9E55-B7F826509C5D}">
      <dgm:prSet/>
      <dgm:spPr/>
      <dgm:t>
        <a:bodyPr/>
        <a:lstStyle/>
        <a:p>
          <a:r>
            <a:rPr lang="en-US"/>
            <a:t>Chi-square test for gender data.</a:t>
          </a:r>
        </a:p>
      </dgm:t>
    </dgm:pt>
    <dgm:pt modelId="{CFE02E58-5E9B-4404-A15D-E2D2C03E8AE5}" type="parTrans" cxnId="{709BF41A-8422-402D-A1B7-92BEF5C41D1D}">
      <dgm:prSet/>
      <dgm:spPr/>
      <dgm:t>
        <a:bodyPr/>
        <a:lstStyle/>
        <a:p>
          <a:endParaRPr lang="en-US"/>
        </a:p>
      </dgm:t>
    </dgm:pt>
    <dgm:pt modelId="{409E0035-B69A-4A10-83A7-981D87B97E7E}" type="sibTrans" cxnId="{709BF41A-8422-402D-A1B7-92BEF5C41D1D}">
      <dgm:prSet/>
      <dgm:spPr/>
      <dgm:t>
        <a:bodyPr/>
        <a:lstStyle/>
        <a:p>
          <a:endParaRPr lang="en-US"/>
        </a:p>
      </dgm:t>
    </dgm:pt>
    <dgm:pt modelId="{699B845A-B30E-4CDD-A63D-7ED81689C4C3}">
      <dgm:prSet/>
      <dgm:spPr/>
      <dgm:t>
        <a:bodyPr/>
        <a:lstStyle/>
        <a:p>
          <a:r>
            <a:rPr lang="en-US"/>
            <a:t>T-test for mean comparison of male/female data.</a:t>
          </a:r>
        </a:p>
      </dgm:t>
    </dgm:pt>
    <dgm:pt modelId="{D78ECD6E-E550-4870-8826-70139A074226}" type="parTrans" cxnId="{AAB14852-846A-4902-AF9D-406E8290E514}">
      <dgm:prSet/>
      <dgm:spPr/>
      <dgm:t>
        <a:bodyPr/>
        <a:lstStyle/>
        <a:p>
          <a:endParaRPr lang="en-US"/>
        </a:p>
      </dgm:t>
    </dgm:pt>
    <dgm:pt modelId="{2120364B-A386-4D34-B1F0-A2B8667315C9}" type="sibTrans" cxnId="{AAB14852-846A-4902-AF9D-406E8290E514}">
      <dgm:prSet/>
      <dgm:spPr/>
      <dgm:t>
        <a:bodyPr/>
        <a:lstStyle/>
        <a:p>
          <a:endParaRPr lang="en-US"/>
        </a:p>
      </dgm:t>
    </dgm:pt>
    <dgm:pt modelId="{B64FEC66-84D1-4FE5-AF54-AE6F5FF69EB3}">
      <dgm:prSet/>
      <dgm:spPr/>
      <dgm:t>
        <a:bodyPr/>
        <a:lstStyle/>
        <a:p>
          <a:r>
            <a:rPr lang="en-US"/>
            <a:t>Regression analysis for age impact.</a:t>
          </a:r>
        </a:p>
      </dgm:t>
    </dgm:pt>
    <dgm:pt modelId="{25A26AE3-A28A-4BE8-880D-E4696E55E176}" type="parTrans" cxnId="{8F18D9EC-0D25-4DF5-8F4D-EC6B88230460}">
      <dgm:prSet/>
      <dgm:spPr/>
      <dgm:t>
        <a:bodyPr/>
        <a:lstStyle/>
        <a:p>
          <a:endParaRPr lang="en-US"/>
        </a:p>
      </dgm:t>
    </dgm:pt>
    <dgm:pt modelId="{95E63163-FA35-4C23-9C0D-3522140E4BD8}" type="sibTrans" cxnId="{8F18D9EC-0D25-4DF5-8F4D-EC6B88230460}">
      <dgm:prSet/>
      <dgm:spPr/>
      <dgm:t>
        <a:bodyPr/>
        <a:lstStyle/>
        <a:p>
          <a:endParaRPr lang="en-US"/>
        </a:p>
      </dgm:t>
    </dgm:pt>
    <dgm:pt modelId="{C863BBD0-BEB4-4EE0-86E1-22342EBC3BAF}" type="pres">
      <dgm:prSet presAssocID="{ED835CB6-2920-4374-80B6-9934F1D55612}" presName="linear" presStyleCnt="0">
        <dgm:presLayoutVars>
          <dgm:animLvl val="lvl"/>
          <dgm:resizeHandles val="exact"/>
        </dgm:presLayoutVars>
      </dgm:prSet>
      <dgm:spPr/>
    </dgm:pt>
    <dgm:pt modelId="{3E0A7912-709B-43B8-8523-1A20B502FA96}" type="pres">
      <dgm:prSet presAssocID="{CF075005-5E92-4CE2-BDE7-367DA371DD13}" presName="parentText" presStyleLbl="node1" presStyleIdx="0" presStyleCnt="3">
        <dgm:presLayoutVars>
          <dgm:chMax val="0"/>
          <dgm:bulletEnabled val="1"/>
        </dgm:presLayoutVars>
      </dgm:prSet>
      <dgm:spPr/>
    </dgm:pt>
    <dgm:pt modelId="{58D16774-7071-4177-99D0-5729D0D54DCD}" type="pres">
      <dgm:prSet presAssocID="{F4ACEE0B-E225-484E-BD37-A01BC7A5EC39}" presName="spacer" presStyleCnt="0"/>
      <dgm:spPr/>
    </dgm:pt>
    <dgm:pt modelId="{30FEB0C5-13C6-4765-9886-FD2DEF4ED8D6}" type="pres">
      <dgm:prSet presAssocID="{3C1992B3-970D-43FB-9B99-51924E00F9F8}" presName="parentText" presStyleLbl="node1" presStyleIdx="1" presStyleCnt="3">
        <dgm:presLayoutVars>
          <dgm:chMax val="0"/>
          <dgm:bulletEnabled val="1"/>
        </dgm:presLayoutVars>
      </dgm:prSet>
      <dgm:spPr/>
    </dgm:pt>
    <dgm:pt modelId="{B237AABE-7008-4C0E-9D5E-34A29B67A1D8}" type="pres">
      <dgm:prSet presAssocID="{3C1992B3-970D-43FB-9B99-51924E00F9F8}" presName="childText" presStyleLbl="revTx" presStyleIdx="0" presStyleCnt="2">
        <dgm:presLayoutVars>
          <dgm:bulletEnabled val="1"/>
        </dgm:presLayoutVars>
      </dgm:prSet>
      <dgm:spPr/>
    </dgm:pt>
    <dgm:pt modelId="{3C720186-4713-4A11-A56A-733DF90DBE2C}" type="pres">
      <dgm:prSet presAssocID="{45B94D2B-1B6B-4566-A557-DA0A94571FBB}" presName="parentText" presStyleLbl="node1" presStyleIdx="2" presStyleCnt="3">
        <dgm:presLayoutVars>
          <dgm:chMax val="0"/>
          <dgm:bulletEnabled val="1"/>
        </dgm:presLayoutVars>
      </dgm:prSet>
      <dgm:spPr/>
    </dgm:pt>
    <dgm:pt modelId="{5182749A-7B08-4B08-917D-8C2497D7830A}" type="pres">
      <dgm:prSet presAssocID="{45B94D2B-1B6B-4566-A557-DA0A94571FBB}" presName="childText" presStyleLbl="revTx" presStyleIdx="1" presStyleCnt="2">
        <dgm:presLayoutVars>
          <dgm:bulletEnabled val="1"/>
        </dgm:presLayoutVars>
      </dgm:prSet>
      <dgm:spPr/>
    </dgm:pt>
  </dgm:ptLst>
  <dgm:cxnLst>
    <dgm:cxn modelId="{A5AED102-1CA0-494D-8949-A66353454FBE}" type="presOf" srcId="{EC624CB2-C631-460D-84BC-0604E96B6A98}" destId="{B237AABE-7008-4C0E-9D5E-34A29B67A1D8}" srcOrd="0" destOrd="0" presId="urn:microsoft.com/office/officeart/2005/8/layout/vList2"/>
    <dgm:cxn modelId="{90864704-C735-4E93-AD47-3A3379F6CE8A}" type="presOf" srcId="{ED835CB6-2920-4374-80B6-9934F1D55612}" destId="{C863BBD0-BEB4-4EE0-86E1-22342EBC3BAF}" srcOrd="0" destOrd="0" presId="urn:microsoft.com/office/officeart/2005/8/layout/vList2"/>
    <dgm:cxn modelId="{034FED0F-62AC-4559-855E-C51061EC0215}" type="presOf" srcId="{E7154435-877D-4FCD-9123-C3A9EE53D222}" destId="{B237AABE-7008-4C0E-9D5E-34A29B67A1D8}" srcOrd="0" destOrd="1" presId="urn:microsoft.com/office/officeart/2005/8/layout/vList2"/>
    <dgm:cxn modelId="{709BF41A-8422-402D-A1B7-92BEF5C41D1D}" srcId="{45B94D2B-1B6B-4566-A557-DA0A94571FBB}" destId="{08ABD8B7-1D2F-4C29-9E55-B7F826509C5D}" srcOrd="0" destOrd="0" parTransId="{CFE02E58-5E9B-4404-A15D-E2D2C03E8AE5}" sibTransId="{409E0035-B69A-4A10-83A7-981D87B97E7E}"/>
    <dgm:cxn modelId="{BDA63140-B8FE-4050-B54D-47F93C7E0372}" type="presOf" srcId="{45B94D2B-1B6B-4566-A557-DA0A94571FBB}" destId="{3C720186-4713-4A11-A56A-733DF90DBE2C}" srcOrd="0" destOrd="0" presId="urn:microsoft.com/office/officeart/2005/8/layout/vList2"/>
    <dgm:cxn modelId="{34ACF45E-193C-4804-8F50-A611869A18FC}" srcId="{3C1992B3-970D-43FB-9B99-51924E00F9F8}" destId="{E7154435-877D-4FCD-9123-C3A9EE53D222}" srcOrd="1" destOrd="0" parTransId="{D23FB1AD-48FB-4240-B4FC-E63889C4B842}" sibTransId="{F626F4E3-4AD6-4B8D-BAA2-E10BC72CE73D}"/>
    <dgm:cxn modelId="{53EB184B-D461-4747-A0CA-7F88DB37C763}" srcId="{ED835CB6-2920-4374-80B6-9934F1D55612}" destId="{CF075005-5E92-4CE2-BDE7-367DA371DD13}" srcOrd="0" destOrd="0" parTransId="{2BBD1D61-1471-4652-80B5-20324C888F4F}" sibTransId="{F4ACEE0B-E225-484E-BD37-A01BC7A5EC39}"/>
    <dgm:cxn modelId="{AAB14852-846A-4902-AF9D-406E8290E514}" srcId="{45B94D2B-1B6B-4566-A557-DA0A94571FBB}" destId="{699B845A-B30E-4CDD-A63D-7ED81689C4C3}" srcOrd="1" destOrd="0" parTransId="{D78ECD6E-E550-4870-8826-70139A074226}" sibTransId="{2120364B-A386-4D34-B1F0-A2B8667315C9}"/>
    <dgm:cxn modelId="{41522B54-B695-4B10-80F8-2CE3628CA0E4}" type="presOf" srcId="{C64BB030-4F6D-434D-A0C5-22E86342332A}" destId="{B237AABE-7008-4C0E-9D5E-34A29B67A1D8}" srcOrd="0" destOrd="3" presId="urn:microsoft.com/office/officeart/2005/8/layout/vList2"/>
    <dgm:cxn modelId="{441C2456-2DBF-4D15-84D2-EE66098F4F7B}" type="presOf" srcId="{08ABD8B7-1D2F-4C29-9E55-B7F826509C5D}" destId="{5182749A-7B08-4B08-917D-8C2497D7830A}" srcOrd="0" destOrd="0" presId="urn:microsoft.com/office/officeart/2005/8/layout/vList2"/>
    <dgm:cxn modelId="{9DB9417D-2BC9-41F3-AD66-6A7E48600567}" type="presOf" srcId="{3C1992B3-970D-43FB-9B99-51924E00F9F8}" destId="{30FEB0C5-13C6-4765-9886-FD2DEF4ED8D6}" srcOrd="0" destOrd="0" presId="urn:microsoft.com/office/officeart/2005/8/layout/vList2"/>
    <dgm:cxn modelId="{BA3F608A-0274-4BD0-AD7A-83D0D787DA1E}" srcId="{ED835CB6-2920-4374-80B6-9934F1D55612}" destId="{45B94D2B-1B6B-4566-A557-DA0A94571FBB}" srcOrd="2" destOrd="0" parTransId="{DFF29B4B-70F9-497F-B931-139B1ABBB02F}" sibTransId="{B0D3C5B6-339C-4663-90E8-1073E3356376}"/>
    <dgm:cxn modelId="{D7BF17B4-D8C8-4B15-B1FD-F7FAE03BAE98}" srcId="{3C1992B3-970D-43FB-9B99-51924E00F9F8}" destId="{C64BB030-4F6D-434D-A0C5-22E86342332A}" srcOrd="3" destOrd="0" parTransId="{E74ED489-E1C3-415B-9782-87E76647136C}" sibTransId="{BCC03181-3A88-437C-A800-271AB8829C44}"/>
    <dgm:cxn modelId="{1F9F7EB5-9CF5-43C1-BCCD-A94B4F26E569}" type="presOf" srcId="{699B845A-B30E-4CDD-A63D-7ED81689C4C3}" destId="{5182749A-7B08-4B08-917D-8C2497D7830A}" srcOrd="0" destOrd="1" presId="urn:microsoft.com/office/officeart/2005/8/layout/vList2"/>
    <dgm:cxn modelId="{CE70D4C9-79FA-49A5-924B-AE34841B9EE6}" type="presOf" srcId="{CF075005-5E92-4CE2-BDE7-367DA371DD13}" destId="{3E0A7912-709B-43B8-8523-1A20B502FA96}" srcOrd="0" destOrd="0" presId="urn:microsoft.com/office/officeart/2005/8/layout/vList2"/>
    <dgm:cxn modelId="{EAA0CACD-89D2-42FC-BE3F-DD7F33A73286}" type="presOf" srcId="{FDA4DE5E-4EE9-49BF-A0D4-24FF96D3BA7A}" destId="{B237AABE-7008-4C0E-9D5E-34A29B67A1D8}" srcOrd="0" destOrd="2" presId="urn:microsoft.com/office/officeart/2005/8/layout/vList2"/>
    <dgm:cxn modelId="{0DC53DDE-A540-4A88-8367-6118B3658386}" type="presOf" srcId="{B64FEC66-84D1-4FE5-AF54-AE6F5FF69EB3}" destId="{5182749A-7B08-4B08-917D-8C2497D7830A}" srcOrd="0" destOrd="2" presId="urn:microsoft.com/office/officeart/2005/8/layout/vList2"/>
    <dgm:cxn modelId="{224073E1-1E2C-4279-ABE9-0FE462E828A0}" srcId="{3C1992B3-970D-43FB-9B99-51924E00F9F8}" destId="{EC624CB2-C631-460D-84BC-0604E96B6A98}" srcOrd="0" destOrd="0" parTransId="{C533E040-EDB6-43A3-B008-04CBBAA2645C}" sibTransId="{CB2FB961-6EEF-42AD-8024-27E5CB43F310}"/>
    <dgm:cxn modelId="{1FE3A9E2-6016-4B04-9070-00E32B5582CE}" srcId="{3C1992B3-970D-43FB-9B99-51924E00F9F8}" destId="{FDA4DE5E-4EE9-49BF-A0D4-24FF96D3BA7A}" srcOrd="2" destOrd="0" parTransId="{AF1865CD-E84A-4C80-9E2A-CF739AB59BEB}" sibTransId="{D86DC6A4-0E92-415F-8029-EF0B35FB24D3}"/>
    <dgm:cxn modelId="{8F18D9EC-0D25-4DF5-8F4D-EC6B88230460}" srcId="{45B94D2B-1B6B-4566-A557-DA0A94571FBB}" destId="{B64FEC66-84D1-4FE5-AF54-AE6F5FF69EB3}" srcOrd="2" destOrd="0" parTransId="{25A26AE3-A28A-4BE8-880D-E4696E55E176}" sibTransId="{95E63163-FA35-4C23-9C0D-3522140E4BD8}"/>
    <dgm:cxn modelId="{5A50DEF9-E2F0-48F1-B9D2-7FBE73EB848C}" srcId="{ED835CB6-2920-4374-80B6-9934F1D55612}" destId="{3C1992B3-970D-43FB-9B99-51924E00F9F8}" srcOrd="1" destOrd="0" parTransId="{D7066F60-8A3D-4B23-A600-2730F9DB2A26}" sibTransId="{4E123976-5911-41E6-A2F2-3C00B9C790C3}"/>
    <dgm:cxn modelId="{3A2073BE-9EAE-40D8-B92A-60A5B673EDE9}" type="presParOf" srcId="{C863BBD0-BEB4-4EE0-86E1-22342EBC3BAF}" destId="{3E0A7912-709B-43B8-8523-1A20B502FA96}" srcOrd="0" destOrd="0" presId="urn:microsoft.com/office/officeart/2005/8/layout/vList2"/>
    <dgm:cxn modelId="{AC33B8C9-EBDE-4326-B801-2BA178C3E2FA}" type="presParOf" srcId="{C863BBD0-BEB4-4EE0-86E1-22342EBC3BAF}" destId="{58D16774-7071-4177-99D0-5729D0D54DCD}" srcOrd="1" destOrd="0" presId="urn:microsoft.com/office/officeart/2005/8/layout/vList2"/>
    <dgm:cxn modelId="{AA2F7F40-4F9B-4896-9E7F-99EE0953D198}" type="presParOf" srcId="{C863BBD0-BEB4-4EE0-86E1-22342EBC3BAF}" destId="{30FEB0C5-13C6-4765-9886-FD2DEF4ED8D6}" srcOrd="2" destOrd="0" presId="urn:microsoft.com/office/officeart/2005/8/layout/vList2"/>
    <dgm:cxn modelId="{71FDE163-F329-468F-B09A-B1D14631FAA7}" type="presParOf" srcId="{C863BBD0-BEB4-4EE0-86E1-22342EBC3BAF}" destId="{B237AABE-7008-4C0E-9D5E-34A29B67A1D8}" srcOrd="3" destOrd="0" presId="urn:microsoft.com/office/officeart/2005/8/layout/vList2"/>
    <dgm:cxn modelId="{501C2E3A-A3E4-4F92-B8BF-3C824D3007DC}" type="presParOf" srcId="{C863BBD0-BEB4-4EE0-86E1-22342EBC3BAF}" destId="{3C720186-4713-4A11-A56A-733DF90DBE2C}" srcOrd="4" destOrd="0" presId="urn:microsoft.com/office/officeart/2005/8/layout/vList2"/>
    <dgm:cxn modelId="{79176BC2-368B-4E5F-A1E2-FA379DE5BC59}" type="presParOf" srcId="{C863BBD0-BEB4-4EE0-86E1-22342EBC3BAF}" destId="{5182749A-7B08-4B08-917D-8C2497D7830A}"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F13051-C73A-40EF-AC32-7FAFE54EC6C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ADCEBE9-3B93-4359-B417-7D28C4FFD02F}">
      <dgm:prSet/>
      <dgm:spPr/>
      <dgm:t>
        <a:bodyPr/>
        <a:lstStyle/>
        <a:p>
          <a:r>
            <a:rPr lang="en-US"/>
            <a:t>Predictive Models</a:t>
          </a:r>
        </a:p>
      </dgm:t>
    </dgm:pt>
    <dgm:pt modelId="{0720024E-2874-4935-B3E2-EBB58252509B}" type="parTrans" cxnId="{915512BE-F2AA-46ED-85CF-E313F462ECD8}">
      <dgm:prSet/>
      <dgm:spPr/>
      <dgm:t>
        <a:bodyPr/>
        <a:lstStyle/>
        <a:p>
          <a:endParaRPr lang="en-US"/>
        </a:p>
      </dgm:t>
    </dgm:pt>
    <dgm:pt modelId="{7ED01B48-3366-4FBC-9DD5-2B20C8B46E0D}" type="sibTrans" cxnId="{915512BE-F2AA-46ED-85CF-E313F462ECD8}">
      <dgm:prSet/>
      <dgm:spPr/>
      <dgm:t>
        <a:bodyPr/>
        <a:lstStyle/>
        <a:p>
          <a:endParaRPr lang="en-US"/>
        </a:p>
      </dgm:t>
    </dgm:pt>
    <dgm:pt modelId="{E0E1993C-E726-4BA3-90ED-9B66B71FAF52}">
      <dgm:prSet/>
      <dgm:spPr/>
      <dgm:t>
        <a:bodyPr/>
        <a:lstStyle/>
        <a:p>
          <a:r>
            <a:rPr lang="en-US"/>
            <a:t>Both models are effective in identifying heart disease risk.</a:t>
          </a:r>
        </a:p>
      </dgm:t>
    </dgm:pt>
    <dgm:pt modelId="{17B08189-4CB3-4391-AC49-EF12EF69DFB5}" type="parTrans" cxnId="{024C9DA4-BAB6-427B-9B31-3FD02F34CACE}">
      <dgm:prSet/>
      <dgm:spPr/>
      <dgm:t>
        <a:bodyPr/>
        <a:lstStyle/>
        <a:p>
          <a:endParaRPr lang="en-US"/>
        </a:p>
      </dgm:t>
    </dgm:pt>
    <dgm:pt modelId="{86E256C5-4B05-43D1-AED5-9C4D8D3AF6B5}" type="sibTrans" cxnId="{024C9DA4-BAB6-427B-9B31-3FD02F34CACE}">
      <dgm:prSet/>
      <dgm:spPr/>
      <dgm:t>
        <a:bodyPr/>
        <a:lstStyle/>
        <a:p>
          <a:endParaRPr lang="en-US"/>
        </a:p>
      </dgm:t>
    </dgm:pt>
    <dgm:pt modelId="{CE727006-4C4B-4A39-BAA8-719B013E4F7E}">
      <dgm:prSet/>
      <dgm:spPr/>
      <dgm:t>
        <a:bodyPr/>
        <a:lstStyle/>
        <a:p>
          <a:r>
            <a:rPr lang="en-US"/>
            <a:t>Logistic regression outperforms random forest in discriminatory ability (AUC).</a:t>
          </a:r>
        </a:p>
      </dgm:t>
    </dgm:pt>
    <dgm:pt modelId="{306DFD0A-59D9-4D03-8036-8489930C9103}" type="parTrans" cxnId="{1D2C5807-CB44-4D52-AC5F-DE59C778A947}">
      <dgm:prSet/>
      <dgm:spPr/>
      <dgm:t>
        <a:bodyPr/>
        <a:lstStyle/>
        <a:p>
          <a:endParaRPr lang="en-US"/>
        </a:p>
      </dgm:t>
    </dgm:pt>
    <dgm:pt modelId="{8EAA363C-E105-42C2-9AAF-08E83E074FF8}" type="sibTrans" cxnId="{1D2C5807-CB44-4D52-AC5F-DE59C778A947}">
      <dgm:prSet/>
      <dgm:spPr/>
      <dgm:t>
        <a:bodyPr/>
        <a:lstStyle/>
        <a:p>
          <a:endParaRPr lang="en-US"/>
        </a:p>
      </dgm:t>
    </dgm:pt>
    <dgm:pt modelId="{B39A4980-C6B3-4C91-8EDC-225384CEFA58}">
      <dgm:prSet/>
      <dgm:spPr/>
      <dgm:t>
        <a:bodyPr/>
        <a:lstStyle/>
        <a:p>
          <a:r>
            <a:rPr lang="en-US"/>
            <a:t>Gender and Heart Disease</a:t>
          </a:r>
        </a:p>
      </dgm:t>
    </dgm:pt>
    <dgm:pt modelId="{AFEF1084-6183-4C57-BA15-63C4B1C5020F}" type="parTrans" cxnId="{106E6F2A-29C5-4E9D-A180-2922F56E14C8}">
      <dgm:prSet/>
      <dgm:spPr/>
      <dgm:t>
        <a:bodyPr/>
        <a:lstStyle/>
        <a:p>
          <a:endParaRPr lang="en-US"/>
        </a:p>
      </dgm:t>
    </dgm:pt>
    <dgm:pt modelId="{600AAF11-A42A-432C-819A-A2988971498F}" type="sibTrans" cxnId="{106E6F2A-29C5-4E9D-A180-2922F56E14C8}">
      <dgm:prSet/>
      <dgm:spPr/>
      <dgm:t>
        <a:bodyPr/>
        <a:lstStyle/>
        <a:p>
          <a:endParaRPr lang="en-US"/>
        </a:p>
      </dgm:t>
    </dgm:pt>
    <dgm:pt modelId="{98B72F9E-FA28-420F-B0C4-1699C91DC399}">
      <dgm:prSet/>
      <dgm:spPr/>
      <dgm:t>
        <a:bodyPr/>
        <a:lstStyle/>
        <a:p>
          <a:r>
            <a:rPr lang="en-US"/>
            <a:t>Significant relationship </a:t>
          </a:r>
        </a:p>
      </dgm:t>
    </dgm:pt>
    <dgm:pt modelId="{DF6F2B88-B598-4898-9D71-B2A0AD27383E}" type="parTrans" cxnId="{39E10C26-A140-43E7-9BA3-47C258A22C5A}">
      <dgm:prSet/>
      <dgm:spPr/>
      <dgm:t>
        <a:bodyPr/>
        <a:lstStyle/>
        <a:p>
          <a:endParaRPr lang="en-US"/>
        </a:p>
      </dgm:t>
    </dgm:pt>
    <dgm:pt modelId="{C4B794C1-BA93-489B-828B-1B0C744D7D35}" type="sibTrans" cxnId="{39E10C26-A140-43E7-9BA3-47C258A22C5A}">
      <dgm:prSet/>
      <dgm:spPr/>
      <dgm:t>
        <a:bodyPr/>
        <a:lstStyle/>
        <a:p>
          <a:endParaRPr lang="en-US"/>
        </a:p>
      </dgm:t>
    </dgm:pt>
    <dgm:pt modelId="{0CBD27F0-84F7-43C4-B183-14A92012CE1A}">
      <dgm:prSet/>
      <dgm:spPr/>
      <dgm:t>
        <a:bodyPr/>
        <a:lstStyle/>
        <a:p>
          <a:r>
            <a:rPr lang="en-US"/>
            <a:t>Females show higher average risk level.</a:t>
          </a:r>
        </a:p>
      </dgm:t>
    </dgm:pt>
    <dgm:pt modelId="{43A086C0-8482-4E0B-8165-23DF8778941A}" type="parTrans" cxnId="{965E53B3-245A-4053-ADDB-90D18E8A3FE2}">
      <dgm:prSet/>
      <dgm:spPr/>
      <dgm:t>
        <a:bodyPr/>
        <a:lstStyle/>
        <a:p>
          <a:endParaRPr lang="en-US"/>
        </a:p>
      </dgm:t>
    </dgm:pt>
    <dgm:pt modelId="{FEB25C3B-10D7-4CE2-A204-5A60F2544CA1}" type="sibTrans" cxnId="{965E53B3-245A-4053-ADDB-90D18E8A3FE2}">
      <dgm:prSet/>
      <dgm:spPr/>
      <dgm:t>
        <a:bodyPr/>
        <a:lstStyle/>
        <a:p>
          <a:endParaRPr lang="en-US"/>
        </a:p>
      </dgm:t>
    </dgm:pt>
    <dgm:pt modelId="{B59B67EE-DBFF-4D79-BC29-2954DD3A40CA}">
      <dgm:prSet/>
      <dgm:spPr/>
      <dgm:t>
        <a:bodyPr/>
        <a:lstStyle/>
        <a:p>
          <a:r>
            <a:rPr lang="en-US"/>
            <a:t>Age as a Predictor</a:t>
          </a:r>
        </a:p>
      </dgm:t>
    </dgm:pt>
    <dgm:pt modelId="{73C01E44-EE56-4419-81A2-A26471B7275D}" type="parTrans" cxnId="{26B351AE-4E07-4AA6-B40A-CF274290BB4D}">
      <dgm:prSet/>
      <dgm:spPr/>
      <dgm:t>
        <a:bodyPr/>
        <a:lstStyle/>
        <a:p>
          <a:endParaRPr lang="en-US"/>
        </a:p>
      </dgm:t>
    </dgm:pt>
    <dgm:pt modelId="{5E561E15-0280-41C3-BB53-CEF421F81452}" type="sibTrans" cxnId="{26B351AE-4E07-4AA6-B40A-CF274290BB4D}">
      <dgm:prSet/>
      <dgm:spPr/>
      <dgm:t>
        <a:bodyPr/>
        <a:lstStyle/>
        <a:p>
          <a:endParaRPr lang="en-US"/>
        </a:p>
      </dgm:t>
    </dgm:pt>
    <dgm:pt modelId="{82FC1E69-40DB-4853-9B09-621AF06143C0}">
      <dgm:prSet/>
      <dgm:spPr/>
      <dgm:t>
        <a:bodyPr/>
        <a:lstStyle/>
        <a:p>
          <a:r>
            <a:rPr lang="en-US"/>
            <a:t>Significant logistic regression model</a:t>
          </a:r>
        </a:p>
      </dgm:t>
    </dgm:pt>
    <dgm:pt modelId="{DB9E5DF7-6BFF-44AC-AD9B-F1FE0C01FB02}" type="parTrans" cxnId="{26028AC7-7C73-4D11-B196-5D19CD2B59AE}">
      <dgm:prSet/>
      <dgm:spPr/>
      <dgm:t>
        <a:bodyPr/>
        <a:lstStyle/>
        <a:p>
          <a:endParaRPr lang="en-US"/>
        </a:p>
      </dgm:t>
    </dgm:pt>
    <dgm:pt modelId="{971820E9-5529-44D7-853C-88DF98060E1F}" type="sibTrans" cxnId="{26028AC7-7C73-4D11-B196-5D19CD2B59AE}">
      <dgm:prSet/>
      <dgm:spPr/>
      <dgm:t>
        <a:bodyPr/>
        <a:lstStyle/>
        <a:p>
          <a:endParaRPr lang="en-US"/>
        </a:p>
      </dgm:t>
    </dgm:pt>
    <dgm:pt modelId="{E30B25B8-B1D0-4986-ACDA-50D6D0472B24}">
      <dgm:prSet/>
      <dgm:spPr/>
      <dgm:t>
        <a:bodyPr/>
        <a:lstStyle/>
        <a:p>
          <a:r>
            <a:rPr lang="en-US"/>
            <a:t>Contradictory to previous findings, suggesting a complexity of risk factors.</a:t>
          </a:r>
        </a:p>
      </dgm:t>
    </dgm:pt>
    <dgm:pt modelId="{FAD898A1-03C8-474B-96FF-62E850A95077}" type="parTrans" cxnId="{019242DD-A2E5-4A77-ADF5-FE2E557A3872}">
      <dgm:prSet/>
      <dgm:spPr/>
      <dgm:t>
        <a:bodyPr/>
        <a:lstStyle/>
        <a:p>
          <a:endParaRPr lang="en-US"/>
        </a:p>
      </dgm:t>
    </dgm:pt>
    <dgm:pt modelId="{979E7566-C289-4F5D-93DF-56DF59CCF077}" type="sibTrans" cxnId="{019242DD-A2E5-4A77-ADF5-FE2E557A3872}">
      <dgm:prSet/>
      <dgm:spPr/>
      <dgm:t>
        <a:bodyPr/>
        <a:lstStyle/>
        <a:p>
          <a:endParaRPr lang="en-US"/>
        </a:p>
      </dgm:t>
    </dgm:pt>
    <dgm:pt modelId="{45955DCF-B410-487F-A3CB-3BCE783CA218}" type="pres">
      <dgm:prSet presAssocID="{AEF13051-C73A-40EF-AC32-7FAFE54EC6C1}" presName="linear" presStyleCnt="0">
        <dgm:presLayoutVars>
          <dgm:animLvl val="lvl"/>
          <dgm:resizeHandles val="exact"/>
        </dgm:presLayoutVars>
      </dgm:prSet>
      <dgm:spPr/>
    </dgm:pt>
    <dgm:pt modelId="{741EFFEE-08E0-4BB2-96C9-3D810D10D7E9}" type="pres">
      <dgm:prSet presAssocID="{DADCEBE9-3B93-4359-B417-7D28C4FFD02F}" presName="parentText" presStyleLbl="node1" presStyleIdx="0" presStyleCnt="3">
        <dgm:presLayoutVars>
          <dgm:chMax val="0"/>
          <dgm:bulletEnabled val="1"/>
        </dgm:presLayoutVars>
      </dgm:prSet>
      <dgm:spPr/>
    </dgm:pt>
    <dgm:pt modelId="{20F1F61D-3A60-4AE8-9BC3-2BF18BAB8DD8}" type="pres">
      <dgm:prSet presAssocID="{DADCEBE9-3B93-4359-B417-7D28C4FFD02F}" presName="childText" presStyleLbl="revTx" presStyleIdx="0" presStyleCnt="3">
        <dgm:presLayoutVars>
          <dgm:bulletEnabled val="1"/>
        </dgm:presLayoutVars>
      </dgm:prSet>
      <dgm:spPr/>
    </dgm:pt>
    <dgm:pt modelId="{087E525B-A16F-449A-B71C-F07A1D9A538B}" type="pres">
      <dgm:prSet presAssocID="{B39A4980-C6B3-4C91-8EDC-225384CEFA58}" presName="parentText" presStyleLbl="node1" presStyleIdx="1" presStyleCnt="3">
        <dgm:presLayoutVars>
          <dgm:chMax val="0"/>
          <dgm:bulletEnabled val="1"/>
        </dgm:presLayoutVars>
      </dgm:prSet>
      <dgm:spPr/>
    </dgm:pt>
    <dgm:pt modelId="{2B0892A1-49B1-4907-8A04-5263A227EAAB}" type="pres">
      <dgm:prSet presAssocID="{B39A4980-C6B3-4C91-8EDC-225384CEFA58}" presName="childText" presStyleLbl="revTx" presStyleIdx="1" presStyleCnt="3">
        <dgm:presLayoutVars>
          <dgm:bulletEnabled val="1"/>
        </dgm:presLayoutVars>
      </dgm:prSet>
      <dgm:spPr/>
    </dgm:pt>
    <dgm:pt modelId="{25B30BD1-CD28-4B36-AE7B-8B1D21B39706}" type="pres">
      <dgm:prSet presAssocID="{B59B67EE-DBFF-4D79-BC29-2954DD3A40CA}" presName="parentText" presStyleLbl="node1" presStyleIdx="2" presStyleCnt="3">
        <dgm:presLayoutVars>
          <dgm:chMax val="0"/>
          <dgm:bulletEnabled val="1"/>
        </dgm:presLayoutVars>
      </dgm:prSet>
      <dgm:spPr/>
    </dgm:pt>
    <dgm:pt modelId="{76E4B6DB-2CF6-4563-AD5D-755CF929EB5E}" type="pres">
      <dgm:prSet presAssocID="{B59B67EE-DBFF-4D79-BC29-2954DD3A40CA}" presName="childText" presStyleLbl="revTx" presStyleIdx="2" presStyleCnt="3">
        <dgm:presLayoutVars>
          <dgm:bulletEnabled val="1"/>
        </dgm:presLayoutVars>
      </dgm:prSet>
      <dgm:spPr/>
    </dgm:pt>
  </dgm:ptLst>
  <dgm:cxnLst>
    <dgm:cxn modelId="{1D2C5807-CB44-4D52-AC5F-DE59C778A947}" srcId="{DADCEBE9-3B93-4359-B417-7D28C4FFD02F}" destId="{CE727006-4C4B-4A39-BAA8-719B013E4F7E}" srcOrd="1" destOrd="0" parTransId="{306DFD0A-59D9-4D03-8036-8489930C9103}" sibTransId="{8EAA363C-E105-42C2-9AAF-08E83E074FF8}"/>
    <dgm:cxn modelId="{39E10C26-A140-43E7-9BA3-47C258A22C5A}" srcId="{B39A4980-C6B3-4C91-8EDC-225384CEFA58}" destId="{98B72F9E-FA28-420F-B0C4-1699C91DC399}" srcOrd="0" destOrd="0" parTransId="{DF6F2B88-B598-4898-9D71-B2A0AD27383E}" sibTransId="{C4B794C1-BA93-489B-828B-1B0C744D7D35}"/>
    <dgm:cxn modelId="{5A95192A-BEEA-4ED4-9E4A-8295AC63D4F4}" type="presOf" srcId="{0CBD27F0-84F7-43C4-B183-14A92012CE1A}" destId="{2B0892A1-49B1-4907-8A04-5263A227EAAB}" srcOrd="0" destOrd="1" presId="urn:microsoft.com/office/officeart/2005/8/layout/vList2"/>
    <dgm:cxn modelId="{106E6F2A-29C5-4E9D-A180-2922F56E14C8}" srcId="{AEF13051-C73A-40EF-AC32-7FAFE54EC6C1}" destId="{B39A4980-C6B3-4C91-8EDC-225384CEFA58}" srcOrd="1" destOrd="0" parTransId="{AFEF1084-6183-4C57-BA15-63C4B1C5020F}" sibTransId="{600AAF11-A42A-432C-819A-A2988971498F}"/>
    <dgm:cxn modelId="{B6C94B35-EEA3-49C1-84E2-0FB5F386958A}" type="presOf" srcId="{CE727006-4C4B-4A39-BAA8-719B013E4F7E}" destId="{20F1F61D-3A60-4AE8-9BC3-2BF18BAB8DD8}" srcOrd="0" destOrd="1" presId="urn:microsoft.com/office/officeart/2005/8/layout/vList2"/>
    <dgm:cxn modelId="{AAA87A5F-B742-4549-A88C-6E76AEFEDF80}" type="presOf" srcId="{AEF13051-C73A-40EF-AC32-7FAFE54EC6C1}" destId="{45955DCF-B410-487F-A3CB-3BCE783CA218}" srcOrd="0" destOrd="0" presId="urn:microsoft.com/office/officeart/2005/8/layout/vList2"/>
    <dgm:cxn modelId="{E7372F66-EA56-4867-B258-C54D3BA94319}" type="presOf" srcId="{82FC1E69-40DB-4853-9B09-621AF06143C0}" destId="{76E4B6DB-2CF6-4563-AD5D-755CF929EB5E}" srcOrd="0" destOrd="0" presId="urn:microsoft.com/office/officeart/2005/8/layout/vList2"/>
    <dgm:cxn modelId="{9D18C269-D38A-4107-8BD2-ABECE43239AB}" type="presOf" srcId="{B39A4980-C6B3-4C91-8EDC-225384CEFA58}" destId="{087E525B-A16F-449A-B71C-F07A1D9A538B}" srcOrd="0" destOrd="0" presId="urn:microsoft.com/office/officeart/2005/8/layout/vList2"/>
    <dgm:cxn modelId="{FBE4DAA2-129F-426F-8735-4FEC8DF676A0}" type="presOf" srcId="{E30B25B8-B1D0-4986-ACDA-50D6D0472B24}" destId="{76E4B6DB-2CF6-4563-AD5D-755CF929EB5E}" srcOrd="0" destOrd="1" presId="urn:microsoft.com/office/officeart/2005/8/layout/vList2"/>
    <dgm:cxn modelId="{024C9DA4-BAB6-427B-9B31-3FD02F34CACE}" srcId="{DADCEBE9-3B93-4359-B417-7D28C4FFD02F}" destId="{E0E1993C-E726-4BA3-90ED-9B66B71FAF52}" srcOrd="0" destOrd="0" parTransId="{17B08189-4CB3-4391-AC49-EF12EF69DFB5}" sibTransId="{86E256C5-4B05-43D1-AED5-9C4D8D3AF6B5}"/>
    <dgm:cxn modelId="{26B351AE-4E07-4AA6-B40A-CF274290BB4D}" srcId="{AEF13051-C73A-40EF-AC32-7FAFE54EC6C1}" destId="{B59B67EE-DBFF-4D79-BC29-2954DD3A40CA}" srcOrd="2" destOrd="0" parTransId="{73C01E44-EE56-4419-81A2-A26471B7275D}" sibTransId="{5E561E15-0280-41C3-BB53-CEF421F81452}"/>
    <dgm:cxn modelId="{965E53B3-245A-4053-ADDB-90D18E8A3FE2}" srcId="{B39A4980-C6B3-4C91-8EDC-225384CEFA58}" destId="{0CBD27F0-84F7-43C4-B183-14A92012CE1A}" srcOrd="1" destOrd="0" parTransId="{43A086C0-8482-4E0B-8165-23DF8778941A}" sibTransId="{FEB25C3B-10D7-4CE2-A204-5A60F2544CA1}"/>
    <dgm:cxn modelId="{915512BE-F2AA-46ED-85CF-E313F462ECD8}" srcId="{AEF13051-C73A-40EF-AC32-7FAFE54EC6C1}" destId="{DADCEBE9-3B93-4359-B417-7D28C4FFD02F}" srcOrd="0" destOrd="0" parTransId="{0720024E-2874-4935-B3E2-EBB58252509B}" sibTransId="{7ED01B48-3366-4FBC-9DD5-2B20C8B46E0D}"/>
    <dgm:cxn modelId="{26028AC7-7C73-4D11-B196-5D19CD2B59AE}" srcId="{B59B67EE-DBFF-4D79-BC29-2954DD3A40CA}" destId="{82FC1E69-40DB-4853-9B09-621AF06143C0}" srcOrd="0" destOrd="0" parTransId="{DB9E5DF7-6BFF-44AC-AD9B-F1FE0C01FB02}" sibTransId="{971820E9-5529-44D7-853C-88DF98060E1F}"/>
    <dgm:cxn modelId="{019242DD-A2E5-4A77-ADF5-FE2E557A3872}" srcId="{B59B67EE-DBFF-4D79-BC29-2954DD3A40CA}" destId="{E30B25B8-B1D0-4986-ACDA-50D6D0472B24}" srcOrd="1" destOrd="0" parTransId="{FAD898A1-03C8-474B-96FF-62E850A95077}" sibTransId="{979E7566-C289-4F5D-93DF-56DF59CCF077}"/>
    <dgm:cxn modelId="{B51A6CF2-E6FE-43E5-90C2-02313B1C015E}" type="presOf" srcId="{B59B67EE-DBFF-4D79-BC29-2954DD3A40CA}" destId="{25B30BD1-CD28-4B36-AE7B-8B1D21B39706}" srcOrd="0" destOrd="0" presId="urn:microsoft.com/office/officeart/2005/8/layout/vList2"/>
    <dgm:cxn modelId="{B6F84AF6-743B-459A-8E22-B67264A297CA}" type="presOf" srcId="{E0E1993C-E726-4BA3-90ED-9B66B71FAF52}" destId="{20F1F61D-3A60-4AE8-9BC3-2BF18BAB8DD8}" srcOrd="0" destOrd="0" presId="urn:microsoft.com/office/officeart/2005/8/layout/vList2"/>
    <dgm:cxn modelId="{E91CA2FB-9AD3-49D0-97DE-0AAD3AF53B54}" type="presOf" srcId="{98B72F9E-FA28-420F-B0C4-1699C91DC399}" destId="{2B0892A1-49B1-4907-8A04-5263A227EAAB}" srcOrd="0" destOrd="0" presId="urn:microsoft.com/office/officeart/2005/8/layout/vList2"/>
    <dgm:cxn modelId="{FF3F99FF-D3D3-4681-88FB-3108177F1633}" type="presOf" srcId="{DADCEBE9-3B93-4359-B417-7D28C4FFD02F}" destId="{741EFFEE-08E0-4BB2-96C9-3D810D10D7E9}" srcOrd="0" destOrd="0" presId="urn:microsoft.com/office/officeart/2005/8/layout/vList2"/>
    <dgm:cxn modelId="{86D537A3-EF65-43D6-93F1-29637082DF71}" type="presParOf" srcId="{45955DCF-B410-487F-A3CB-3BCE783CA218}" destId="{741EFFEE-08E0-4BB2-96C9-3D810D10D7E9}" srcOrd="0" destOrd="0" presId="urn:microsoft.com/office/officeart/2005/8/layout/vList2"/>
    <dgm:cxn modelId="{9ACA58E8-C590-42F5-9917-AC1CF215BD5A}" type="presParOf" srcId="{45955DCF-B410-487F-A3CB-3BCE783CA218}" destId="{20F1F61D-3A60-4AE8-9BC3-2BF18BAB8DD8}" srcOrd="1" destOrd="0" presId="urn:microsoft.com/office/officeart/2005/8/layout/vList2"/>
    <dgm:cxn modelId="{28C0C61C-3190-422F-93DF-FAC8BD079EB9}" type="presParOf" srcId="{45955DCF-B410-487F-A3CB-3BCE783CA218}" destId="{087E525B-A16F-449A-B71C-F07A1D9A538B}" srcOrd="2" destOrd="0" presId="urn:microsoft.com/office/officeart/2005/8/layout/vList2"/>
    <dgm:cxn modelId="{5E792558-BB24-4D31-9C06-A257E100B4DF}" type="presParOf" srcId="{45955DCF-B410-487F-A3CB-3BCE783CA218}" destId="{2B0892A1-49B1-4907-8A04-5263A227EAAB}" srcOrd="3" destOrd="0" presId="urn:microsoft.com/office/officeart/2005/8/layout/vList2"/>
    <dgm:cxn modelId="{7A97A350-A81F-4E4C-B747-EB22F3FB83F6}" type="presParOf" srcId="{45955DCF-B410-487F-A3CB-3BCE783CA218}" destId="{25B30BD1-CD28-4B36-AE7B-8B1D21B39706}" srcOrd="4" destOrd="0" presId="urn:microsoft.com/office/officeart/2005/8/layout/vList2"/>
    <dgm:cxn modelId="{B432B47C-BD75-48DA-AC0D-12D89C79A033}" type="presParOf" srcId="{45955DCF-B410-487F-A3CB-3BCE783CA218}" destId="{76E4B6DB-2CF6-4563-AD5D-755CF929EB5E}"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60A239-3370-44A3-9D5F-68A4BD9CB0C8}"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BD0D86D4-2349-49FA-A80F-8C5919A04B49}">
      <dgm:prSet/>
      <dgm:spPr/>
      <dgm:t>
        <a:bodyPr/>
        <a:lstStyle/>
        <a:p>
          <a:r>
            <a:rPr lang="en-US"/>
            <a:t>Utilize multiple models:</a:t>
          </a:r>
        </a:p>
      </dgm:t>
    </dgm:pt>
    <dgm:pt modelId="{741D21A7-0906-4862-98C5-73A965FEB04C}" type="parTrans" cxnId="{D70399E3-46CF-44BB-B7A0-1CE952532A95}">
      <dgm:prSet/>
      <dgm:spPr/>
      <dgm:t>
        <a:bodyPr/>
        <a:lstStyle/>
        <a:p>
          <a:endParaRPr lang="en-US"/>
        </a:p>
      </dgm:t>
    </dgm:pt>
    <dgm:pt modelId="{04EC7AA9-F093-42D1-9647-1A92916F3A92}" type="sibTrans" cxnId="{D70399E3-46CF-44BB-B7A0-1CE952532A95}">
      <dgm:prSet phldrT="1" phldr="0"/>
      <dgm:spPr/>
      <dgm:t>
        <a:bodyPr/>
        <a:lstStyle/>
        <a:p>
          <a:r>
            <a:rPr lang="en-US"/>
            <a:t>1</a:t>
          </a:r>
        </a:p>
      </dgm:t>
    </dgm:pt>
    <dgm:pt modelId="{95AA0860-41E9-4C26-B87D-6041CA8D2346}">
      <dgm:prSet/>
      <dgm:spPr/>
      <dgm:t>
        <a:bodyPr/>
        <a:lstStyle/>
        <a:p>
          <a:r>
            <a:rPr lang="en-US"/>
            <a:t>Logistic regression model shows strong discriminatory power, while random forest shows higher accuracy.</a:t>
          </a:r>
        </a:p>
      </dgm:t>
    </dgm:pt>
    <dgm:pt modelId="{097FD435-808F-4CAB-ABE6-0A795917CABD}" type="parTrans" cxnId="{3351A0CC-69B9-4B58-9E7C-974D25398A9D}">
      <dgm:prSet/>
      <dgm:spPr/>
      <dgm:t>
        <a:bodyPr/>
        <a:lstStyle/>
        <a:p>
          <a:endParaRPr lang="en-US"/>
        </a:p>
      </dgm:t>
    </dgm:pt>
    <dgm:pt modelId="{83D28FF7-17F9-45B9-9DD5-C56828AE403B}" type="sibTrans" cxnId="{3351A0CC-69B9-4B58-9E7C-974D25398A9D}">
      <dgm:prSet/>
      <dgm:spPr/>
      <dgm:t>
        <a:bodyPr/>
        <a:lstStyle/>
        <a:p>
          <a:endParaRPr lang="en-US"/>
        </a:p>
      </dgm:t>
    </dgm:pt>
    <dgm:pt modelId="{B8296144-85EE-4A14-9C70-40EE5208E597}">
      <dgm:prSet/>
      <dgm:spPr/>
      <dgm:t>
        <a:bodyPr/>
        <a:lstStyle/>
        <a:p>
          <a:r>
            <a:rPr lang="en-US"/>
            <a:t>Further research: </a:t>
          </a:r>
        </a:p>
      </dgm:t>
    </dgm:pt>
    <dgm:pt modelId="{3E4EB305-C7A7-444B-9E2B-F46B9C9858BB}" type="parTrans" cxnId="{BADC0190-222E-4A51-B5EE-D9BDCB1B2810}">
      <dgm:prSet/>
      <dgm:spPr/>
      <dgm:t>
        <a:bodyPr/>
        <a:lstStyle/>
        <a:p>
          <a:endParaRPr lang="en-US"/>
        </a:p>
      </dgm:t>
    </dgm:pt>
    <dgm:pt modelId="{A86EBB37-0EA8-4196-BEC2-CDDD570E001D}" type="sibTrans" cxnId="{BADC0190-222E-4A51-B5EE-D9BDCB1B2810}">
      <dgm:prSet phldrT="2" phldr="0"/>
      <dgm:spPr/>
      <dgm:t>
        <a:bodyPr/>
        <a:lstStyle/>
        <a:p>
          <a:r>
            <a:rPr lang="en-US"/>
            <a:t>2</a:t>
          </a:r>
        </a:p>
      </dgm:t>
    </dgm:pt>
    <dgm:pt modelId="{29D9B480-5EF0-49DB-BEB7-D1C4ED60010C}">
      <dgm:prSet/>
      <dgm:spPr/>
      <dgm:t>
        <a:bodyPr/>
        <a:lstStyle/>
        <a:p>
          <a:r>
            <a:rPr lang="en-US"/>
            <a:t>Include additional variables and perform further research on age and gender disparities.</a:t>
          </a:r>
        </a:p>
      </dgm:t>
    </dgm:pt>
    <dgm:pt modelId="{E080D678-5E64-46C2-B468-AE93B0FF5594}" type="parTrans" cxnId="{623B97D3-FC4A-4B8D-9A96-3EE917B268BC}">
      <dgm:prSet/>
      <dgm:spPr/>
      <dgm:t>
        <a:bodyPr/>
        <a:lstStyle/>
        <a:p>
          <a:endParaRPr lang="en-US"/>
        </a:p>
      </dgm:t>
    </dgm:pt>
    <dgm:pt modelId="{77CE8F86-C9F2-47AE-AC6D-E0A8E72C13AA}" type="sibTrans" cxnId="{623B97D3-FC4A-4B8D-9A96-3EE917B268BC}">
      <dgm:prSet/>
      <dgm:spPr/>
      <dgm:t>
        <a:bodyPr/>
        <a:lstStyle/>
        <a:p>
          <a:endParaRPr lang="en-US"/>
        </a:p>
      </dgm:t>
    </dgm:pt>
    <dgm:pt modelId="{F73AB8C6-BC5D-4BCF-A156-7E89DADE2AD5}">
      <dgm:prSet/>
      <dgm:spPr/>
      <dgm:t>
        <a:bodyPr/>
        <a:lstStyle/>
        <a:p>
          <a:r>
            <a:rPr lang="en-US"/>
            <a:t>Utilize other datasets:</a:t>
          </a:r>
        </a:p>
      </dgm:t>
    </dgm:pt>
    <dgm:pt modelId="{13B8380C-CB27-40AD-ADC0-A332002E609D}" type="parTrans" cxnId="{A45C471D-7917-4BBE-A312-DB7407DA2D37}">
      <dgm:prSet/>
      <dgm:spPr/>
      <dgm:t>
        <a:bodyPr/>
        <a:lstStyle/>
        <a:p>
          <a:endParaRPr lang="en-US"/>
        </a:p>
      </dgm:t>
    </dgm:pt>
    <dgm:pt modelId="{616DA827-ADA7-4187-ADDE-27296DB68904}" type="sibTrans" cxnId="{A45C471D-7917-4BBE-A312-DB7407DA2D37}">
      <dgm:prSet phldrT="3" phldr="0"/>
      <dgm:spPr/>
      <dgm:t>
        <a:bodyPr/>
        <a:lstStyle/>
        <a:p>
          <a:r>
            <a:rPr lang="en-US"/>
            <a:t>3</a:t>
          </a:r>
        </a:p>
      </dgm:t>
    </dgm:pt>
    <dgm:pt modelId="{904F2704-AA61-41BD-A880-71B658D94B10}">
      <dgm:prSet/>
      <dgm:spPr/>
      <dgm:t>
        <a:bodyPr/>
        <a:lstStyle/>
        <a:p>
          <a:r>
            <a:rPr lang="en-US"/>
            <a:t>Include data on more diverse populations with extensive demographic information</a:t>
          </a:r>
        </a:p>
      </dgm:t>
    </dgm:pt>
    <dgm:pt modelId="{F100026E-CB12-405D-BE30-830CF9276D28}" type="parTrans" cxnId="{69DFBC09-AA2F-4E0F-A3D2-9459BC6137F7}">
      <dgm:prSet/>
      <dgm:spPr/>
      <dgm:t>
        <a:bodyPr/>
        <a:lstStyle/>
        <a:p>
          <a:endParaRPr lang="en-US"/>
        </a:p>
      </dgm:t>
    </dgm:pt>
    <dgm:pt modelId="{41054690-B499-4940-B7E0-9240198ADE7E}" type="sibTrans" cxnId="{69DFBC09-AA2F-4E0F-A3D2-9459BC6137F7}">
      <dgm:prSet/>
      <dgm:spPr/>
      <dgm:t>
        <a:bodyPr/>
        <a:lstStyle/>
        <a:p>
          <a:endParaRPr lang="en-US"/>
        </a:p>
      </dgm:t>
    </dgm:pt>
    <dgm:pt modelId="{C62C90A9-D1F8-4FDF-930C-52681AFE90C4}">
      <dgm:prSet/>
      <dgm:spPr/>
      <dgm:t>
        <a:bodyPr/>
        <a:lstStyle/>
        <a:p>
          <a:r>
            <a:rPr lang="en-US"/>
            <a:t>Investigate Underreporting</a:t>
          </a:r>
        </a:p>
      </dgm:t>
    </dgm:pt>
    <dgm:pt modelId="{C615F24C-9BF4-47CE-99FB-20C642789D0B}" type="parTrans" cxnId="{FE747B80-B6B0-4D5A-8689-C0ACEF51A1E4}">
      <dgm:prSet/>
      <dgm:spPr/>
      <dgm:t>
        <a:bodyPr/>
        <a:lstStyle/>
        <a:p>
          <a:endParaRPr lang="en-US"/>
        </a:p>
      </dgm:t>
    </dgm:pt>
    <dgm:pt modelId="{CDDA8C50-BDF2-4CB7-9249-14747174A39F}" type="sibTrans" cxnId="{FE747B80-B6B0-4D5A-8689-C0ACEF51A1E4}">
      <dgm:prSet phldrT="4" phldr="0"/>
      <dgm:spPr/>
      <dgm:t>
        <a:bodyPr/>
        <a:lstStyle/>
        <a:p>
          <a:r>
            <a:rPr lang="en-US"/>
            <a:t>4</a:t>
          </a:r>
        </a:p>
      </dgm:t>
    </dgm:pt>
    <dgm:pt modelId="{1853FF6D-CFFC-43D4-A6BD-12409546A5C1}">
      <dgm:prSet/>
      <dgm:spPr/>
      <dgm:t>
        <a:bodyPr/>
        <a:lstStyle/>
        <a:p>
          <a:r>
            <a:rPr lang="en-US"/>
            <a:t>Post-menopausal impact on female heart disease risk.</a:t>
          </a:r>
        </a:p>
      </dgm:t>
    </dgm:pt>
    <dgm:pt modelId="{7BED7026-5A48-40E3-9051-DDF579B08E92}" type="parTrans" cxnId="{8927BB4F-5E8A-49F5-A375-45FB7846EDD0}">
      <dgm:prSet/>
      <dgm:spPr/>
      <dgm:t>
        <a:bodyPr/>
        <a:lstStyle/>
        <a:p>
          <a:endParaRPr lang="en-US"/>
        </a:p>
      </dgm:t>
    </dgm:pt>
    <dgm:pt modelId="{DFBB5B8F-7A95-49CE-B017-0DB7002A1D08}" type="sibTrans" cxnId="{8927BB4F-5E8A-49F5-A375-45FB7846EDD0}">
      <dgm:prSet/>
      <dgm:spPr/>
      <dgm:t>
        <a:bodyPr/>
        <a:lstStyle/>
        <a:p>
          <a:endParaRPr lang="en-US"/>
        </a:p>
      </dgm:t>
    </dgm:pt>
    <dgm:pt modelId="{E0FDA2D3-47C0-49A9-8D93-76CBE9AC7EBE}" type="pres">
      <dgm:prSet presAssocID="{3460A239-3370-44A3-9D5F-68A4BD9CB0C8}" presName="Name0" presStyleCnt="0">
        <dgm:presLayoutVars>
          <dgm:animLvl val="lvl"/>
          <dgm:resizeHandles val="exact"/>
        </dgm:presLayoutVars>
      </dgm:prSet>
      <dgm:spPr/>
    </dgm:pt>
    <dgm:pt modelId="{C69CC5D9-1869-4E6C-A825-6BB30F7FD67D}" type="pres">
      <dgm:prSet presAssocID="{BD0D86D4-2349-49FA-A80F-8C5919A04B49}" presName="compositeNode" presStyleCnt="0">
        <dgm:presLayoutVars>
          <dgm:bulletEnabled val="1"/>
        </dgm:presLayoutVars>
      </dgm:prSet>
      <dgm:spPr/>
    </dgm:pt>
    <dgm:pt modelId="{8F01C17F-B704-4D68-A070-141177966E74}" type="pres">
      <dgm:prSet presAssocID="{BD0D86D4-2349-49FA-A80F-8C5919A04B49}" presName="bgRect" presStyleLbl="bgAccFollowNode1" presStyleIdx="0" presStyleCnt="4"/>
      <dgm:spPr/>
    </dgm:pt>
    <dgm:pt modelId="{FA1135AB-52A6-4CAF-B791-D56D7A213020}" type="pres">
      <dgm:prSet presAssocID="{04EC7AA9-F093-42D1-9647-1A92916F3A92}" presName="sibTransNodeCircle" presStyleLbl="alignNode1" presStyleIdx="0" presStyleCnt="8">
        <dgm:presLayoutVars>
          <dgm:chMax val="0"/>
          <dgm:bulletEnabled/>
        </dgm:presLayoutVars>
      </dgm:prSet>
      <dgm:spPr/>
    </dgm:pt>
    <dgm:pt modelId="{EA42D57A-474B-4C06-8B4C-AB68B0DBA020}" type="pres">
      <dgm:prSet presAssocID="{BD0D86D4-2349-49FA-A80F-8C5919A04B49}" presName="bottomLine" presStyleLbl="alignNode1" presStyleIdx="1" presStyleCnt="8">
        <dgm:presLayoutVars/>
      </dgm:prSet>
      <dgm:spPr/>
    </dgm:pt>
    <dgm:pt modelId="{928712CD-1E29-4785-8133-DE6AC5CC20C6}" type="pres">
      <dgm:prSet presAssocID="{BD0D86D4-2349-49FA-A80F-8C5919A04B49}" presName="nodeText" presStyleLbl="bgAccFollowNode1" presStyleIdx="0" presStyleCnt="4">
        <dgm:presLayoutVars>
          <dgm:bulletEnabled val="1"/>
        </dgm:presLayoutVars>
      </dgm:prSet>
      <dgm:spPr/>
    </dgm:pt>
    <dgm:pt modelId="{B011A83C-8A62-4F34-948D-2AB6BCF84F19}" type="pres">
      <dgm:prSet presAssocID="{04EC7AA9-F093-42D1-9647-1A92916F3A92}" presName="sibTrans" presStyleCnt="0"/>
      <dgm:spPr/>
    </dgm:pt>
    <dgm:pt modelId="{BFC9EF91-084A-4DAD-9267-ED3D79F611EA}" type="pres">
      <dgm:prSet presAssocID="{B8296144-85EE-4A14-9C70-40EE5208E597}" presName="compositeNode" presStyleCnt="0">
        <dgm:presLayoutVars>
          <dgm:bulletEnabled val="1"/>
        </dgm:presLayoutVars>
      </dgm:prSet>
      <dgm:spPr/>
    </dgm:pt>
    <dgm:pt modelId="{16E2A7D2-CB2F-4D38-8E6D-D6C30CDCECD5}" type="pres">
      <dgm:prSet presAssocID="{B8296144-85EE-4A14-9C70-40EE5208E597}" presName="bgRect" presStyleLbl="bgAccFollowNode1" presStyleIdx="1" presStyleCnt="4"/>
      <dgm:spPr/>
    </dgm:pt>
    <dgm:pt modelId="{1EA2F621-4D22-49C3-9C4E-209A73700A98}" type="pres">
      <dgm:prSet presAssocID="{A86EBB37-0EA8-4196-BEC2-CDDD570E001D}" presName="sibTransNodeCircle" presStyleLbl="alignNode1" presStyleIdx="2" presStyleCnt="8">
        <dgm:presLayoutVars>
          <dgm:chMax val="0"/>
          <dgm:bulletEnabled/>
        </dgm:presLayoutVars>
      </dgm:prSet>
      <dgm:spPr/>
    </dgm:pt>
    <dgm:pt modelId="{294ACC7B-E3E8-48FF-8B51-20E05368BB0E}" type="pres">
      <dgm:prSet presAssocID="{B8296144-85EE-4A14-9C70-40EE5208E597}" presName="bottomLine" presStyleLbl="alignNode1" presStyleIdx="3" presStyleCnt="8">
        <dgm:presLayoutVars/>
      </dgm:prSet>
      <dgm:spPr/>
    </dgm:pt>
    <dgm:pt modelId="{E7C43104-6FF5-452F-8BF6-5C5C963D0F91}" type="pres">
      <dgm:prSet presAssocID="{B8296144-85EE-4A14-9C70-40EE5208E597}" presName="nodeText" presStyleLbl="bgAccFollowNode1" presStyleIdx="1" presStyleCnt="4">
        <dgm:presLayoutVars>
          <dgm:bulletEnabled val="1"/>
        </dgm:presLayoutVars>
      </dgm:prSet>
      <dgm:spPr/>
    </dgm:pt>
    <dgm:pt modelId="{6AC3A3C1-E6A6-45DB-922E-667650CCD637}" type="pres">
      <dgm:prSet presAssocID="{A86EBB37-0EA8-4196-BEC2-CDDD570E001D}" presName="sibTrans" presStyleCnt="0"/>
      <dgm:spPr/>
    </dgm:pt>
    <dgm:pt modelId="{D353C48F-932C-4798-A429-4564BD3EEDC9}" type="pres">
      <dgm:prSet presAssocID="{F73AB8C6-BC5D-4BCF-A156-7E89DADE2AD5}" presName="compositeNode" presStyleCnt="0">
        <dgm:presLayoutVars>
          <dgm:bulletEnabled val="1"/>
        </dgm:presLayoutVars>
      </dgm:prSet>
      <dgm:spPr/>
    </dgm:pt>
    <dgm:pt modelId="{065E788C-4CDD-4EEA-B6D1-C92957828F09}" type="pres">
      <dgm:prSet presAssocID="{F73AB8C6-BC5D-4BCF-A156-7E89DADE2AD5}" presName="bgRect" presStyleLbl="bgAccFollowNode1" presStyleIdx="2" presStyleCnt="4"/>
      <dgm:spPr/>
    </dgm:pt>
    <dgm:pt modelId="{D59175F3-1F0D-4B46-9019-BC15AB1238AB}" type="pres">
      <dgm:prSet presAssocID="{616DA827-ADA7-4187-ADDE-27296DB68904}" presName="sibTransNodeCircle" presStyleLbl="alignNode1" presStyleIdx="4" presStyleCnt="8">
        <dgm:presLayoutVars>
          <dgm:chMax val="0"/>
          <dgm:bulletEnabled/>
        </dgm:presLayoutVars>
      </dgm:prSet>
      <dgm:spPr/>
    </dgm:pt>
    <dgm:pt modelId="{02CEE4C7-B14B-4386-81E7-F79FC5FBC436}" type="pres">
      <dgm:prSet presAssocID="{F73AB8C6-BC5D-4BCF-A156-7E89DADE2AD5}" presName="bottomLine" presStyleLbl="alignNode1" presStyleIdx="5" presStyleCnt="8">
        <dgm:presLayoutVars/>
      </dgm:prSet>
      <dgm:spPr/>
    </dgm:pt>
    <dgm:pt modelId="{F40C7AAF-FABC-4025-B7F0-FF23A706C5CE}" type="pres">
      <dgm:prSet presAssocID="{F73AB8C6-BC5D-4BCF-A156-7E89DADE2AD5}" presName="nodeText" presStyleLbl="bgAccFollowNode1" presStyleIdx="2" presStyleCnt="4">
        <dgm:presLayoutVars>
          <dgm:bulletEnabled val="1"/>
        </dgm:presLayoutVars>
      </dgm:prSet>
      <dgm:spPr/>
    </dgm:pt>
    <dgm:pt modelId="{7AE4236F-FAF0-4441-BD9C-12F9EDBD02AC}" type="pres">
      <dgm:prSet presAssocID="{616DA827-ADA7-4187-ADDE-27296DB68904}" presName="sibTrans" presStyleCnt="0"/>
      <dgm:spPr/>
    </dgm:pt>
    <dgm:pt modelId="{299CE7EC-59CA-48D9-95F9-8141417520B5}" type="pres">
      <dgm:prSet presAssocID="{C62C90A9-D1F8-4FDF-930C-52681AFE90C4}" presName="compositeNode" presStyleCnt="0">
        <dgm:presLayoutVars>
          <dgm:bulletEnabled val="1"/>
        </dgm:presLayoutVars>
      </dgm:prSet>
      <dgm:spPr/>
    </dgm:pt>
    <dgm:pt modelId="{1E67319A-533A-4016-ABC3-0C7617C83A3E}" type="pres">
      <dgm:prSet presAssocID="{C62C90A9-D1F8-4FDF-930C-52681AFE90C4}" presName="bgRect" presStyleLbl="bgAccFollowNode1" presStyleIdx="3" presStyleCnt="4"/>
      <dgm:spPr/>
    </dgm:pt>
    <dgm:pt modelId="{B3DB23CB-5C47-42B2-99BA-2C800B1625BE}" type="pres">
      <dgm:prSet presAssocID="{CDDA8C50-BDF2-4CB7-9249-14747174A39F}" presName="sibTransNodeCircle" presStyleLbl="alignNode1" presStyleIdx="6" presStyleCnt="8">
        <dgm:presLayoutVars>
          <dgm:chMax val="0"/>
          <dgm:bulletEnabled/>
        </dgm:presLayoutVars>
      </dgm:prSet>
      <dgm:spPr/>
    </dgm:pt>
    <dgm:pt modelId="{7C5EAC60-08D4-4CE5-A558-FA6FC5BCF5A0}" type="pres">
      <dgm:prSet presAssocID="{C62C90A9-D1F8-4FDF-930C-52681AFE90C4}" presName="bottomLine" presStyleLbl="alignNode1" presStyleIdx="7" presStyleCnt="8">
        <dgm:presLayoutVars/>
      </dgm:prSet>
      <dgm:spPr/>
    </dgm:pt>
    <dgm:pt modelId="{0F958CBC-FD1C-4A59-9E4C-049B71415DBE}" type="pres">
      <dgm:prSet presAssocID="{C62C90A9-D1F8-4FDF-930C-52681AFE90C4}" presName="nodeText" presStyleLbl="bgAccFollowNode1" presStyleIdx="3" presStyleCnt="4">
        <dgm:presLayoutVars>
          <dgm:bulletEnabled val="1"/>
        </dgm:presLayoutVars>
      </dgm:prSet>
      <dgm:spPr/>
    </dgm:pt>
  </dgm:ptLst>
  <dgm:cxnLst>
    <dgm:cxn modelId="{69DFBC09-AA2F-4E0F-A3D2-9459BC6137F7}" srcId="{F73AB8C6-BC5D-4BCF-A156-7E89DADE2AD5}" destId="{904F2704-AA61-41BD-A880-71B658D94B10}" srcOrd="0" destOrd="0" parTransId="{F100026E-CB12-405D-BE30-830CF9276D28}" sibTransId="{41054690-B499-4940-B7E0-9240198ADE7E}"/>
    <dgm:cxn modelId="{521A470E-87AA-494C-8C4B-64EF4F1F653D}" type="presOf" srcId="{C62C90A9-D1F8-4FDF-930C-52681AFE90C4}" destId="{0F958CBC-FD1C-4A59-9E4C-049B71415DBE}" srcOrd="1" destOrd="0" presId="urn:microsoft.com/office/officeart/2016/7/layout/BasicLinearProcessNumbered"/>
    <dgm:cxn modelId="{E477710F-5FFC-4DA1-B166-2475463FE4FE}" type="presOf" srcId="{04EC7AA9-F093-42D1-9647-1A92916F3A92}" destId="{FA1135AB-52A6-4CAF-B791-D56D7A213020}" srcOrd="0" destOrd="0" presId="urn:microsoft.com/office/officeart/2016/7/layout/BasicLinearProcessNumbered"/>
    <dgm:cxn modelId="{A45C471D-7917-4BBE-A312-DB7407DA2D37}" srcId="{3460A239-3370-44A3-9D5F-68A4BD9CB0C8}" destId="{F73AB8C6-BC5D-4BCF-A156-7E89DADE2AD5}" srcOrd="2" destOrd="0" parTransId="{13B8380C-CB27-40AD-ADC0-A332002E609D}" sibTransId="{616DA827-ADA7-4187-ADDE-27296DB68904}"/>
    <dgm:cxn modelId="{B9D8AF3D-0854-4073-820C-1EEA369DFB28}" type="presOf" srcId="{3460A239-3370-44A3-9D5F-68A4BD9CB0C8}" destId="{E0FDA2D3-47C0-49A9-8D93-76CBE9AC7EBE}" srcOrd="0" destOrd="0" presId="urn:microsoft.com/office/officeart/2016/7/layout/BasicLinearProcessNumbered"/>
    <dgm:cxn modelId="{CFA1A467-1179-45D6-819F-B393C0E917A9}" type="presOf" srcId="{B8296144-85EE-4A14-9C70-40EE5208E597}" destId="{E7C43104-6FF5-452F-8BF6-5C5C963D0F91}" srcOrd="1" destOrd="0" presId="urn:microsoft.com/office/officeart/2016/7/layout/BasicLinearProcessNumbered"/>
    <dgm:cxn modelId="{DCAFDC4D-2DF9-4E5E-A770-F1C3428B34FD}" type="presOf" srcId="{BD0D86D4-2349-49FA-A80F-8C5919A04B49}" destId="{928712CD-1E29-4785-8133-DE6AC5CC20C6}" srcOrd="1" destOrd="0" presId="urn:microsoft.com/office/officeart/2016/7/layout/BasicLinearProcessNumbered"/>
    <dgm:cxn modelId="{8927BB4F-5E8A-49F5-A375-45FB7846EDD0}" srcId="{C62C90A9-D1F8-4FDF-930C-52681AFE90C4}" destId="{1853FF6D-CFFC-43D4-A6BD-12409546A5C1}" srcOrd="0" destOrd="0" parTransId="{7BED7026-5A48-40E3-9051-DDF579B08E92}" sibTransId="{DFBB5B8F-7A95-49CE-B017-0DB7002A1D08}"/>
    <dgm:cxn modelId="{2C24ED78-BFC9-4DE1-A55B-677C6BB90955}" type="presOf" srcId="{C62C90A9-D1F8-4FDF-930C-52681AFE90C4}" destId="{1E67319A-533A-4016-ABC3-0C7617C83A3E}" srcOrd="0" destOrd="0" presId="urn:microsoft.com/office/officeart/2016/7/layout/BasicLinearProcessNumbered"/>
    <dgm:cxn modelId="{FE747B80-B6B0-4D5A-8689-C0ACEF51A1E4}" srcId="{3460A239-3370-44A3-9D5F-68A4BD9CB0C8}" destId="{C62C90A9-D1F8-4FDF-930C-52681AFE90C4}" srcOrd="3" destOrd="0" parTransId="{C615F24C-9BF4-47CE-99FB-20C642789D0B}" sibTransId="{CDDA8C50-BDF2-4CB7-9249-14747174A39F}"/>
    <dgm:cxn modelId="{BADC0190-222E-4A51-B5EE-D9BDCB1B2810}" srcId="{3460A239-3370-44A3-9D5F-68A4BD9CB0C8}" destId="{B8296144-85EE-4A14-9C70-40EE5208E597}" srcOrd="1" destOrd="0" parTransId="{3E4EB305-C7A7-444B-9E2B-F46B9C9858BB}" sibTransId="{A86EBB37-0EA8-4196-BEC2-CDDD570E001D}"/>
    <dgm:cxn modelId="{415C9492-D36E-427A-AE1E-0CA8EC42AF69}" type="presOf" srcId="{904F2704-AA61-41BD-A880-71B658D94B10}" destId="{F40C7AAF-FABC-4025-B7F0-FF23A706C5CE}" srcOrd="0" destOrd="1" presId="urn:microsoft.com/office/officeart/2016/7/layout/BasicLinearProcessNumbered"/>
    <dgm:cxn modelId="{6A6AB0A6-6467-43A7-A9DB-51DEC8F05482}" type="presOf" srcId="{29D9B480-5EF0-49DB-BEB7-D1C4ED60010C}" destId="{E7C43104-6FF5-452F-8BF6-5C5C963D0F91}" srcOrd="0" destOrd="1" presId="urn:microsoft.com/office/officeart/2016/7/layout/BasicLinearProcessNumbered"/>
    <dgm:cxn modelId="{8F3730A9-034E-4621-8971-BAB41F018D22}" type="presOf" srcId="{B8296144-85EE-4A14-9C70-40EE5208E597}" destId="{16E2A7D2-CB2F-4D38-8E6D-D6C30CDCECD5}" srcOrd="0" destOrd="0" presId="urn:microsoft.com/office/officeart/2016/7/layout/BasicLinearProcessNumbered"/>
    <dgm:cxn modelId="{1463A8AB-CE01-4B14-B621-BB6DACA43F71}" type="presOf" srcId="{F73AB8C6-BC5D-4BCF-A156-7E89DADE2AD5}" destId="{F40C7AAF-FABC-4025-B7F0-FF23A706C5CE}" srcOrd="1" destOrd="0" presId="urn:microsoft.com/office/officeart/2016/7/layout/BasicLinearProcessNumbered"/>
    <dgm:cxn modelId="{AA5E2EB2-CC5F-4FBB-86BC-9A04A71EA917}" type="presOf" srcId="{F73AB8C6-BC5D-4BCF-A156-7E89DADE2AD5}" destId="{065E788C-4CDD-4EEA-B6D1-C92957828F09}" srcOrd="0" destOrd="0" presId="urn:microsoft.com/office/officeart/2016/7/layout/BasicLinearProcessNumbered"/>
    <dgm:cxn modelId="{1E5034C0-D3B5-4CBF-8DB0-7E9728EBE688}" type="presOf" srcId="{CDDA8C50-BDF2-4CB7-9249-14747174A39F}" destId="{B3DB23CB-5C47-42B2-99BA-2C800B1625BE}" srcOrd="0" destOrd="0" presId="urn:microsoft.com/office/officeart/2016/7/layout/BasicLinearProcessNumbered"/>
    <dgm:cxn modelId="{3351A0CC-69B9-4B58-9E7C-974D25398A9D}" srcId="{BD0D86D4-2349-49FA-A80F-8C5919A04B49}" destId="{95AA0860-41E9-4C26-B87D-6041CA8D2346}" srcOrd="0" destOrd="0" parTransId="{097FD435-808F-4CAB-ABE6-0A795917CABD}" sibTransId="{83D28FF7-17F9-45B9-9DD5-C56828AE403B}"/>
    <dgm:cxn modelId="{623B97D3-FC4A-4B8D-9A96-3EE917B268BC}" srcId="{B8296144-85EE-4A14-9C70-40EE5208E597}" destId="{29D9B480-5EF0-49DB-BEB7-D1C4ED60010C}" srcOrd="0" destOrd="0" parTransId="{E080D678-5E64-46C2-B468-AE93B0FF5594}" sibTransId="{77CE8F86-C9F2-47AE-AC6D-E0A8E72C13AA}"/>
    <dgm:cxn modelId="{52D940D6-EEEC-4CF2-BF7E-C435EFE27FDD}" type="presOf" srcId="{95AA0860-41E9-4C26-B87D-6041CA8D2346}" destId="{928712CD-1E29-4785-8133-DE6AC5CC20C6}" srcOrd="0" destOrd="1" presId="urn:microsoft.com/office/officeart/2016/7/layout/BasicLinearProcessNumbered"/>
    <dgm:cxn modelId="{974DBDDB-31D6-456B-B8A7-47C1B2CBFEF3}" type="presOf" srcId="{BD0D86D4-2349-49FA-A80F-8C5919A04B49}" destId="{8F01C17F-B704-4D68-A070-141177966E74}" srcOrd="0" destOrd="0" presId="urn:microsoft.com/office/officeart/2016/7/layout/BasicLinearProcessNumbered"/>
    <dgm:cxn modelId="{D70399E3-46CF-44BB-B7A0-1CE952532A95}" srcId="{3460A239-3370-44A3-9D5F-68A4BD9CB0C8}" destId="{BD0D86D4-2349-49FA-A80F-8C5919A04B49}" srcOrd="0" destOrd="0" parTransId="{741D21A7-0906-4862-98C5-73A965FEB04C}" sibTransId="{04EC7AA9-F093-42D1-9647-1A92916F3A92}"/>
    <dgm:cxn modelId="{59716DE9-74F1-417E-B58D-DE9C39862C2B}" type="presOf" srcId="{1853FF6D-CFFC-43D4-A6BD-12409546A5C1}" destId="{0F958CBC-FD1C-4A59-9E4C-049B71415DBE}" srcOrd="0" destOrd="1" presId="urn:microsoft.com/office/officeart/2016/7/layout/BasicLinearProcessNumbered"/>
    <dgm:cxn modelId="{3FBA93E9-FE19-4EC6-9DB4-629EDD5464AB}" type="presOf" srcId="{616DA827-ADA7-4187-ADDE-27296DB68904}" destId="{D59175F3-1F0D-4B46-9019-BC15AB1238AB}" srcOrd="0" destOrd="0" presId="urn:microsoft.com/office/officeart/2016/7/layout/BasicLinearProcessNumbered"/>
    <dgm:cxn modelId="{6857B5EB-4F57-4A5C-8AB3-6CB408E73580}" type="presOf" srcId="{A86EBB37-0EA8-4196-BEC2-CDDD570E001D}" destId="{1EA2F621-4D22-49C3-9C4E-209A73700A98}" srcOrd="0" destOrd="0" presId="urn:microsoft.com/office/officeart/2016/7/layout/BasicLinearProcessNumbered"/>
    <dgm:cxn modelId="{2B9BD0D9-BFC8-46EC-9A5B-88882C245667}" type="presParOf" srcId="{E0FDA2D3-47C0-49A9-8D93-76CBE9AC7EBE}" destId="{C69CC5D9-1869-4E6C-A825-6BB30F7FD67D}" srcOrd="0" destOrd="0" presId="urn:microsoft.com/office/officeart/2016/7/layout/BasicLinearProcessNumbered"/>
    <dgm:cxn modelId="{B14B34E4-B913-4FF2-87A0-43E2728D0809}" type="presParOf" srcId="{C69CC5D9-1869-4E6C-A825-6BB30F7FD67D}" destId="{8F01C17F-B704-4D68-A070-141177966E74}" srcOrd="0" destOrd="0" presId="urn:microsoft.com/office/officeart/2016/7/layout/BasicLinearProcessNumbered"/>
    <dgm:cxn modelId="{18D12D6B-2365-4766-BFD6-6B4C3963F01F}" type="presParOf" srcId="{C69CC5D9-1869-4E6C-A825-6BB30F7FD67D}" destId="{FA1135AB-52A6-4CAF-B791-D56D7A213020}" srcOrd="1" destOrd="0" presId="urn:microsoft.com/office/officeart/2016/7/layout/BasicLinearProcessNumbered"/>
    <dgm:cxn modelId="{D7519607-82EA-490B-B082-21D2F91E16F6}" type="presParOf" srcId="{C69CC5D9-1869-4E6C-A825-6BB30F7FD67D}" destId="{EA42D57A-474B-4C06-8B4C-AB68B0DBA020}" srcOrd="2" destOrd="0" presId="urn:microsoft.com/office/officeart/2016/7/layout/BasicLinearProcessNumbered"/>
    <dgm:cxn modelId="{2D5D7075-9214-435E-8C45-780D446D91F4}" type="presParOf" srcId="{C69CC5D9-1869-4E6C-A825-6BB30F7FD67D}" destId="{928712CD-1E29-4785-8133-DE6AC5CC20C6}" srcOrd="3" destOrd="0" presId="urn:microsoft.com/office/officeart/2016/7/layout/BasicLinearProcessNumbered"/>
    <dgm:cxn modelId="{8FC3E69C-75B9-41E2-9B3C-6DCD65273F1F}" type="presParOf" srcId="{E0FDA2D3-47C0-49A9-8D93-76CBE9AC7EBE}" destId="{B011A83C-8A62-4F34-948D-2AB6BCF84F19}" srcOrd="1" destOrd="0" presId="urn:microsoft.com/office/officeart/2016/7/layout/BasicLinearProcessNumbered"/>
    <dgm:cxn modelId="{1EEE6CE4-6C4C-464A-A391-3DC8C4D47CFE}" type="presParOf" srcId="{E0FDA2D3-47C0-49A9-8D93-76CBE9AC7EBE}" destId="{BFC9EF91-084A-4DAD-9267-ED3D79F611EA}" srcOrd="2" destOrd="0" presId="urn:microsoft.com/office/officeart/2016/7/layout/BasicLinearProcessNumbered"/>
    <dgm:cxn modelId="{069F751F-2DA8-4D04-9612-D991E7DADB72}" type="presParOf" srcId="{BFC9EF91-084A-4DAD-9267-ED3D79F611EA}" destId="{16E2A7D2-CB2F-4D38-8E6D-D6C30CDCECD5}" srcOrd="0" destOrd="0" presId="urn:microsoft.com/office/officeart/2016/7/layout/BasicLinearProcessNumbered"/>
    <dgm:cxn modelId="{7B59991A-F5B3-40C8-8EB4-E1720E290C7C}" type="presParOf" srcId="{BFC9EF91-084A-4DAD-9267-ED3D79F611EA}" destId="{1EA2F621-4D22-49C3-9C4E-209A73700A98}" srcOrd="1" destOrd="0" presId="urn:microsoft.com/office/officeart/2016/7/layout/BasicLinearProcessNumbered"/>
    <dgm:cxn modelId="{34E177E6-7F02-4413-B7BF-15E48EA7A662}" type="presParOf" srcId="{BFC9EF91-084A-4DAD-9267-ED3D79F611EA}" destId="{294ACC7B-E3E8-48FF-8B51-20E05368BB0E}" srcOrd="2" destOrd="0" presId="urn:microsoft.com/office/officeart/2016/7/layout/BasicLinearProcessNumbered"/>
    <dgm:cxn modelId="{F1FFE203-CDDD-442A-AF90-73F9AA28D60E}" type="presParOf" srcId="{BFC9EF91-084A-4DAD-9267-ED3D79F611EA}" destId="{E7C43104-6FF5-452F-8BF6-5C5C963D0F91}" srcOrd="3" destOrd="0" presId="urn:microsoft.com/office/officeart/2016/7/layout/BasicLinearProcessNumbered"/>
    <dgm:cxn modelId="{4AB45EA2-FD50-4EB5-9C36-FBEC88EE6138}" type="presParOf" srcId="{E0FDA2D3-47C0-49A9-8D93-76CBE9AC7EBE}" destId="{6AC3A3C1-E6A6-45DB-922E-667650CCD637}" srcOrd="3" destOrd="0" presId="urn:microsoft.com/office/officeart/2016/7/layout/BasicLinearProcessNumbered"/>
    <dgm:cxn modelId="{376FC6F1-7AE7-4457-874D-316C71798DB6}" type="presParOf" srcId="{E0FDA2D3-47C0-49A9-8D93-76CBE9AC7EBE}" destId="{D353C48F-932C-4798-A429-4564BD3EEDC9}" srcOrd="4" destOrd="0" presId="urn:microsoft.com/office/officeart/2016/7/layout/BasicLinearProcessNumbered"/>
    <dgm:cxn modelId="{11FAF591-D0F9-40E6-A659-B255CF59346A}" type="presParOf" srcId="{D353C48F-932C-4798-A429-4564BD3EEDC9}" destId="{065E788C-4CDD-4EEA-B6D1-C92957828F09}" srcOrd="0" destOrd="0" presId="urn:microsoft.com/office/officeart/2016/7/layout/BasicLinearProcessNumbered"/>
    <dgm:cxn modelId="{1579104E-B618-4773-948A-1A47016B2639}" type="presParOf" srcId="{D353C48F-932C-4798-A429-4564BD3EEDC9}" destId="{D59175F3-1F0D-4B46-9019-BC15AB1238AB}" srcOrd="1" destOrd="0" presId="urn:microsoft.com/office/officeart/2016/7/layout/BasicLinearProcessNumbered"/>
    <dgm:cxn modelId="{B893E8BC-FC1C-44F0-9759-9DD1F3BCAA9C}" type="presParOf" srcId="{D353C48F-932C-4798-A429-4564BD3EEDC9}" destId="{02CEE4C7-B14B-4386-81E7-F79FC5FBC436}" srcOrd="2" destOrd="0" presId="urn:microsoft.com/office/officeart/2016/7/layout/BasicLinearProcessNumbered"/>
    <dgm:cxn modelId="{C9561BE1-6DAE-403A-AE2F-4B42DADF4714}" type="presParOf" srcId="{D353C48F-932C-4798-A429-4564BD3EEDC9}" destId="{F40C7AAF-FABC-4025-B7F0-FF23A706C5CE}" srcOrd="3" destOrd="0" presId="urn:microsoft.com/office/officeart/2016/7/layout/BasicLinearProcessNumbered"/>
    <dgm:cxn modelId="{DD58AE84-014D-4914-B636-A928CD815AAC}" type="presParOf" srcId="{E0FDA2D3-47C0-49A9-8D93-76CBE9AC7EBE}" destId="{7AE4236F-FAF0-4441-BD9C-12F9EDBD02AC}" srcOrd="5" destOrd="0" presId="urn:microsoft.com/office/officeart/2016/7/layout/BasicLinearProcessNumbered"/>
    <dgm:cxn modelId="{2805CD04-D7E9-4139-A28A-FD4A7C05C6E8}" type="presParOf" srcId="{E0FDA2D3-47C0-49A9-8D93-76CBE9AC7EBE}" destId="{299CE7EC-59CA-48D9-95F9-8141417520B5}" srcOrd="6" destOrd="0" presId="urn:microsoft.com/office/officeart/2016/7/layout/BasicLinearProcessNumbered"/>
    <dgm:cxn modelId="{EC4E136C-62E8-47F3-99D3-BB775945E50C}" type="presParOf" srcId="{299CE7EC-59CA-48D9-95F9-8141417520B5}" destId="{1E67319A-533A-4016-ABC3-0C7617C83A3E}" srcOrd="0" destOrd="0" presId="urn:microsoft.com/office/officeart/2016/7/layout/BasicLinearProcessNumbered"/>
    <dgm:cxn modelId="{D733FFD2-7075-4BE8-AD83-BCE504009249}" type="presParOf" srcId="{299CE7EC-59CA-48D9-95F9-8141417520B5}" destId="{B3DB23CB-5C47-42B2-99BA-2C800B1625BE}" srcOrd="1" destOrd="0" presId="urn:microsoft.com/office/officeart/2016/7/layout/BasicLinearProcessNumbered"/>
    <dgm:cxn modelId="{A0B9D003-9374-471C-ADB0-1EDC709B1FE9}" type="presParOf" srcId="{299CE7EC-59CA-48D9-95F9-8141417520B5}" destId="{7C5EAC60-08D4-4CE5-A558-FA6FC5BCF5A0}" srcOrd="2" destOrd="0" presId="urn:microsoft.com/office/officeart/2016/7/layout/BasicLinearProcessNumbered"/>
    <dgm:cxn modelId="{9C1A51DE-2C89-49D6-9917-E0449983D9C6}" type="presParOf" srcId="{299CE7EC-59CA-48D9-95F9-8141417520B5}" destId="{0F958CBC-FD1C-4A59-9E4C-049B71415DB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A7912-709B-43B8-8523-1A20B502FA96}">
      <dsp:nvSpPr>
        <dsp:cNvPr id="0" name=""/>
        <dsp:cNvSpPr/>
      </dsp:nvSpPr>
      <dsp:spPr>
        <a:xfrm>
          <a:off x="0" y="28214"/>
          <a:ext cx="10156531"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Quantitative approach using UCI Heart Disease dataset.</a:t>
          </a:r>
        </a:p>
      </dsp:txBody>
      <dsp:txXfrm>
        <a:off x="29271" y="57485"/>
        <a:ext cx="10097989" cy="541083"/>
      </dsp:txXfrm>
    </dsp:sp>
    <dsp:sp modelId="{30FEB0C5-13C6-4765-9886-FD2DEF4ED8D6}">
      <dsp:nvSpPr>
        <dsp:cNvPr id="0" name=""/>
        <dsp:cNvSpPr/>
      </dsp:nvSpPr>
      <dsp:spPr>
        <a:xfrm>
          <a:off x="0" y="699839"/>
          <a:ext cx="10156531" cy="599625"/>
        </a:xfrm>
        <a:prstGeom prst="roundRect">
          <a:avLst/>
        </a:prstGeom>
        <a:solidFill>
          <a:schemeClr val="accent2">
            <a:hueOff val="1499114"/>
            <a:satOff val="-17361"/>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Model development:</a:t>
          </a:r>
        </a:p>
      </dsp:txBody>
      <dsp:txXfrm>
        <a:off x="29271" y="729110"/>
        <a:ext cx="10097989" cy="541083"/>
      </dsp:txXfrm>
    </dsp:sp>
    <dsp:sp modelId="{B237AABE-7008-4C0E-9D5E-34A29B67A1D8}">
      <dsp:nvSpPr>
        <dsp:cNvPr id="0" name=""/>
        <dsp:cNvSpPr/>
      </dsp:nvSpPr>
      <dsp:spPr>
        <a:xfrm>
          <a:off x="0" y="1299464"/>
          <a:ext cx="10156531"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Logistic regression and Random Forest models.</a:t>
          </a:r>
        </a:p>
        <a:p>
          <a:pPr marL="228600" lvl="1" indent="-228600" algn="l" defTabSz="889000">
            <a:lnSpc>
              <a:spcPct val="90000"/>
            </a:lnSpc>
            <a:spcBef>
              <a:spcPct val="0"/>
            </a:spcBef>
            <a:spcAft>
              <a:spcPct val="20000"/>
            </a:spcAft>
            <a:buChar char="•"/>
          </a:pPr>
          <a:r>
            <a:rPr lang="en-US" sz="2000" kern="1200"/>
            <a:t>Training/testing split : 60/40</a:t>
          </a:r>
        </a:p>
        <a:p>
          <a:pPr marL="228600" lvl="1" indent="-228600" algn="l" defTabSz="889000">
            <a:lnSpc>
              <a:spcPct val="90000"/>
            </a:lnSpc>
            <a:spcBef>
              <a:spcPct val="0"/>
            </a:spcBef>
            <a:spcAft>
              <a:spcPct val="20000"/>
            </a:spcAft>
            <a:buChar char="•"/>
          </a:pPr>
          <a:r>
            <a:rPr lang="en-US" sz="2000" kern="1200"/>
            <a:t>Evaluation metrics: Accuracy, Precision Recall, F1 score.</a:t>
          </a:r>
        </a:p>
        <a:p>
          <a:pPr marL="228600" lvl="1" indent="-228600" algn="l" defTabSz="889000">
            <a:lnSpc>
              <a:spcPct val="90000"/>
            </a:lnSpc>
            <a:spcBef>
              <a:spcPct val="0"/>
            </a:spcBef>
            <a:spcAft>
              <a:spcPct val="20000"/>
            </a:spcAft>
            <a:buChar char="•"/>
          </a:pPr>
          <a:r>
            <a:rPr lang="en-US" sz="2000" kern="1200"/>
            <a:t>Cross-Validation for robustness</a:t>
          </a:r>
        </a:p>
      </dsp:txBody>
      <dsp:txXfrm>
        <a:off x="0" y="1299464"/>
        <a:ext cx="10156531" cy="1371375"/>
      </dsp:txXfrm>
    </dsp:sp>
    <dsp:sp modelId="{3C720186-4713-4A11-A56A-733DF90DBE2C}">
      <dsp:nvSpPr>
        <dsp:cNvPr id="0" name=""/>
        <dsp:cNvSpPr/>
      </dsp:nvSpPr>
      <dsp:spPr>
        <a:xfrm>
          <a:off x="0" y="2670839"/>
          <a:ext cx="10156531" cy="599625"/>
        </a:xfrm>
        <a:prstGeom prst="roundRect">
          <a:avLst/>
        </a:prstGeom>
        <a:solidFill>
          <a:schemeClr val="accent2">
            <a:hueOff val="2998229"/>
            <a:satOff val="-34723"/>
            <a:lumOff val="-18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Statistical tests:</a:t>
          </a:r>
        </a:p>
      </dsp:txBody>
      <dsp:txXfrm>
        <a:off x="29271" y="2700110"/>
        <a:ext cx="10097989" cy="541083"/>
      </dsp:txXfrm>
    </dsp:sp>
    <dsp:sp modelId="{5182749A-7B08-4B08-917D-8C2497D7830A}">
      <dsp:nvSpPr>
        <dsp:cNvPr id="0" name=""/>
        <dsp:cNvSpPr/>
      </dsp:nvSpPr>
      <dsp:spPr>
        <a:xfrm>
          <a:off x="0" y="3270464"/>
          <a:ext cx="1015653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47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Chi-square test for gender data.</a:t>
          </a:r>
        </a:p>
        <a:p>
          <a:pPr marL="228600" lvl="1" indent="-228600" algn="l" defTabSz="889000">
            <a:lnSpc>
              <a:spcPct val="90000"/>
            </a:lnSpc>
            <a:spcBef>
              <a:spcPct val="0"/>
            </a:spcBef>
            <a:spcAft>
              <a:spcPct val="20000"/>
            </a:spcAft>
            <a:buChar char="•"/>
          </a:pPr>
          <a:r>
            <a:rPr lang="en-US" sz="2000" kern="1200"/>
            <a:t>T-test for mean comparison of male/female data.</a:t>
          </a:r>
        </a:p>
        <a:p>
          <a:pPr marL="228600" lvl="1" indent="-228600" algn="l" defTabSz="889000">
            <a:lnSpc>
              <a:spcPct val="90000"/>
            </a:lnSpc>
            <a:spcBef>
              <a:spcPct val="0"/>
            </a:spcBef>
            <a:spcAft>
              <a:spcPct val="20000"/>
            </a:spcAft>
            <a:buChar char="•"/>
          </a:pPr>
          <a:r>
            <a:rPr lang="en-US" sz="2000" kern="1200"/>
            <a:t>Regression analysis for age impact.</a:t>
          </a:r>
        </a:p>
      </dsp:txBody>
      <dsp:txXfrm>
        <a:off x="0" y="3270464"/>
        <a:ext cx="10156531"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EFFEE-08E0-4BB2-96C9-3D810D10D7E9}">
      <dsp:nvSpPr>
        <dsp:cNvPr id="0" name=""/>
        <dsp:cNvSpPr/>
      </dsp:nvSpPr>
      <dsp:spPr>
        <a:xfrm>
          <a:off x="0" y="65888"/>
          <a:ext cx="7003777"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Predictive Models</a:t>
          </a:r>
        </a:p>
      </dsp:txBody>
      <dsp:txXfrm>
        <a:off x="36296" y="102184"/>
        <a:ext cx="6931185" cy="670943"/>
      </dsp:txXfrm>
    </dsp:sp>
    <dsp:sp modelId="{20F1F61D-3A60-4AE8-9BC3-2BF18BAB8DD8}">
      <dsp:nvSpPr>
        <dsp:cNvPr id="0" name=""/>
        <dsp:cNvSpPr/>
      </dsp:nvSpPr>
      <dsp:spPr>
        <a:xfrm>
          <a:off x="0" y="809423"/>
          <a:ext cx="7003777" cy="150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3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Both models are effective in identifying heart disease risk.</a:t>
          </a:r>
        </a:p>
        <a:p>
          <a:pPr marL="228600" lvl="1" indent="-228600" algn="l" defTabSz="1066800">
            <a:lnSpc>
              <a:spcPct val="90000"/>
            </a:lnSpc>
            <a:spcBef>
              <a:spcPct val="0"/>
            </a:spcBef>
            <a:spcAft>
              <a:spcPct val="20000"/>
            </a:spcAft>
            <a:buChar char="•"/>
          </a:pPr>
          <a:r>
            <a:rPr lang="en-US" sz="2400" kern="1200"/>
            <a:t>Logistic regression outperforms random forest in discriminatory ability (AUC).</a:t>
          </a:r>
        </a:p>
      </dsp:txBody>
      <dsp:txXfrm>
        <a:off x="0" y="809423"/>
        <a:ext cx="7003777" cy="1507994"/>
      </dsp:txXfrm>
    </dsp:sp>
    <dsp:sp modelId="{087E525B-A16F-449A-B71C-F07A1D9A538B}">
      <dsp:nvSpPr>
        <dsp:cNvPr id="0" name=""/>
        <dsp:cNvSpPr/>
      </dsp:nvSpPr>
      <dsp:spPr>
        <a:xfrm>
          <a:off x="0" y="2317418"/>
          <a:ext cx="7003777" cy="743535"/>
        </a:xfrm>
        <a:prstGeom prst="roundRect">
          <a:avLst/>
        </a:prstGeom>
        <a:solidFill>
          <a:schemeClr val="accent5">
            <a:hueOff val="754948"/>
            <a:satOff val="-17"/>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Gender and Heart Disease</a:t>
          </a:r>
        </a:p>
      </dsp:txBody>
      <dsp:txXfrm>
        <a:off x="36296" y="2353714"/>
        <a:ext cx="6931185" cy="670943"/>
      </dsp:txXfrm>
    </dsp:sp>
    <dsp:sp modelId="{2B0892A1-49B1-4907-8A04-5263A227EAAB}">
      <dsp:nvSpPr>
        <dsp:cNvPr id="0" name=""/>
        <dsp:cNvSpPr/>
      </dsp:nvSpPr>
      <dsp:spPr>
        <a:xfrm>
          <a:off x="0" y="3060953"/>
          <a:ext cx="7003777" cy="818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3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Significant relationship </a:t>
          </a:r>
        </a:p>
        <a:p>
          <a:pPr marL="228600" lvl="1" indent="-228600" algn="l" defTabSz="1066800">
            <a:lnSpc>
              <a:spcPct val="90000"/>
            </a:lnSpc>
            <a:spcBef>
              <a:spcPct val="0"/>
            </a:spcBef>
            <a:spcAft>
              <a:spcPct val="20000"/>
            </a:spcAft>
            <a:buChar char="•"/>
          </a:pPr>
          <a:r>
            <a:rPr lang="en-US" sz="2400" kern="1200"/>
            <a:t>Females show higher average risk level.</a:t>
          </a:r>
        </a:p>
      </dsp:txBody>
      <dsp:txXfrm>
        <a:off x="0" y="3060953"/>
        <a:ext cx="7003777" cy="818167"/>
      </dsp:txXfrm>
    </dsp:sp>
    <dsp:sp modelId="{25B30BD1-CD28-4B36-AE7B-8B1D21B39706}">
      <dsp:nvSpPr>
        <dsp:cNvPr id="0" name=""/>
        <dsp:cNvSpPr/>
      </dsp:nvSpPr>
      <dsp:spPr>
        <a:xfrm>
          <a:off x="0" y="3879121"/>
          <a:ext cx="7003777" cy="743535"/>
        </a:xfrm>
        <a:prstGeom prst="roundRect">
          <a:avLst/>
        </a:prstGeom>
        <a:solidFill>
          <a:schemeClr val="accent5">
            <a:hueOff val="1509895"/>
            <a:satOff val="-34"/>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Age as a Predictor</a:t>
          </a:r>
        </a:p>
      </dsp:txBody>
      <dsp:txXfrm>
        <a:off x="36296" y="3915417"/>
        <a:ext cx="6931185" cy="670943"/>
      </dsp:txXfrm>
    </dsp:sp>
    <dsp:sp modelId="{76E4B6DB-2CF6-4563-AD5D-755CF929EB5E}">
      <dsp:nvSpPr>
        <dsp:cNvPr id="0" name=""/>
        <dsp:cNvSpPr/>
      </dsp:nvSpPr>
      <dsp:spPr>
        <a:xfrm>
          <a:off x="0" y="4622656"/>
          <a:ext cx="7003777" cy="115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23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Significant logistic regression model</a:t>
          </a:r>
        </a:p>
        <a:p>
          <a:pPr marL="228600" lvl="1" indent="-228600" algn="l" defTabSz="1066800">
            <a:lnSpc>
              <a:spcPct val="90000"/>
            </a:lnSpc>
            <a:spcBef>
              <a:spcPct val="0"/>
            </a:spcBef>
            <a:spcAft>
              <a:spcPct val="20000"/>
            </a:spcAft>
            <a:buChar char="•"/>
          </a:pPr>
          <a:r>
            <a:rPr lang="en-US" sz="2400" kern="1200"/>
            <a:t>Contradictory to previous findings, suggesting a complexity of risk factors.</a:t>
          </a:r>
        </a:p>
      </dsp:txBody>
      <dsp:txXfrm>
        <a:off x="0" y="4622656"/>
        <a:ext cx="7003777" cy="1155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1C17F-B704-4D68-A070-141177966E74}">
      <dsp:nvSpPr>
        <dsp:cNvPr id="0" name=""/>
        <dsp:cNvSpPr/>
      </dsp:nvSpPr>
      <dsp:spPr>
        <a:xfrm>
          <a:off x="3080"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Utilize multiple models:</a:t>
          </a:r>
        </a:p>
        <a:p>
          <a:pPr marL="114300" lvl="1" indent="-114300" algn="l" defTabSz="533400">
            <a:lnSpc>
              <a:spcPct val="90000"/>
            </a:lnSpc>
            <a:spcBef>
              <a:spcPct val="0"/>
            </a:spcBef>
            <a:spcAft>
              <a:spcPct val="15000"/>
            </a:spcAft>
            <a:buChar char="•"/>
          </a:pPr>
          <a:r>
            <a:rPr lang="en-US" sz="1200" kern="1200"/>
            <a:t>Logistic regression model shows strong discriminatory power, while random forest shows higher accuracy.</a:t>
          </a:r>
        </a:p>
      </dsp:txBody>
      <dsp:txXfrm>
        <a:off x="3080" y="1420580"/>
        <a:ext cx="2444055" cy="2053006"/>
      </dsp:txXfrm>
    </dsp:sp>
    <dsp:sp modelId="{FA1135AB-52A6-4CAF-B791-D56D7A213020}">
      <dsp:nvSpPr>
        <dsp:cNvPr id="0" name=""/>
        <dsp:cNvSpPr/>
      </dsp:nvSpPr>
      <dsp:spPr>
        <a:xfrm>
          <a:off x="711856"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612838"/>
        <a:ext cx="725847" cy="725847"/>
      </dsp:txXfrm>
    </dsp:sp>
    <dsp:sp modelId="{EA42D57A-474B-4C06-8B4C-AB68B0DBA020}">
      <dsp:nvSpPr>
        <dsp:cNvPr id="0" name=""/>
        <dsp:cNvSpPr/>
      </dsp:nvSpPr>
      <dsp:spPr>
        <a:xfrm>
          <a:off x="3080"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2A7D2-CB2F-4D38-8E6D-D6C30CDCECD5}">
      <dsp:nvSpPr>
        <dsp:cNvPr id="0" name=""/>
        <dsp:cNvSpPr/>
      </dsp:nvSpPr>
      <dsp:spPr>
        <a:xfrm>
          <a:off x="2691541"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Further research: </a:t>
          </a:r>
        </a:p>
        <a:p>
          <a:pPr marL="114300" lvl="1" indent="-114300" algn="l" defTabSz="533400">
            <a:lnSpc>
              <a:spcPct val="90000"/>
            </a:lnSpc>
            <a:spcBef>
              <a:spcPct val="0"/>
            </a:spcBef>
            <a:spcAft>
              <a:spcPct val="15000"/>
            </a:spcAft>
            <a:buChar char="•"/>
          </a:pPr>
          <a:r>
            <a:rPr lang="en-US" sz="1200" kern="1200"/>
            <a:t>Include additional variables and perform further research on age and gender disparities.</a:t>
          </a:r>
        </a:p>
      </dsp:txBody>
      <dsp:txXfrm>
        <a:off x="2691541" y="1420580"/>
        <a:ext cx="2444055" cy="2053006"/>
      </dsp:txXfrm>
    </dsp:sp>
    <dsp:sp modelId="{1EA2F621-4D22-49C3-9C4E-209A73700A98}">
      <dsp:nvSpPr>
        <dsp:cNvPr id="0" name=""/>
        <dsp:cNvSpPr/>
      </dsp:nvSpPr>
      <dsp:spPr>
        <a:xfrm>
          <a:off x="3400317"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612838"/>
        <a:ext cx="725847" cy="725847"/>
      </dsp:txXfrm>
    </dsp:sp>
    <dsp:sp modelId="{294ACC7B-E3E8-48FF-8B51-20E05368BB0E}">
      <dsp:nvSpPr>
        <dsp:cNvPr id="0" name=""/>
        <dsp:cNvSpPr/>
      </dsp:nvSpPr>
      <dsp:spPr>
        <a:xfrm>
          <a:off x="2691541"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5E788C-4CDD-4EEA-B6D1-C92957828F09}">
      <dsp:nvSpPr>
        <dsp:cNvPr id="0" name=""/>
        <dsp:cNvSpPr/>
      </dsp:nvSpPr>
      <dsp:spPr>
        <a:xfrm>
          <a:off x="5380002"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Utilize other datasets:</a:t>
          </a:r>
        </a:p>
        <a:p>
          <a:pPr marL="114300" lvl="1" indent="-114300" algn="l" defTabSz="533400">
            <a:lnSpc>
              <a:spcPct val="90000"/>
            </a:lnSpc>
            <a:spcBef>
              <a:spcPct val="0"/>
            </a:spcBef>
            <a:spcAft>
              <a:spcPct val="15000"/>
            </a:spcAft>
            <a:buChar char="•"/>
          </a:pPr>
          <a:r>
            <a:rPr lang="en-US" sz="1200" kern="1200"/>
            <a:t>Include data on more diverse populations with extensive demographic information</a:t>
          </a:r>
        </a:p>
      </dsp:txBody>
      <dsp:txXfrm>
        <a:off x="5380002" y="1420580"/>
        <a:ext cx="2444055" cy="2053006"/>
      </dsp:txXfrm>
    </dsp:sp>
    <dsp:sp modelId="{D59175F3-1F0D-4B46-9019-BC15AB1238AB}">
      <dsp:nvSpPr>
        <dsp:cNvPr id="0" name=""/>
        <dsp:cNvSpPr/>
      </dsp:nvSpPr>
      <dsp:spPr>
        <a:xfrm>
          <a:off x="6088778"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612838"/>
        <a:ext cx="725847" cy="725847"/>
      </dsp:txXfrm>
    </dsp:sp>
    <dsp:sp modelId="{02CEE4C7-B14B-4386-81E7-F79FC5FBC436}">
      <dsp:nvSpPr>
        <dsp:cNvPr id="0" name=""/>
        <dsp:cNvSpPr/>
      </dsp:nvSpPr>
      <dsp:spPr>
        <a:xfrm>
          <a:off x="5380002"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7319A-533A-4016-ABC3-0C7617C83A3E}">
      <dsp:nvSpPr>
        <dsp:cNvPr id="0" name=""/>
        <dsp:cNvSpPr/>
      </dsp:nvSpPr>
      <dsp:spPr>
        <a:xfrm>
          <a:off x="8068463" y="120342"/>
          <a:ext cx="2444055" cy="342167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711200">
            <a:lnSpc>
              <a:spcPct val="90000"/>
            </a:lnSpc>
            <a:spcBef>
              <a:spcPct val="0"/>
            </a:spcBef>
            <a:spcAft>
              <a:spcPct val="35000"/>
            </a:spcAft>
            <a:buNone/>
          </a:pPr>
          <a:r>
            <a:rPr lang="en-US" sz="1600" kern="1200"/>
            <a:t>Investigate Underreporting</a:t>
          </a:r>
        </a:p>
        <a:p>
          <a:pPr marL="114300" lvl="1" indent="-114300" algn="l" defTabSz="533400">
            <a:lnSpc>
              <a:spcPct val="90000"/>
            </a:lnSpc>
            <a:spcBef>
              <a:spcPct val="0"/>
            </a:spcBef>
            <a:spcAft>
              <a:spcPct val="15000"/>
            </a:spcAft>
            <a:buChar char="•"/>
          </a:pPr>
          <a:r>
            <a:rPr lang="en-US" sz="1200" kern="1200"/>
            <a:t>Post-menopausal impact on female heart disease risk.</a:t>
          </a:r>
        </a:p>
      </dsp:txBody>
      <dsp:txXfrm>
        <a:off x="8068463" y="1420580"/>
        <a:ext cx="2444055" cy="2053006"/>
      </dsp:txXfrm>
    </dsp:sp>
    <dsp:sp modelId="{B3DB23CB-5C47-42B2-99BA-2C800B1625BE}">
      <dsp:nvSpPr>
        <dsp:cNvPr id="0" name=""/>
        <dsp:cNvSpPr/>
      </dsp:nvSpPr>
      <dsp:spPr>
        <a:xfrm>
          <a:off x="8777239" y="462510"/>
          <a:ext cx="1026503" cy="102650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612838"/>
        <a:ext cx="725847" cy="725847"/>
      </dsp:txXfrm>
    </dsp:sp>
    <dsp:sp modelId="{7C5EAC60-08D4-4CE5-A558-FA6FC5BCF5A0}">
      <dsp:nvSpPr>
        <dsp:cNvPr id="0" name=""/>
        <dsp:cNvSpPr/>
      </dsp:nvSpPr>
      <dsp:spPr>
        <a:xfrm>
          <a:off x="8068463" y="3541948"/>
          <a:ext cx="2444055"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BDD43-9954-4F99-8F25-415770F17916}" type="datetimeFigureOut">
              <a:rPr lang="en-US" smtClean="0"/>
              <a:t>8/3/2024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58AA00-BF57-4FB4-99DD-37C8805282D7}" type="slidenum">
              <a:rPr lang="en-US" smtClean="0"/>
              <a:t>‹#›</a:t>
            </a:fld>
            <a:endParaRPr lang="en-US"/>
          </a:p>
        </p:txBody>
      </p:sp>
    </p:spTree>
    <p:extLst>
      <p:ext uri="{BB962C8B-B14F-4D97-AF65-F5344CB8AC3E}">
        <p14:creationId xmlns:p14="http://schemas.microsoft.com/office/powerpoint/2010/main" val="4197311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will discuss heart disease, which impacts many globally. Heart disease remains a serious issue for many years in all regions, making it essential for focused medical research and public health initiatives. </a:t>
            </a:r>
          </a:p>
          <a:p>
            <a:endParaRPr lang="en-US" dirty="0"/>
          </a:p>
          <a:p>
            <a:r>
              <a:rPr lang="en-US" dirty="0"/>
              <a:t>This study will attempt to impact heart disease treatment through predictive modeling and data analytics. First, I will develop predictive models that could be used to identify heart disease patients effectively by using various predictors, such as age, sex, chest pain type, fasting blood sugar, and more. These predictors will be used to accurately predict heart disease patients. Second, I will analyze gender as a significant influencing factor in heart disease. Understanding how gender impacts heart disease risk can lead to more personalized and effective prevention strategies. Third, I will investigate the impact of heart disease susceptibility. Age is a well-known risk factor for heart disease and this analysis will provide insight into how different age groups are affected. </a:t>
            </a:r>
          </a:p>
          <a:p>
            <a:endParaRPr lang="en-US" dirty="0"/>
          </a:p>
          <a:p>
            <a:r>
              <a:rPr lang="en-US" dirty="0"/>
              <a:t>The findings of my research demonstrate effective performance of the predictive models in identifying individuals at risk for heart disease. This success highlights the power of data analytics in improving heart disease prediction and prevention. Additionally, the findings show that gender is a significant factor in heart disease. The data shows clear differences in how heart disease affects males and females in this dataset. Therefore, it may be beneficial to develop targeted interventions. Age is also proven as a significant factor in heart disease risk for this data sample. However, the data trends are not what we would expect, with younger individuals appearing more at risk for heart disease than older individuals. This may indicate that there are other significant factors that contribute to heart disease susceptibility. </a:t>
            </a:r>
          </a:p>
        </p:txBody>
      </p:sp>
      <p:sp>
        <p:nvSpPr>
          <p:cNvPr id="4" name="Slide Number Placeholder 3"/>
          <p:cNvSpPr>
            <a:spLocks noGrp="1"/>
          </p:cNvSpPr>
          <p:nvPr>
            <p:ph type="sldNum" sz="quarter" idx="5"/>
          </p:nvPr>
        </p:nvSpPr>
        <p:spPr/>
        <p:txBody>
          <a:bodyPr/>
          <a:lstStyle/>
          <a:p>
            <a:fld id="{EC58AA00-BF57-4FB4-99DD-37C8805282D7}" type="slidenum">
              <a:rPr lang="en-US" smtClean="0"/>
              <a:t>2</a:t>
            </a:fld>
            <a:endParaRPr lang="en-US"/>
          </a:p>
        </p:txBody>
      </p:sp>
    </p:spTree>
    <p:extLst>
      <p:ext uri="{BB962C8B-B14F-4D97-AF65-F5344CB8AC3E}">
        <p14:creationId xmlns:p14="http://schemas.microsoft.com/office/powerpoint/2010/main" val="366600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my analysis of logistic regression and random forest models in predicting heart disease risk, we have several recommendations and suggestions for future research. I recommend utilizing both logistic regression and random forest models in conjunction to leverage their respective strengths. Logistic regression provides strong discriminatory power, making it effective for distinguishing between patients with and without heart disease. The random forest model, on the other hand, has a higher practical accuracy, which makes it valuable for real-world applications.</a:t>
            </a:r>
          </a:p>
          <a:p>
            <a:endParaRPr lang="en-US" dirty="0"/>
          </a:p>
          <a:p>
            <a:r>
              <a:rPr lang="en-US" dirty="0"/>
              <a:t>Further research should focus on exploring the potential for including additional variables or refining current predictors to better capture heart disease risk. Special attention should be given to age and gender disparities, as our findings indicate these factors play a significant role in heart disease risk. </a:t>
            </a:r>
          </a:p>
          <a:p>
            <a:endParaRPr lang="en-US" dirty="0"/>
          </a:p>
          <a:p>
            <a:r>
              <a:rPr lang="en-US" dirty="0"/>
              <a:t>To validate our findings and ensure robust, generalizable results, I recommend using  a more comprehensive dataset. This dataset should include diverse populations and more extensive demographic information to provide a broader perspective on heart disease risk factors.</a:t>
            </a:r>
          </a:p>
          <a:p>
            <a:endParaRPr lang="en-US" dirty="0"/>
          </a:p>
          <a:p>
            <a:r>
              <a:rPr lang="en-US" dirty="0"/>
              <a:t>Future studies should investigate the potential underreporting of heart disease risk in females. Additionally, examining the impact of post-menopausal status on heart disease risk is crucial to understand how it influences risk levels among women.</a:t>
            </a:r>
          </a:p>
          <a:p>
            <a:endParaRPr lang="en-US" dirty="0"/>
          </a:p>
          <a:p>
            <a:r>
              <a:rPr lang="en-US" dirty="0"/>
              <a:t> </a:t>
            </a:r>
          </a:p>
        </p:txBody>
      </p:sp>
      <p:sp>
        <p:nvSpPr>
          <p:cNvPr id="4" name="Slide Number Placeholder 3"/>
          <p:cNvSpPr>
            <a:spLocks noGrp="1"/>
          </p:cNvSpPr>
          <p:nvPr>
            <p:ph type="sldNum" sz="quarter" idx="5"/>
          </p:nvPr>
        </p:nvSpPr>
        <p:spPr/>
        <p:txBody>
          <a:bodyPr/>
          <a:lstStyle/>
          <a:p>
            <a:fld id="{EC58AA00-BF57-4FB4-99DD-37C8805282D7}" type="slidenum">
              <a:rPr lang="en-US" smtClean="0"/>
              <a:t>11</a:t>
            </a:fld>
            <a:endParaRPr lang="en-US"/>
          </a:p>
        </p:txBody>
      </p:sp>
    </p:spTree>
    <p:extLst>
      <p:ext uri="{BB962C8B-B14F-4D97-AF65-F5344CB8AC3E}">
        <p14:creationId xmlns:p14="http://schemas.microsoft.com/office/powerpoint/2010/main" val="1740181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58AA00-BF57-4FB4-99DD-37C8805282D7}" type="slidenum">
              <a:rPr lang="en-US" smtClean="0"/>
              <a:t>12</a:t>
            </a:fld>
            <a:endParaRPr lang="en-US"/>
          </a:p>
        </p:txBody>
      </p:sp>
    </p:spTree>
    <p:extLst>
      <p:ext uri="{BB962C8B-B14F-4D97-AF65-F5344CB8AC3E}">
        <p14:creationId xmlns:p14="http://schemas.microsoft.com/office/powerpoint/2010/main" val="3887070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Heart disease is responsible for the more deaths annually than any other cause globally (Di Cesare et al., 2024). Given this alarming statistic it is essential to perform research to create effective prevention and predictive models. </a:t>
            </a:r>
          </a:p>
          <a:p>
            <a:endParaRPr lang="en-US" dirty="0"/>
          </a:p>
          <a:p>
            <a:r>
              <a:rPr lang="en-US" dirty="0"/>
              <a:t>Recent advances in data analytics and machine learning present increasing effective tools in developing predictive models. These models can help identify individuals who are at risk for developing heart disease. Additionally, they can uncover potential factors that contribute to heart disease susceptibility. </a:t>
            </a:r>
          </a:p>
          <a:p>
            <a:endParaRPr lang="en-US" dirty="0"/>
          </a:p>
          <a:p>
            <a:r>
              <a:rPr lang="en-US" dirty="0"/>
              <a:t>This study will aim to develop and evaluate predictive models for heart disease risk. Additionally, I will conduct an analysis on the impact of gender and age on heart disease susceptibility. For this purpose, I will utilize the UCI Heart Disease Dataset (Lapp, 2019).</a:t>
            </a:r>
          </a:p>
          <a:p>
            <a:endParaRPr lang="en-US" dirty="0"/>
          </a:p>
          <a:p>
            <a:r>
              <a:rPr lang="en-US" dirty="0"/>
              <a:t>By leveraging machine learning and data analytics, I aim to contribute valuable insight into the prediction and prevention of heart disease. An analysis of the UCI Heart Disease dataset will provide a comprehensive evaluation of the factors influencing heart disease risk, particularly focusing on gender and age differences. </a:t>
            </a:r>
          </a:p>
        </p:txBody>
      </p:sp>
      <p:sp>
        <p:nvSpPr>
          <p:cNvPr id="4" name="Slide Number Placeholder 3"/>
          <p:cNvSpPr>
            <a:spLocks noGrp="1"/>
          </p:cNvSpPr>
          <p:nvPr>
            <p:ph type="sldNum" sz="quarter" idx="5"/>
          </p:nvPr>
        </p:nvSpPr>
        <p:spPr/>
        <p:txBody>
          <a:bodyPr/>
          <a:lstStyle/>
          <a:p>
            <a:fld id="{EC58AA00-BF57-4FB4-99DD-37C8805282D7}" type="slidenum">
              <a:rPr lang="en-US" smtClean="0"/>
              <a:t>3</a:t>
            </a:fld>
            <a:endParaRPr lang="en-US"/>
          </a:p>
        </p:txBody>
      </p:sp>
    </p:spTree>
    <p:extLst>
      <p:ext uri="{BB962C8B-B14F-4D97-AF65-F5344CB8AC3E}">
        <p14:creationId xmlns:p14="http://schemas.microsoft.com/office/powerpoint/2010/main" val="277772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study looks at three research questions that are essential for understanding and predicting heart disease risk.</a:t>
            </a:r>
          </a:p>
          <a:p>
            <a:endParaRPr lang="en-US" dirty="0"/>
          </a:p>
          <a:p>
            <a:r>
              <a:rPr lang="en-US" dirty="0"/>
              <a:t>The first question investigates whether a predictive model can effectively identify patients at risk for heart disease. To test this the formulated hypotheses are, there is no significant relationship between the predictive model and the accuracy of identifying patients with heart disease, for the null hypothesis, and There is a significant relationship between the predictive model and the accuracy of identifying patients with heart disease for our alternative hypothesis. To reject the null hypothesis my findings would need to indicate that my predictive model is accurate in predicting individuals at risk for heart disease.</a:t>
            </a:r>
          </a:p>
          <a:p>
            <a:endParaRPr lang="en-US" dirty="0"/>
          </a:p>
          <a:p>
            <a:r>
              <a:rPr lang="en-US" dirty="0"/>
              <a:t>The second research question examines whether gender plays a role in the risk of developing heart disease. To explore this, I will test the hypotheses, there is no significant relationship between gender and the risk of heart disease, as my null hypothesis. And, there is a significant relationship between gender and the risk of heart disease, as my alternative hypothesis. To reject the null hypothesis, I would need to show that male and female heart disease risk is different. </a:t>
            </a:r>
          </a:p>
          <a:p>
            <a:endParaRPr lang="en-US" dirty="0"/>
          </a:p>
          <a:p>
            <a:r>
              <a:rPr lang="en-US" dirty="0"/>
              <a:t>The third research question explores the impact of age on heart disease susceptibility. The hypotheses that are tested for this question are there is no significant relationship between age and heart disease susceptibility, and there is a significant relationship between age and heart disease susceptibility, as the null and alternative hypotheses respectively.</a:t>
            </a:r>
          </a:p>
        </p:txBody>
      </p:sp>
      <p:sp>
        <p:nvSpPr>
          <p:cNvPr id="4" name="Slide Number Placeholder 3"/>
          <p:cNvSpPr>
            <a:spLocks noGrp="1"/>
          </p:cNvSpPr>
          <p:nvPr>
            <p:ph type="sldNum" sz="quarter" idx="5"/>
          </p:nvPr>
        </p:nvSpPr>
        <p:spPr/>
        <p:txBody>
          <a:bodyPr/>
          <a:lstStyle/>
          <a:p>
            <a:fld id="{EC58AA00-BF57-4FB4-99DD-37C8805282D7}" type="slidenum">
              <a:rPr lang="en-US" smtClean="0"/>
              <a:t>4</a:t>
            </a:fld>
            <a:endParaRPr lang="en-US"/>
          </a:p>
        </p:txBody>
      </p:sp>
    </p:spTree>
    <p:extLst>
      <p:ext uri="{BB962C8B-B14F-4D97-AF65-F5344CB8AC3E}">
        <p14:creationId xmlns:p14="http://schemas.microsoft.com/office/powerpoint/2010/main" val="83536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heart disease continues to rise globally, developing effective predictive models and understanding the associated risk factors is crucial. This literature review evaluates existing research on the efficacy of predictive models and the role of gender and age in heart disease susceptibility. This review is structured around three key hypotheses focusing on the accuracy of predictive models, gender-based disparities, and age-related sustainability in relation to heart disease.</a:t>
            </a:r>
          </a:p>
          <a:p>
            <a:endParaRPr lang="en-US" dirty="0"/>
          </a:p>
          <a:p>
            <a:r>
              <a:rPr lang="en-US" dirty="0"/>
              <a:t>Predictive models leverage statistical techniques and machine learning algorithms to estimate a patient's likelihood of developing heart disease. Several types of models have been developed, including logistic regression, neural networks, deep learning algorithms, and hybrid models. Studies have evaluated the performance of different predictive models. Desai et al. (2019) compared backpropagation neural networks (BPNN) and logistic regression, finding higher accuracy with logistic regression at 92.58% compared to BPNN at 85.07%. Conversely, Al </a:t>
            </a:r>
            <a:r>
              <a:rPr lang="en-US" dirty="0" err="1"/>
              <a:t>Reshan</a:t>
            </a:r>
            <a:r>
              <a:rPr lang="en-US" dirty="0"/>
              <a:t> et al. (2023) demonstrated that a hybrid deep neural network model outperformed these, achieving 98.56% accuracy.</a:t>
            </a:r>
          </a:p>
          <a:p>
            <a:endParaRPr lang="en-US" dirty="0"/>
          </a:p>
          <a:p>
            <a:r>
              <a:rPr lang="en-US" dirty="0"/>
              <a:t>Gender disparities in heart disease prevalence and outcomes are well-documented. While men have traditionally been considered at higher risk (Weidner, 2000), post-menopausal women also face significant risk (</a:t>
            </a:r>
            <a:r>
              <a:rPr lang="en-US" dirty="0" err="1"/>
              <a:t>Regitz-Zagrosek</a:t>
            </a:r>
            <a:r>
              <a:rPr lang="en-US" dirty="0"/>
              <a:t>, 2003). </a:t>
            </a:r>
          </a:p>
          <a:p>
            <a:endParaRPr lang="en-US" dirty="0"/>
          </a:p>
          <a:p>
            <a:r>
              <a:rPr lang="en-US" dirty="0"/>
              <a:t>Age is a well-established risk factor for heart disease, with incidence rates increasing significantly with age. The Framingham Heart Study cohort found that heart disease risk increases exponentially with age, especially after age 50 (</a:t>
            </a:r>
            <a:r>
              <a:rPr lang="en-US" dirty="0" err="1"/>
              <a:t>Peeters</a:t>
            </a:r>
            <a:r>
              <a:rPr lang="en-US" dirty="0"/>
              <a:t> et al., 2002). Incorporating age into predictive models enhances their predictive power. Research by Dhingra &amp; </a:t>
            </a:r>
            <a:r>
              <a:rPr lang="en-US" dirty="0" err="1"/>
              <a:t>Vashan</a:t>
            </a:r>
            <a:r>
              <a:rPr lang="en-US" dirty="0"/>
              <a:t> (2012) demonstrates that age is a significant factor in heart disease prediction. However, the interaction between age and other risk factors, such as hypertension and diabetes, needs further exploration to refine predictive accuracy. </a:t>
            </a:r>
          </a:p>
        </p:txBody>
      </p:sp>
      <p:sp>
        <p:nvSpPr>
          <p:cNvPr id="4" name="Slide Number Placeholder 3"/>
          <p:cNvSpPr>
            <a:spLocks noGrp="1"/>
          </p:cNvSpPr>
          <p:nvPr>
            <p:ph type="sldNum" sz="quarter" idx="5"/>
          </p:nvPr>
        </p:nvSpPr>
        <p:spPr/>
        <p:txBody>
          <a:bodyPr/>
          <a:lstStyle/>
          <a:p>
            <a:fld id="{EC58AA00-BF57-4FB4-99DD-37C8805282D7}" type="slidenum">
              <a:rPr lang="en-US" smtClean="0"/>
              <a:t>5</a:t>
            </a:fld>
            <a:endParaRPr lang="en-US"/>
          </a:p>
        </p:txBody>
      </p:sp>
    </p:spTree>
    <p:extLst>
      <p:ext uri="{BB962C8B-B14F-4D97-AF65-F5344CB8AC3E}">
        <p14:creationId xmlns:p14="http://schemas.microsoft.com/office/powerpoint/2010/main" val="3325529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collection process begins with retrieving the UCI Heart Disease dataset from Kaggle. This dataset includes quantitative health metrics such as age, resting blood pressure, cholesterol, maximum heart rate, and ST depression. The dataset also includes categorical variables like gender, chest pain type, fasting blood sugar, and more. The data will be split into 60% for training and 40% for testing. A logistic regression will serve as the baseline model for predicting heart disease, and a Random forest ensemble method will also be used to improve accuracy and handle overfitting concerns. Model performance will be assessed using metrics such as accuracy, precision, recall, and F1 score. Additionally, cross-validation will be conducted to ensure robustness and generalizability.</a:t>
            </a:r>
          </a:p>
          <a:p>
            <a:endParaRPr lang="en-US" dirty="0"/>
          </a:p>
          <a:p>
            <a:r>
              <a:rPr lang="en-US" dirty="0"/>
              <a:t>Chi-square tests will assess associations between categorical data and heart disease risk. Additionally, T-tests will compare means between groups, such as heart disease risk between male and female patients. </a:t>
            </a:r>
            <a:br>
              <a:rPr lang="en-US" dirty="0"/>
            </a:br>
            <a:br>
              <a:rPr lang="en-US" dirty="0"/>
            </a:br>
            <a:r>
              <a:rPr lang="en-US" dirty="0"/>
              <a:t>Lastly, regression analysis will determine the impact of age and identify significant predictors.</a:t>
            </a:r>
          </a:p>
          <a:p>
            <a:endParaRPr lang="en-US" dirty="0"/>
          </a:p>
          <a:p>
            <a:endParaRPr lang="en-US" dirty="0"/>
          </a:p>
        </p:txBody>
      </p:sp>
      <p:sp>
        <p:nvSpPr>
          <p:cNvPr id="4" name="Slide Number Placeholder 3"/>
          <p:cNvSpPr>
            <a:spLocks noGrp="1"/>
          </p:cNvSpPr>
          <p:nvPr>
            <p:ph type="sldNum" sz="quarter" idx="5"/>
          </p:nvPr>
        </p:nvSpPr>
        <p:spPr/>
        <p:txBody>
          <a:bodyPr/>
          <a:lstStyle/>
          <a:p>
            <a:fld id="{EC58AA00-BF57-4FB4-99DD-37C8805282D7}" type="slidenum">
              <a:rPr lang="en-US" smtClean="0"/>
              <a:t>6</a:t>
            </a:fld>
            <a:endParaRPr lang="en-US"/>
          </a:p>
        </p:txBody>
      </p:sp>
    </p:spTree>
    <p:extLst>
      <p:ext uri="{BB962C8B-B14F-4D97-AF65-F5344CB8AC3E}">
        <p14:creationId xmlns:p14="http://schemas.microsoft.com/office/powerpoint/2010/main" val="3900798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I will discuss the evaluation and performance metrics of our predictive models: logistic regression and random forest; and; look at how well these models identify patients at risk for heart disease using various metrics.</a:t>
            </a:r>
          </a:p>
          <a:p>
            <a:endParaRPr lang="en-US" dirty="0"/>
          </a:p>
          <a:p>
            <a:r>
              <a:rPr lang="en-US" dirty="0"/>
              <a:t>First, the logistic regression model. This model was evaluated using several key metrics, shown in Figure 1. Significant variables include sex, chest pain type (cp), maximum heart rate achieved (</a:t>
            </a:r>
            <a:r>
              <a:rPr lang="en-US" dirty="0" err="1"/>
              <a:t>thalach</a:t>
            </a:r>
            <a:r>
              <a:rPr lang="en-US" dirty="0"/>
              <a:t>), ST depression induced by exercise relative to rest (</a:t>
            </a:r>
            <a:r>
              <a:rPr lang="en-US" dirty="0" err="1"/>
              <a:t>oldpeak</a:t>
            </a:r>
            <a:r>
              <a:rPr lang="en-US" dirty="0"/>
              <a:t>), and the number of major vessels colored by fluoroscopy (ca). The model achieved an accuracy of 75.21%, with a 95% confidence interval ranging from 66.54% to 82.60%. The sensitivity or recall was 65.45%, while the specificity was 83.33%, indicating that the model is more effective at correctly identifying true negatives than true positives. The precision, or positive predictive value, was 76.60%, and the F1 score, which balances precision and recall, was 70.59%. The area under the ROC curve (AUC) was 0.869, highlighting the model’s strong discriminatory power. These results support rejecting the null hypothesis, indicating a significant relationship between the predictive model and the accuracy of identifying patients with heart disease. </a:t>
            </a:r>
          </a:p>
          <a:p>
            <a:endParaRPr lang="en-US" dirty="0"/>
          </a:p>
          <a:p>
            <a:r>
              <a:rPr lang="en-US" dirty="0"/>
              <a:t>Next, we have the random forest model, trained with 500 trees, shown in Figure 2. This model achieved an accuracy of approximately 78.51% on the testing data, with a 95% confidence interval ranging from 70.12% to 85.46%. The model’s sensitivity and specificity were 76.36% and 80.30%, respectively, suggesting it performs well in correctly identifying both patients with and without heart disease. The AUC for this model was 0.783, further supporting its strong predictive power. The precision and F1 score were both 76.36%, indicating a balanced performance between precision and recall. These metrics demonstrate that the random forest model has a significant relationship with the accuracy of identifying patients with heart disease, allowing us to reject the null hypothesis. </a:t>
            </a:r>
          </a:p>
          <a:p>
            <a:endParaRPr lang="en-US" dirty="0"/>
          </a:p>
          <a:p>
            <a:r>
              <a:rPr lang="en-US" dirty="0"/>
              <a:t>Finally, let's look at the cross-validation results for both models, shown in Figure 3. For the logistic regression model, the RMSE was 0.3463, R-squared was 0.5182, and MAE was 0.2357. The AUC was 0.869, indicating strong discriminatory power, with a precision of 76.60% and an F1 score of 70.59%. For the random forest model, cross-validated with 10 folds, the RMSE was 0.3539, R-squared was 0.5175, and MAE was 0.2863. This model achieved an accuracy of 78.51% on the test data, with a sensitivity of 76.36% and specificity of 80.30%. Compared to logistic regression, the random forest model has slightly higher accuracy and F1 score but a marginally lower AUC, suggesting it also performs effectively in identifying patients at risk for heart disease.</a:t>
            </a:r>
          </a:p>
        </p:txBody>
      </p:sp>
      <p:sp>
        <p:nvSpPr>
          <p:cNvPr id="4" name="Slide Number Placeholder 3"/>
          <p:cNvSpPr>
            <a:spLocks noGrp="1"/>
          </p:cNvSpPr>
          <p:nvPr>
            <p:ph type="sldNum" sz="quarter" idx="5"/>
          </p:nvPr>
        </p:nvSpPr>
        <p:spPr/>
        <p:txBody>
          <a:bodyPr/>
          <a:lstStyle/>
          <a:p>
            <a:fld id="{EC58AA00-BF57-4FB4-99DD-37C8805282D7}" type="slidenum">
              <a:rPr lang="en-US" smtClean="0"/>
              <a:t>7</a:t>
            </a:fld>
            <a:endParaRPr lang="en-US"/>
          </a:p>
        </p:txBody>
      </p:sp>
    </p:spTree>
    <p:extLst>
      <p:ext uri="{BB962C8B-B14F-4D97-AF65-F5344CB8AC3E}">
        <p14:creationId xmlns:p14="http://schemas.microsoft.com/office/powerpoint/2010/main" val="2072512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the significance of gender in heart disease risk is based on the analysis of the Chi-Square test and the Two Sample t-test.</a:t>
            </a:r>
          </a:p>
          <a:p>
            <a:endParaRPr lang="en-US" dirty="0"/>
          </a:p>
          <a:p>
            <a:r>
              <a:rPr lang="en-US" dirty="0"/>
              <a:t>First, the Chi-Square test results are shown in Figure 4. The Chi-Square statistic is 22.717, with a p-value significantly lower than 0.05. These results indicate a significant relationship between gender and heart disease risk, allowing us to reject the null hypothesis that there is no significant relationship.</a:t>
            </a:r>
          </a:p>
          <a:p>
            <a:endParaRPr lang="en-US" dirty="0"/>
          </a:p>
          <a:p>
            <a:r>
              <a:rPr lang="en-US" dirty="0"/>
              <a:t>Now, the Two Sample t-test results are displayed in Figure 5. The t-test reveals a statistically significant difference in mean values of heart disease risk between males and females. The mean heart disease risk for females is higher at 1.75 compared to 1.449 for males. The p-value for this test is significantly lower than 0.05, indicating a highly significant result. The 95% confidence interval for the difference in means ranges from 0.19 to 0.41, suggesting that the true difference in means lies within this range.</a:t>
            </a:r>
          </a:p>
          <a:p>
            <a:endParaRPr lang="en-US" dirty="0"/>
          </a:p>
          <a:p>
            <a:r>
              <a:rPr lang="en-US" dirty="0"/>
              <a:t>These findings suggest that, on average, females in this sample have a higher risk of heart disease compared to males. Therefore, the evidence strongly supports a relationship between gender and heart disease risk, with females being more at risk in this dataset. These findings align with existing literature on gender disparities in heart disease risk. However, it is important to note that other literature suggests men are generally more at risk. This discrepancy could be due to underreporting of heart disease in females or the specific characteristics of this dataset, which may include more post-menopausal women. Further evaluation is needed for a more accurate and comprehensive understanding of gender disparities in heart disease risk.</a:t>
            </a:r>
          </a:p>
        </p:txBody>
      </p:sp>
      <p:sp>
        <p:nvSpPr>
          <p:cNvPr id="4" name="Slide Number Placeholder 3"/>
          <p:cNvSpPr>
            <a:spLocks noGrp="1"/>
          </p:cNvSpPr>
          <p:nvPr>
            <p:ph type="sldNum" sz="quarter" idx="5"/>
          </p:nvPr>
        </p:nvSpPr>
        <p:spPr/>
        <p:txBody>
          <a:bodyPr/>
          <a:lstStyle/>
          <a:p>
            <a:fld id="{EC58AA00-BF57-4FB4-99DD-37C8805282D7}" type="slidenum">
              <a:rPr lang="en-US" smtClean="0"/>
              <a:t>8</a:t>
            </a:fld>
            <a:endParaRPr lang="en-US"/>
          </a:p>
        </p:txBody>
      </p:sp>
    </p:spTree>
    <p:extLst>
      <p:ext uri="{BB962C8B-B14F-4D97-AF65-F5344CB8AC3E}">
        <p14:creationId xmlns:p14="http://schemas.microsoft.com/office/powerpoint/2010/main" val="405483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the results of our logistic regression analysis examines the relationship between age and the risk of heart disease. </a:t>
            </a:r>
          </a:p>
          <a:p>
            <a:endParaRPr lang="en-US" dirty="0"/>
          </a:p>
          <a:p>
            <a:r>
              <a:rPr lang="en-US" dirty="0"/>
              <a:t>The logistic regression analysis, as shown in Figure 6, reveals that age is a statistically significant factor influencing the risk of heart disease. Interestingly, the model shows a negative coefficient for age (-0.05235), which indicates that with each additional year of age, the log odds of developing heart disease actually decrease. This finding is somewhat surprising and contrary to common expectations, as previous research typically suggests that heart disease risk increases with age. The statistical significance of this finding is supported by a highly significant p-value of 0.000122, which is much lower than the conventional threshold of 0.05. This indicates that the observed relationship between age and heart disease risk is unlikely to be due to random chance. The fit of the logistic regression model is robust, as evidenced by the reduction in deviance from the null model and a low Akaike Information Criterion (AIC) value. The null deviance, which measures the fit of a model with no predictors, is 417.64.When age is included as a predictor, the residual deviance decreases to 401.86, signifying an improved fit.“</a:t>
            </a:r>
          </a:p>
          <a:p>
            <a:endParaRPr lang="en-US" dirty="0"/>
          </a:p>
          <a:p>
            <a:r>
              <a:rPr lang="en-US" dirty="0"/>
              <a:t>Based on these results, we can reject the null hypothesis (H0), indicating that there is a significant relationship between age and heart disease susceptibility. However, it is important to note that these results are the opposite of what previous research may suggest, which typically finds that heart disease risk increases with age. This discrepancy indicates that the model may need to include more variables to more accurately capture the factors influencing heart disease risk. While age is a significant predictor in our model, further research is needed to understand the full range of variables that contribute to heart disease risk</a:t>
            </a:r>
          </a:p>
        </p:txBody>
      </p:sp>
      <p:sp>
        <p:nvSpPr>
          <p:cNvPr id="4" name="Slide Number Placeholder 3"/>
          <p:cNvSpPr>
            <a:spLocks noGrp="1"/>
          </p:cNvSpPr>
          <p:nvPr>
            <p:ph type="sldNum" sz="quarter" idx="5"/>
          </p:nvPr>
        </p:nvSpPr>
        <p:spPr/>
        <p:txBody>
          <a:bodyPr/>
          <a:lstStyle/>
          <a:p>
            <a:fld id="{EC58AA00-BF57-4FB4-99DD-37C8805282D7}" type="slidenum">
              <a:rPr lang="en-US" smtClean="0"/>
              <a:t>9</a:t>
            </a:fld>
            <a:endParaRPr lang="en-US"/>
          </a:p>
        </p:txBody>
      </p:sp>
    </p:spTree>
    <p:extLst>
      <p:ext uri="{BB962C8B-B14F-4D97-AF65-F5344CB8AC3E}">
        <p14:creationId xmlns:p14="http://schemas.microsoft.com/office/powerpoint/2010/main" val="24873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 comparative analysis of the logistic regression and random forest models in predicting heart disease risk determined both models have shown significant capabilities in identifying patients at risk. The logistic regression model achieved an accuracy of 75.21% and an Area Under the Curve (AUC) of 0.869. The AUC is particularly important as it measures the model's ability to distinguish between patients with and without heart disease. On the other hand, the random forest model achieved a slightly higher accuracy of 78.51% but a lower AUC of 0.783 compared to logistic regression. Both models are effective in distinguishing between patients with and without heart disease, demonstrating their utility in predictive analytics. However, logistic regression slightly outperforms random forest in terms of discriminatory ability, as indicated by the higher AUC. This suggests that logistic regression is better at correctly identifying true positives and true negatives.</a:t>
            </a:r>
          </a:p>
          <a:p>
            <a:endParaRPr lang="en-US" dirty="0"/>
          </a:p>
          <a:p>
            <a:r>
              <a:rPr lang="en-US" dirty="0"/>
              <a:t>The statistical tests conducted confirm a significant relationship between gender and heart disease risk. Females in the dataset showed higher average risk levels than males. This finding aligns with existing literature but also raises the possibility of underreporting in females or specific characteristics of the dataset influencing these results.</a:t>
            </a:r>
          </a:p>
          <a:p>
            <a:endParaRPr lang="en-US" dirty="0"/>
          </a:p>
          <a:p>
            <a:r>
              <a:rPr lang="en-US" dirty="0"/>
              <a:t>Age was identified as a significant predictor in the logistic regression model. Interestingly, our analysis found a negative coefficient for age, contrary to previous research which generally indicates an increased risk with age. This unexpected result highlights the complexity of heart disease risk factors and suggests that other variables might need to be included to more accurately capture the true risk.</a:t>
            </a:r>
          </a:p>
        </p:txBody>
      </p:sp>
      <p:sp>
        <p:nvSpPr>
          <p:cNvPr id="4" name="Slide Number Placeholder 3"/>
          <p:cNvSpPr>
            <a:spLocks noGrp="1"/>
          </p:cNvSpPr>
          <p:nvPr>
            <p:ph type="sldNum" sz="quarter" idx="5"/>
          </p:nvPr>
        </p:nvSpPr>
        <p:spPr/>
        <p:txBody>
          <a:bodyPr/>
          <a:lstStyle/>
          <a:p>
            <a:fld id="{EC58AA00-BF57-4FB4-99DD-37C8805282D7}" type="slidenum">
              <a:rPr lang="en-US" smtClean="0"/>
              <a:t>10</a:t>
            </a:fld>
            <a:endParaRPr lang="en-US"/>
          </a:p>
        </p:txBody>
      </p:sp>
    </p:spTree>
    <p:extLst>
      <p:ext uri="{BB962C8B-B14F-4D97-AF65-F5344CB8AC3E}">
        <p14:creationId xmlns:p14="http://schemas.microsoft.com/office/powerpoint/2010/main" val="374426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7/28/2024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0249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7/28/2024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757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7/28/2024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8561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7/28/2024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8475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7/28/2024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6657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7/28/2024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037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7/28/2024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4594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7/28/2024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017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7/28/2024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766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7/28/2024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416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7/28/2024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5975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7/28/2024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7256224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40" r:id="rId3"/>
    <p:sldLayoutId id="2147483741" r:id="rId4"/>
    <p:sldLayoutId id="2147483742" r:id="rId5"/>
    <p:sldLayoutId id="2147483743" r:id="rId6"/>
    <p:sldLayoutId id="2147483744" r:id="rId7"/>
    <p:sldLayoutId id="2147483748" r:id="rId8"/>
    <p:sldLayoutId id="2147483745" r:id="rId9"/>
    <p:sldLayoutId id="2147483746" r:id="rId10"/>
    <p:sldLayoutId id="2147483747"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9F2144-48B7-4730-955E-365ECED3A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765FF50-D2F9-4A4F-86ED-F101E172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1A0ACB69-62FB-B54D-5258-90FE4CF94D75}"/>
              </a:ext>
            </a:extLst>
          </p:cNvPr>
          <p:cNvSpPr>
            <a:spLocks noGrp="1"/>
          </p:cNvSpPr>
          <p:nvPr>
            <p:ph type="ctrTitle"/>
          </p:nvPr>
        </p:nvSpPr>
        <p:spPr>
          <a:xfrm>
            <a:off x="838200" y="513189"/>
            <a:ext cx="5797883" cy="2667000"/>
          </a:xfrm>
        </p:spPr>
        <p:txBody>
          <a:bodyPr anchor="b">
            <a:normAutofit/>
          </a:bodyPr>
          <a:lstStyle/>
          <a:p>
            <a:pPr algn="l">
              <a:lnSpc>
                <a:spcPct val="90000"/>
              </a:lnSpc>
            </a:pPr>
            <a:r>
              <a:rPr lang="en-US">
                <a:solidFill>
                  <a:schemeClr val="tx2"/>
                </a:solidFill>
              </a:rPr>
              <a:t>Module 8: Portfolio Project</a:t>
            </a:r>
            <a:br>
              <a:rPr lang="en-US">
                <a:solidFill>
                  <a:schemeClr val="tx2"/>
                </a:solidFill>
              </a:rPr>
            </a:br>
            <a:r>
              <a:rPr lang="en-US">
                <a:solidFill>
                  <a:schemeClr val="tx2"/>
                </a:solidFill>
              </a:rPr>
              <a:t>Oral and PowerPoint Presentation</a:t>
            </a:r>
          </a:p>
        </p:txBody>
      </p:sp>
      <p:sp>
        <p:nvSpPr>
          <p:cNvPr id="3" name="Subtitle 2">
            <a:extLst>
              <a:ext uri="{FF2B5EF4-FFF2-40B4-BE49-F238E27FC236}">
                <a16:creationId xmlns:a16="http://schemas.microsoft.com/office/drawing/2014/main" id="{F0AB4A3D-7292-07AD-2224-3C2A4B2297DA}"/>
              </a:ext>
            </a:extLst>
          </p:cNvPr>
          <p:cNvSpPr>
            <a:spLocks noGrp="1"/>
          </p:cNvSpPr>
          <p:nvPr>
            <p:ph type="subTitle" idx="1"/>
          </p:nvPr>
        </p:nvSpPr>
        <p:spPr>
          <a:xfrm>
            <a:off x="838200" y="3408788"/>
            <a:ext cx="5797882" cy="1785690"/>
          </a:xfrm>
        </p:spPr>
        <p:txBody>
          <a:bodyPr anchor="t">
            <a:normAutofit/>
          </a:bodyPr>
          <a:lstStyle/>
          <a:p>
            <a:pPr algn="l">
              <a:lnSpc>
                <a:spcPct val="100000"/>
              </a:lnSpc>
            </a:pPr>
            <a:r>
              <a:rPr lang="en-US" sz="1500" dirty="0">
                <a:solidFill>
                  <a:schemeClr val="tx2"/>
                </a:solidFill>
              </a:rPr>
              <a:t>Michelle Goodwin</a:t>
            </a:r>
          </a:p>
          <a:p>
            <a:pPr algn="l">
              <a:lnSpc>
                <a:spcPct val="100000"/>
              </a:lnSpc>
            </a:pPr>
            <a:r>
              <a:rPr lang="en-US" sz="1500" dirty="0">
                <a:solidFill>
                  <a:schemeClr val="tx2"/>
                </a:solidFill>
              </a:rPr>
              <a:t>Colorado State University-Global Campus</a:t>
            </a:r>
          </a:p>
          <a:p>
            <a:pPr algn="l">
              <a:lnSpc>
                <a:spcPct val="100000"/>
              </a:lnSpc>
            </a:pPr>
            <a:r>
              <a:rPr lang="en-US" sz="1500" dirty="0">
                <a:solidFill>
                  <a:schemeClr val="tx2"/>
                </a:solidFill>
              </a:rPr>
              <a:t>MIS 581: Capstone- Business Intelligence and Data Analytics</a:t>
            </a:r>
          </a:p>
          <a:p>
            <a:pPr algn="l">
              <a:lnSpc>
                <a:spcPct val="100000"/>
              </a:lnSpc>
            </a:pPr>
            <a:r>
              <a:rPr lang="en-US" sz="1500" dirty="0">
                <a:solidFill>
                  <a:schemeClr val="tx2"/>
                </a:solidFill>
              </a:rPr>
              <a:t>Dr. Osama </a:t>
            </a:r>
            <a:r>
              <a:rPr lang="en-US" sz="1500" dirty="0" err="1">
                <a:solidFill>
                  <a:schemeClr val="tx2"/>
                </a:solidFill>
              </a:rPr>
              <a:t>Morad</a:t>
            </a:r>
            <a:endParaRPr lang="en-US" sz="1500" dirty="0">
              <a:solidFill>
                <a:schemeClr val="tx2"/>
              </a:solidFill>
            </a:endParaRPr>
          </a:p>
          <a:p>
            <a:pPr algn="l">
              <a:lnSpc>
                <a:spcPct val="100000"/>
              </a:lnSpc>
            </a:pPr>
            <a:r>
              <a:rPr lang="en-US" sz="1500" dirty="0">
                <a:solidFill>
                  <a:schemeClr val="tx2"/>
                </a:solidFill>
              </a:rPr>
              <a:t>August 4, 2024</a:t>
            </a:r>
          </a:p>
        </p:txBody>
      </p:sp>
      <p:pic>
        <p:nvPicPr>
          <p:cNvPr id="4" name="Picture 3">
            <a:extLst>
              <a:ext uri="{FF2B5EF4-FFF2-40B4-BE49-F238E27FC236}">
                <a16:creationId xmlns:a16="http://schemas.microsoft.com/office/drawing/2014/main" id="{B217081B-43F8-91C9-6F43-2C841FCF3C6F}"/>
              </a:ext>
            </a:extLst>
          </p:cNvPr>
          <p:cNvPicPr>
            <a:picLocks noChangeAspect="1"/>
          </p:cNvPicPr>
          <p:nvPr/>
        </p:nvPicPr>
        <p:blipFill>
          <a:blip r:embed="rId2"/>
          <a:srcRect r="11675" b="3"/>
          <a:stretch/>
        </p:blipFill>
        <p:spPr>
          <a:xfrm>
            <a:off x="7162800" y="10"/>
            <a:ext cx="5029200" cy="5693802"/>
          </a:xfrm>
          <a:prstGeom prst="rect">
            <a:avLst/>
          </a:prstGeom>
        </p:spPr>
      </p:pic>
      <p:sp>
        <p:nvSpPr>
          <p:cNvPr id="13" name="Rectangle 12">
            <a:extLst>
              <a:ext uri="{FF2B5EF4-FFF2-40B4-BE49-F238E27FC236}">
                <a16:creationId xmlns:a16="http://schemas.microsoft.com/office/drawing/2014/main" id="{04D834C7-8223-43DA-AA30-E15A1BC7B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3812"/>
            <a:ext cx="12192000" cy="1164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B62DE6C5-8EB8-4E41-B0FF-93563AA4C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5693811"/>
            <a:ext cx="12191999" cy="1164188"/>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51468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5AC621-7603-DE8F-D301-5EF80E95DE51}"/>
              </a:ext>
            </a:extLst>
          </p:cNvPr>
          <p:cNvSpPr>
            <a:spLocks noGrp="1"/>
          </p:cNvSpPr>
          <p:nvPr>
            <p:ph type="title"/>
          </p:nvPr>
        </p:nvSpPr>
        <p:spPr>
          <a:xfrm>
            <a:off x="838201" y="559813"/>
            <a:ext cx="2819399" cy="5577934"/>
          </a:xfrm>
        </p:spPr>
        <p:txBody>
          <a:bodyPr>
            <a:normAutofit/>
          </a:bodyPr>
          <a:lstStyle/>
          <a:p>
            <a:r>
              <a:rPr lang="en-US" sz="3700"/>
              <a:t>Conclusion</a:t>
            </a:r>
          </a:p>
        </p:txBody>
      </p:sp>
      <p:graphicFrame>
        <p:nvGraphicFramePr>
          <p:cNvPr id="5" name="Content Placeholder 2">
            <a:extLst>
              <a:ext uri="{FF2B5EF4-FFF2-40B4-BE49-F238E27FC236}">
                <a16:creationId xmlns:a16="http://schemas.microsoft.com/office/drawing/2014/main" id="{FE752C90-48CE-14E1-EF43-3CACBC5F3838}"/>
              </a:ext>
            </a:extLst>
          </p:cNvPr>
          <p:cNvGraphicFramePr>
            <a:graphicFrameLocks noGrp="1"/>
          </p:cNvGraphicFramePr>
          <p:nvPr>
            <p:ph idx="1"/>
            <p:extLst>
              <p:ext uri="{D42A27DB-BD31-4B8C-83A1-F6EECF244321}">
                <p14:modId xmlns:p14="http://schemas.microsoft.com/office/powerpoint/2010/main" val="227520825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17760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8D6693-8E1B-F518-0161-84D0517BBB85}"/>
              </a:ext>
            </a:extLst>
          </p:cNvPr>
          <p:cNvSpPr>
            <a:spLocks noGrp="1"/>
          </p:cNvSpPr>
          <p:nvPr>
            <p:ph type="title"/>
          </p:nvPr>
        </p:nvSpPr>
        <p:spPr>
          <a:xfrm>
            <a:off x="1198182" y="381000"/>
            <a:ext cx="10003218" cy="1600124"/>
          </a:xfrm>
        </p:spPr>
        <p:txBody>
          <a:bodyPr>
            <a:normAutofit/>
          </a:bodyPr>
          <a:lstStyle/>
          <a:p>
            <a:r>
              <a:rPr lang="en-US" dirty="0"/>
              <a:t>Recommendations</a:t>
            </a:r>
          </a:p>
        </p:txBody>
      </p:sp>
      <p:graphicFrame>
        <p:nvGraphicFramePr>
          <p:cNvPr id="21" name="Content Placeholder 2">
            <a:extLst>
              <a:ext uri="{FF2B5EF4-FFF2-40B4-BE49-F238E27FC236}">
                <a16:creationId xmlns:a16="http://schemas.microsoft.com/office/drawing/2014/main" id="{9613808F-09B3-3F64-9DE9-C414F7FD9957}"/>
              </a:ext>
            </a:extLst>
          </p:cNvPr>
          <p:cNvGraphicFramePr>
            <a:graphicFrameLocks noGrp="1"/>
          </p:cNvGraphicFramePr>
          <p:nvPr>
            <p:ph idx="1"/>
            <p:extLst>
              <p:ext uri="{D42A27DB-BD31-4B8C-83A1-F6EECF244321}">
                <p14:modId xmlns:p14="http://schemas.microsoft.com/office/powerpoint/2010/main" val="229528861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5616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21C372-3DB1-8A90-423C-4DDC84FF6C74}"/>
              </a:ext>
            </a:extLst>
          </p:cNvPr>
          <p:cNvSpPr>
            <a:spLocks noGrp="1"/>
          </p:cNvSpPr>
          <p:nvPr>
            <p:ph type="title"/>
          </p:nvPr>
        </p:nvSpPr>
        <p:spPr>
          <a:xfrm>
            <a:off x="1198182" y="381000"/>
            <a:ext cx="10003218" cy="1421386"/>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AD7EEC1D-DE6A-311E-BC89-8FC125D2B531}"/>
              </a:ext>
            </a:extLst>
          </p:cNvPr>
          <p:cNvSpPr>
            <a:spLocks noGrp="1"/>
          </p:cNvSpPr>
          <p:nvPr>
            <p:ph idx="1"/>
          </p:nvPr>
        </p:nvSpPr>
        <p:spPr>
          <a:xfrm>
            <a:off x="1185756" y="2362200"/>
            <a:ext cx="8796444" cy="3935986"/>
          </a:xfrm>
        </p:spPr>
        <p:txBody>
          <a:bodyPr anchor="ctr">
            <a:normAutofit/>
          </a:bodyPr>
          <a:lstStyle/>
          <a:p>
            <a:pPr marL="0" indent="-457200">
              <a:lnSpc>
                <a:spcPct val="100000"/>
              </a:lnSpc>
            </a:pPr>
            <a:r>
              <a:rPr lang="en-US" sz="1300">
                <a:solidFill>
                  <a:schemeClr val="tx1">
                    <a:alpha val="80000"/>
                  </a:schemeClr>
                </a:solidFill>
              </a:rPr>
              <a:t>Al Reshan, M. S., Amin, S., Zeb, M. A., Sulaiman, A., Alshahrani, H., &amp; Shaikh, A. (2023). A robust heart disease prediction system using hybrid deep neural networks. IEEE Access.</a:t>
            </a:r>
          </a:p>
          <a:p>
            <a:pPr marL="0" indent="-457200">
              <a:lnSpc>
                <a:spcPct val="100000"/>
              </a:lnSpc>
            </a:pPr>
            <a:r>
              <a:rPr lang="en-US" sz="1300">
                <a:solidFill>
                  <a:schemeClr val="tx1">
                    <a:alpha val="80000"/>
                  </a:schemeClr>
                </a:solidFill>
              </a:rPr>
              <a:t>Desai, S. D., Giraddi, S., Narayankar, P., Pudakalakatti, N. R., &amp; Sulegaon, S. (2019). Back-propagation neural network versus logistic regression in heart disease classification. In Advanced Computing and Communication Technologies: Proceedings of the 11th ICACCT 2018 (pp. 133-144). Springer Singapore.</a:t>
            </a:r>
          </a:p>
          <a:p>
            <a:pPr marL="0" indent="-457200">
              <a:lnSpc>
                <a:spcPct val="100000"/>
              </a:lnSpc>
            </a:pPr>
            <a:r>
              <a:rPr lang="en-US" sz="1300">
                <a:solidFill>
                  <a:schemeClr val="tx1">
                    <a:alpha val="80000"/>
                  </a:schemeClr>
                </a:solidFill>
              </a:rPr>
              <a:t>Dhingra, R., &amp; Vasan, R. S. (2012). Age as a risk factor. Medical Clinics, 96(1), 87-91.</a:t>
            </a:r>
          </a:p>
          <a:p>
            <a:pPr marL="0" indent="-457200">
              <a:lnSpc>
                <a:spcPct val="100000"/>
              </a:lnSpc>
            </a:pPr>
            <a:r>
              <a:rPr lang="en-US" sz="1300">
                <a:solidFill>
                  <a:schemeClr val="tx1">
                    <a:alpha val="80000"/>
                  </a:schemeClr>
                </a:solidFill>
              </a:rPr>
              <a:t>Di Cesare, M., Perel, P., Taylor, S., Kabudula, C., Bixby, H., Gaziano, T. A., ... &amp; Pinto, F. J. (2024). The heart of the world. Global heart, 19(1).</a:t>
            </a:r>
          </a:p>
          <a:p>
            <a:pPr marL="0" indent="-457200">
              <a:lnSpc>
                <a:spcPct val="100000"/>
              </a:lnSpc>
            </a:pPr>
            <a:r>
              <a:rPr lang="en-US" sz="1300">
                <a:solidFill>
                  <a:schemeClr val="tx1">
                    <a:alpha val="80000"/>
                  </a:schemeClr>
                </a:solidFill>
              </a:rPr>
              <a:t>Lapp, D. (2019, June 6). Heart disease dataset. Kaggle. </a:t>
            </a:r>
          </a:p>
          <a:p>
            <a:pPr marL="0" indent="-457200">
              <a:lnSpc>
                <a:spcPct val="100000"/>
              </a:lnSpc>
            </a:pPr>
            <a:r>
              <a:rPr lang="en-US" sz="1300">
                <a:solidFill>
                  <a:schemeClr val="tx1">
                    <a:alpha val="80000"/>
                  </a:schemeClr>
                </a:solidFill>
              </a:rPr>
              <a:t>Peeters, A., Mamun, A. A., Willekens, F., &amp; Bonneux, L. (2002). A cardiovascular life history. European heart journal, 23(6), 458-466.</a:t>
            </a:r>
          </a:p>
          <a:p>
            <a:pPr marL="0" indent="-457200">
              <a:lnSpc>
                <a:spcPct val="100000"/>
              </a:lnSpc>
            </a:pPr>
            <a:r>
              <a:rPr lang="en-US" sz="1300">
                <a:solidFill>
                  <a:schemeClr val="tx1">
                    <a:alpha val="80000"/>
                  </a:schemeClr>
                </a:solidFill>
              </a:rPr>
              <a:t>Regitz-Zagrosek, V. (2003). Cardiovascular disease in postmenopausal women. Climacteric, 6, 13.</a:t>
            </a:r>
          </a:p>
          <a:p>
            <a:pPr marL="0" indent="-457200">
              <a:lnSpc>
                <a:spcPct val="100000"/>
              </a:lnSpc>
            </a:pPr>
            <a:r>
              <a:rPr lang="en-US" sz="1300">
                <a:solidFill>
                  <a:schemeClr val="tx1">
                    <a:alpha val="80000"/>
                  </a:schemeClr>
                </a:solidFill>
              </a:rPr>
              <a:t>Weidner, G. (2000). Why do men get more heart disease than women? An international perspective. Journal of American College Health, 48(6), 291-294.</a:t>
            </a:r>
          </a:p>
        </p:txBody>
      </p:sp>
    </p:spTree>
    <p:extLst>
      <p:ext uri="{BB962C8B-B14F-4D97-AF65-F5344CB8AC3E}">
        <p14:creationId xmlns:p14="http://schemas.microsoft.com/office/powerpoint/2010/main" val="26643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FD9784B-F743-411E-076C-3CF79B39D108}"/>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Abstract</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A55B7B46-BD57-16D0-6FEF-DBE7BCB1958A}"/>
              </a:ext>
            </a:extLst>
          </p:cNvPr>
          <p:cNvSpPr>
            <a:spLocks noGrp="1"/>
          </p:cNvSpPr>
          <p:nvPr>
            <p:ph idx="1"/>
          </p:nvPr>
        </p:nvSpPr>
        <p:spPr>
          <a:xfrm>
            <a:off x="3994587" y="2403097"/>
            <a:ext cx="7178691" cy="3709990"/>
          </a:xfrm>
        </p:spPr>
        <p:txBody>
          <a:bodyPr anchor="ctr">
            <a:normAutofit/>
          </a:bodyPr>
          <a:lstStyle/>
          <a:p>
            <a:pPr>
              <a:lnSpc>
                <a:spcPct val="100000"/>
              </a:lnSpc>
            </a:pPr>
            <a:r>
              <a:rPr lang="en-US" sz="1800">
                <a:solidFill>
                  <a:schemeClr val="tx2"/>
                </a:solidFill>
              </a:rPr>
              <a:t>Heart disease is a disease that impacts many globally.</a:t>
            </a:r>
          </a:p>
          <a:p>
            <a:pPr>
              <a:lnSpc>
                <a:spcPct val="100000"/>
              </a:lnSpc>
            </a:pPr>
            <a:r>
              <a:rPr lang="en-US" sz="1800">
                <a:solidFill>
                  <a:schemeClr val="tx2"/>
                </a:solidFill>
              </a:rPr>
              <a:t>Objectives:</a:t>
            </a:r>
          </a:p>
          <a:p>
            <a:pPr lvl="1">
              <a:lnSpc>
                <a:spcPct val="100000"/>
              </a:lnSpc>
            </a:pPr>
            <a:r>
              <a:rPr lang="en-US" sz="1800">
                <a:solidFill>
                  <a:schemeClr val="tx2"/>
                </a:solidFill>
              </a:rPr>
              <a:t>Develop predictive models to be used to identify heart disease in patients. </a:t>
            </a:r>
          </a:p>
          <a:p>
            <a:pPr lvl="1">
              <a:lnSpc>
                <a:spcPct val="100000"/>
              </a:lnSpc>
            </a:pPr>
            <a:r>
              <a:rPr lang="en-US" sz="1800">
                <a:solidFill>
                  <a:schemeClr val="tx2"/>
                </a:solidFill>
              </a:rPr>
              <a:t>Analyze gender as an influencing factor in heart disease.</a:t>
            </a:r>
          </a:p>
          <a:p>
            <a:pPr lvl="1">
              <a:lnSpc>
                <a:spcPct val="100000"/>
              </a:lnSpc>
            </a:pPr>
            <a:r>
              <a:rPr lang="en-US" sz="1800">
                <a:solidFill>
                  <a:schemeClr val="tx2"/>
                </a:solidFill>
              </a:rPr>
              <a:t>Analyze age impact on heart disease susceptibility.</a:t>
            </a:r>
          </a:p>
          <a:p>
            <a:pPr>
              <a:lnSpc>
                <a:spcPct val="100000"/>
              </a:lnSpc>
            </a:pPr>
            <a:r>
              <a:rPr lang="en-US" sz="1800">
                <a:solidFill>
                  <a:schemeClr val="tx2"/>
                </a:solidFill>
              </a:rPr>
              <a:t>Findings:</a:t>
            </a:r>
          </a:p>
          <a:p>
            <a:pPr lvl="1">
              <a:lnSpc>
                <a:spcPct val="100000"/>
              </a:lnSpc>
            </a:pPr>
            <a:r>
              <a:rPr lang="en-US" sz="1800">
                <a:solidFill>
                  <a:schemeClr val="tx2"/>
                </a:solidFill>
              </a:rPr>
              <a:t>Effective model performance</a:t>
            </a:r>
          </a:p>
          <a:p>
            <a:pPr lvl="1">
              <a:lnSpc>
                <a:spcPct val="100000"/>
              </a:lnSpc>
            </a:pPr>
            <a:r>
              <a:rPr lang="en-US" sz="1800">
                <a:solidFill>
                  <a:schemeClr val="tx2"/>
                </a:solidFill>
              </a:rPr>
              <a:t>Gender significance in heart disease</a:t>
            </a:r>
          </a:p>
          <a:p>
            <a:pPr lvl="1">
              <a:lnSpc>
                <a:spcPct val="100000"/>
              </a:lnSpc>
            </a:pPr>
            <a:r>
              <a:rPr lang="en-US" sz="1800">
                <a:solidFill>
                  <a:schemeClr val="tx2"/>
                </a:solidFill>
              </a:rPr>
              <a:t>Age impacts</a:t>
            </a:r>
          </a:p>
        </p:txBody>
      </p:sp>
    </p:spTree>
    <p:extLst>
      <p:ext uri="{BB962C8B-B14F-4D97-AF65-F5344CB8AC3E}">
        <p14:creationId xmlns:p14="http://schemas.microsoft.com/office/powerpoint/2010/main" val="384176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1D4E01C1-52DC-0B7B-73B0-30DAFC9D4515}"/>
              </a:ext>
            </a:extLst>
          </p:cNvPr>
          <p:cNvSpPr>
            <a:spLocks noGrp="1"/>
          </p:cNvSpPr>
          <p:nvPr>
            <p:ph type="title"/>
          </p:nvPr>
        </p:nvSpPr>
        <p:spPr>
          <a:xfrm>
            <a:off x="838201" y="559813"/>
            <a:ext cx="10348146" cy="1675009"/>
          </a:xfrm>
        </p:spPr>
        <p:txBody>
          <a:bodyPr anchor="t">
            <a:normAutofit/>
          </a:bodyPr>
          <a:lstStyle/>
          <a:p>
            <a:r>
              <a:rPr lang="en-US">
                <a:solidFill>
                  <a:schemeClr val="tx2"/>
                </a:solidFill>
              </a:rPr>
              <a:t>Introduction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79F7782-5121-4485-2F80-0802769F3DD2}"/>
              </a:ext>
            </a:extLst>
          </p:cNvPr>
          <p:cNvSpPr>
            <a:spLocks noGrp="1"/>
          </p:cNvSpPr>
          <p:nvPr>
            <p:ph idx="1"/>
          </p:nvPr>
        </p:nvSpPr>
        <p:spPr>
          <a:xfrm>
            <a:off x="3994587" y="2403097"/>
            <a:ext cx="7178691" cy="3709990"/>
          </a:xfrm>
        </p:spPr>
        <p:txBody>
          <a:bodyPr anchor="ctr">
            <a:normAutofit/>
          </a:bodyPr>
          <a:lstStyle/>
          <a:p>
            <a:r>
              <a:rPr lang="en-US" sz="1700">
                <a:solidFill>
                  <a:schemeClr val="tx2"/>
                </a:solidFill>
              </a:rPr>
              <a:t>Heart disease is the leading cause of mortality globally (Di Cesare et al., 2024). </a:t>
            </a:r>
          </a:p>
          <a:p>
            <a:r>
              <a:rPr lang="en-US" sz="1700">
                <a:solidFill>
                  <a:schemeClr val="tx2"/>
                </a:solidFill>
              </a:rPr>
              <a:t>Role of data analytics in reducing heart disease mortality:</a:t>
            </a:r>
          </a:p>
          <a:p>
            <a:pPr lvl="1"/>
            <a:r>
              <a:rPr lang="en-US" sz="1700">
                <a:solidFill>
                  <a:schemeClr val="tx2"/>
                </a:solidFill>
              </a:rPr>
              <a:t>Tools for developing predictive models.</a:t>
            </a:r>
          </a:p>
          <a:p>
            <a:pPr lvl="1"/>
            <a:r>
              <a:rPr lang="en-US" sz="1700">
                <a:solidFill>
                  <a:schemeClr val="tx2"/>
                </a:solidFill>
              </a:rPr>
              <a:t>Identifying individuals at risk more effectively.</a:t>
            </a:r>
          </a:p>
          <a:p>
            <a:pPr lvl="1"/>
            <a:r>
              <a:rPr lang="en-US" sz="1700">
                <a:solidFill>
                  <a:schemeClr val="tx2"/>
                </a:solidFill>
              </a:rPr>
              <a:t>Discovering contributing factors in heart disease susceptibility.</a:t>
            </a:r>
          </a:p>
          <a:p>
            <a:r>
              <a:rPr lang="en-US" sz="1700">
                <a:solidFill>
                  <a:schemeClr val="tx2"/>
                </a:solidFill>
              </a:rPr>
              <a:t>Study focus:</a:t>
            </a:r>
          </a:p>
          <a:p>
            <a:pPr lvl="1"/>
            <a:r>
              <a:rPr lang="en-US" sz="1700">
                <a:solidFill>
                  <a:schemeClr val="tx2"/>
                </a:solidFill>
              </a:rPr>
              <a:t>Develop and evaluate predictive models</a:t>
            </a:r>
          </a:p>
          <a:p>
            <a:pPr lvl="1"/>
            <a:r>
              <a:rPr lang="en-US" sz="1700">
                <a:solidFill>
                  <a:schemeClr val="tx2"/>
                </a:solidFill>
              </a:rPr>
              <a:t>Analyze gender and age impact</a:t>
            </a:r>
          </a:p>
          <a:p>
            <a:pPr lvl="1"/>
            <a:r>
              <a:rPr lang="en-US" sz="1700">
                <a:solidFill>
                  <a:schemeClr val="tx2"/>
                </a:solidFill>
              </a:rPr>
              <a:t>Utilize UCI Heart Disease Dataset from Kaggle (Lapp, 2019).</a:t>
            </a:r>
          </a:p>
        </p:txBody>
      </p:sp>
    </p:spTree>
    <p:extLst>
      <p:ext uri="{BB962C8B-B14F-4D97-AF65-F5344CB8AC3E}">
        <p14:creationId xmlns:p14="http://schemas.microsoft.com/office/powerpoint/2010/main" val="109230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FCE26E2E-61B3-726C-5BA6-4EE381F5BACD}"/>
              </a:ext>
            </a:extLst>
          </p:cNvPr>
          <p:cNvSpPr>
            <a:spLocks noGrp="1"/>
          </p:cNvSpPr>
          <p:nvPr>
            <p:ph type="title"/>
          </p:nvPr>
        </p:nvSpPr>
        <p:spPr>
          <a:xfrm>
            <a:off x="838201" y="559813"/>
            <a:ext cx="8763000" cy="1664573"/>
          </a:xfrm>
        </p:spPr>
        <p:txBody>
          <a:bodyPr>
            <a:normAutofit/>
          </a:bodyPr>
          <a:lstStyle/>
          <a:p>
            <a:r>
              <a:rPr lang="en-US">
                <a:solidFill>
                  <a:schemeClr val="tx2"/>
                </a:solidFill>
              </a:rPr>
              <a:t>Research Questions and Hypotheses</a:t>
            </a:r>
          </a:p>
        </p:txBody>
      </p:sp>
      <p:sp>
        <p:nvSpPr>
          <p:cNvPr id="3" name="Content Placeholder 2">
            <a:extLst>
              <a:ext uri="{FF2B5EF4-FFF2-40B4-BE49-F238E27FC236}">
                <a16:creationId xmlns:a16="http://schemas.microsoft.com/office/drawing/2014/main" id="{4F54F525-C3C8-6BA1-FB02-B33D81264E89}"/>
              </a:ext>
            </a:extLst>
          </p:cNvPr>
          <p:cNvSpPr>
            <a:spLocks noGrp="1"/>
          </p:cNvSpPr>
          <p:nvPr>
            <p:ph idx="1"/>
          </p:nvPr>
        </p:nvSpPr>
        <p:spPr>
          <a:xfrm>
            <a:off x="825797" y="2384474"/>
            <a:ext cx="8762436" cy="3728613"/>
          </a:xfrm>
        </p:spPr>
        <p:txBody>
          <a:bodyPr>
            <a:normAutofit/>
          </a:bodyPr>
          <a:lstStyle/>
          <a:p>
            <a:pPr marL="514350" indent="-514350">
              <a:lnSpc>
                <a:spcPct val="100000"/>
              </a:lnSpc>
              <a:buFont typeface="+mj-lt"/>
              <a:buAutoNum type="arabicPeriod"/>
            </a:pPr>
            <a:r>
              <a:rPr lang="en-US" sz="1500">
                <a:solidFill>
                  <a:schemeClr val="tx2"/>
                </a:solidFill>
              </a:rPr>
              <a:t>Can a predictive model effectively identify patients at risk for heart disease?</a:t>
            </a:r>
          </a:p>
          <a:p>
            <a:pPr marL="0" indent="0">
              <a:lnSpc>
                <a:spcPct val="100000"/>
              </a:lnSpc>
              <a:buNone/>
            </a:pPr>
            <a:r>
              <a:rPr lang="en-US" sz="1500">
                <a:solidFill>
                  <a:schemeClr val="tx2"/>
                </a:solidFill>
              </a:rPr>
              <a:t>	H</a:t>
            </a:r>
            <a:r>
              <a:rPr lang="en-US" sz="1500" baseline="-25000">
                <a:solidFill>
                  <a:schemeClr val="tx2"/>
                </a:solidFill>
              </a:rPr>
              <a:t>0</a:t>
            </a:r>
            <a:r>
              <a:rPr lang="en-US" sz="1500">
                <a:solidFill>
                  <a:schemeClr val="tx2"/>
                </a:solidFill>
              </a:rPr>
              <a:t>: There is no significant relationship between the predictive model and the accuracy of identifying patients with heart disease.</a:t>
            </a:r>
          </a:p>
          <a:p>
            <a:pPr marL="0" indent="0">
              <a:lnSpc>
                <a:spcPct val="100000"/>
              </a:lnSpc>
              <a:buNone/>
            </a:pPr>
            <a:r>
              <a:rPr lang="en-US" sz="1500">
                <a:solidFill>
                  <a:schemeClr val="tx2"/>
                </a:solidFill>
              </a:rPr>
              <a:t>	H</a:t>
            </a:r>
            <a:r>
              <a:rPr lang="en-US" sz="1500" baseline="-25000">
                <a:solidFill>
                  <a:schemeClr val="tx2"/>
                </a:solidFill>
              </a:rPr>
              <a:t>1</a:t>
            </a:r>
            <a:r>
              <a:rPr lang="en-US" sz="1500">
                <a:solidFill>
                  <a:schemeClr val="tx2"/>
                </a:solidFill>
              </a:rPr>
              <a:t>: There is a significant relationship between the predictive model and the accuracy of identifying patients with heart disease.</a:t>
            </a:r>
          </a:p>
          <a:p>
            <a:pPr marL="514350" indent="-514350">
              <a:lnSpc>
                <a:spcPct val="100000"/>
              </a:lnSpc>
              <a:buFont typeface="+mj-lt"/>
              <a:buAutoNum type="arabicPeriod" startAt="2"/>
            </a:pPr>
            <a:r>
              <a:rPr lang="en-US" sz="1500">
                <a:solidFill>
                  <a:schemeClr val="tx2"/>
                </a:solidFill>
              </a:rPr>
              <a:t>Are females or males more at risk for developing heart disease?</a:t>
            </a:r>
          </a:p>
          <a:p>
            <a:pPr marL="0" indent="0">
              <a:lnSpc>
                <a:spcPct val="100000"/>
              </a:lnSpc>
              <a:buNone/>
            </a:pPr>
            <a:r>
              <a:rPr lang="en-US" sz="1500">
                <a:solidFill>
                  <a:schemeClr val="tx2"/>
                </a:solidFill>
              </a:rPr>
              <a:t>	H</a:t>
            </a:r>
            <a:r>
              <a:rPr lang="en-US" sz="1500" baseline="-25000">
                <a:solidFill>
                  <a:schemeClr val="tx2"/>
                </a:solidFill>
              </a:rPr>
              <a:t>0</a:t>
            </a:r>
            <a:r>
              <a:rPr lang="en-US" sz="1500">
                <a:solidFill>
                  <a:schemeClr val="tx2"/>
                </a:solidFill>
              </a:rPr>
              <a:t>: There is no significant relationship between gender and the risk of heart disease.</a:t>
            </a:r>
          </a:p>
          <a:p>
            <a:pPr marL="0" indent="0">
              <a:lnSpc>
                <a:spcPct val="100000"/>
              </a:lnSpc>
              <a:buNone/>
            </a:pPr>
            <a:r>
              <a:rPr lang="en-US" sz="1500">
                <a:solidFill>
                  <a:schemeClr val="tx2"/>
                </a:solidFill>
              </a:rPr>
              <a:t>	H</a:t>
            </a:r>
            <a:r>
              <a:rPr lang="en-US" sz="1500" baseline="-25000">
                <a:solidFill>
                  <a:schemeClr val="tx2"/>
                </a:solidFill>
              </a:rPr>
              <a:t>1</a:t>
            </a:r>
            <a:r>
              <a:rPr lang="en-US" sz="1500">
                <a:solidFill>
                  <a:schemeClr val="tx2"/>
                </a:solidFill>
              </a:rPr>
              <a:t>: There is a significant relationship between gender and the risk of heart disease.</a:t>
            </a:r>
          </a:p>
          <a:p>
            <a:pPr marL="514350" indent="-514350">
              <a:lnSpc>
                <a:spcPct val="100000"/>
              </a:lnSpc>
              <a:buFont typeface="+mj-lt"/>
              <a:buAutoNum type="arabicPeriod" startAt="3"/>
            </a:pPr>
            <a:r>
              <a:rPr lang="en-US" sz="1500">
                <a:solidFill>
                  <a:schemeClr val="tx2"/>
                </a:solidFill>
              </a:rPr>
              <a:t>Is age a significant factor in heart disease?</a:t>
            </a:r>
          </a:p>
          <a:p>
            <a:pPr marL="0" indent="0">
              <a:lnSpc>
                <a:spcPct val="100000"/>
              </a:lnSpc>
              <a:buNone/>
            </a:pPr>
            <a:r>
              <a:rPr lang="en-US" sz="1500">
                <a:solidFill>
                  <a:schemeClr val="tx2"/>
                </a:solidFill>
              </a:rPr>
              <a:t>	H</a:t>
            </a:r>
            <a:r>
              <a:rPr lang="en-US" sz="1500" baseline="-25000">
                <a:solidFill>
                  <a:schemeClr val="tx2"/>
                </a:solidFill>
              </a:rPr>
              <a:t>0</a:t>
            </a:r>
            <a:r>
              <a:rPr lang="en-US" sz="1500">
                <a:solidFill>
                  <a:schemeClr val="tx2"/>
                </a:solidFill>
              </a:rPr>
              <a:t>: There is no significant relationship between age and heart disease susceptibility.</a:t>
            </a:r>
          </a:p>
          <a:p>
            <a:pPr marL="0" indent="0">
              <a:lnSpc>
                <a:spcPct val="100000"/>
              </a:lnSpc>
              <a:buNone/>
            </a:pPr>
            <a:r>
              <a:rPr lang="en-US" sz="1500">
                <a:solidFill>
                  <a:schemeClr val="tx2"/>
                </a:solidFill>
              </a:rPr>
              <a:t>	H</a:t>
            </a:r>
            <a:r>
              <a:rPr lang="en-US" sz="1500" baseline="-25000">
                <a:solidFill>
                  <a:schemeClr val="tx2"/>
                </a:solidFill>
              </a:rPr>
              <a:t>1</a:t>
            </a:r>
            <a:r>
              <a:rPr lang="en-US" sz="1500">
                <a:solidFill>
                  <a:schemeClr val="tx2"/>
                </a:solidFill>
              </a:rPr>
              <a:t>: There is a significant relationship between age and heart disease susceptibility.</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011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33A187A-F1A1-AFC9-4B80-20451C3B0772}"/>
              </a:ext>
            </a:extLst>
          </p:cNvPr>
          <p:cNvSpPr>
            <a:spLocks noGrp="1"/>
          </p:cNvSpPr>
          <p:nvPr>
            <p:ph type="title"/>
          </p:nvPr>
        </p:nvSpPr>
        <p:spPr>
          <a:xfrm>
            <a:off x="838201" y="559813"/>
            <a:ext cx="8763000" cy="1664573"/>
          </a:xfrm>
        </p:spPr>
        <p:txBody>
          <a:bodyPr>
            <a:normAutofit/>
          </a:bodyPr>
          <a:lstStyle/>
          <a:p>
            <a:r>
              <a:rPr lang="en-US">
                <a:solidFill>
                  <a:schemeClr val="tx2"/>
                </a:solidFill>
              </a:rPr>
              <a:t>Literature Review</a:t>
            </a:r>
          </a:p>
        </p:txBody>
      </p:sp>
      <p:sp>
        <p:nvSpPr>
          <p:cNvPr id="3" name="Content Placeholder 2">
            <a:extLst>
              <a:ext uri="{FF2B5EF4-FFF2-40B4-BE49-F238E27FC236}">
                <a16:creationId xmlns:a16="http://schemas.microsoft.com/office/drawing/2014/main" id="{DBFA6FAC-A202-D997-0621-4DDB7C0C7481}"/>
              </a:ext>
            </a:extLst>
          </p:cNvPr>
          <p:cNvSpPr>
            <a:spLocks noGrp="1"/>
          </p:cNvSpPr>
          <p:nvPr>
            <p:ph idx="1"/>
          </p:nvPr>
        </p:nvSpPr>
        <p:spPr>
          <a:xfrm>
            <a:off x="825797" y="2384474"/>
            <a:ext cx="8762436" cy="3728613"/>
          </a:xfrm>
        </p:spPr>
        <p:txBody>
          <a:bodyPr>
            <a:normAutofit/>
          </a:bodyPr>
          <a:lstStyle/>
          <a:p>
            <a:pPr>
              <a:lnSpc>
                <a:spcPct val="100000"/>
              </a:lnSpc>
            </a:pPr>
            <a:r>
              <a:rPr lang="en-US" sz="1500">
                <a:solidFill>
                  <a:schemeClr val="tx2"/>
                </a:solidFill>
              </a:rPr>
              <a:t>Predictive models:</a:t>
            </a:r>
          </a:p>
          <a:p>
            <a:pPr lvl="1">
              <a:lnSpc>
                <a:spcPct val="100000"/>
              </a:lnSpc>
            </a:pPr>
            <a:r>
              <a:rPr lang="en-US" sz="1500">
                <a:solidFill>
                  <a:schemeClr val="tx2"/>
                </a:solidFill>
              </a:rPr>
              <a:t>Desai et al. (2019) created a logistic regression model with 92.58% accuracy and a BPNN model with 85.07% accuracy.</a:t>
            </a:r>
          </a:p>
          <a:p>
            <a:pPr lvl="1">
              <a:lnSpc>
                <a:spcPct val="100000"/>
              </a:lnSpc>
            </a:pPr>
            <a:r>
              <a:rPr lang="en-US" sz="1500">
                <a:solidFill>
                  <a:schemeClr val="tx2"/>
                </a:solidFill>
              </a:rPr>
              <a:t>Al Reshan et al. (2023) developed a hybrid deep neural network model with 98.56% accuracy.</a:t>
            </a:r>
          </a:p>
          <a:p>
            <a:pPr>
              <a:lnSpc>
                <a:spcPct val="100000"/>
              </a:lnSpc>
            </a:pPr>
            <a:r>
              <a:rPr lang="en-US" sz="1500">
                <a:solidFill>
                  <a:schemeClr val="tx2"/>
                </a:solidFill>
              </a:rPr>
              <a:t>Gender-based differences</a:t>
            </a:r>
          </a:p>
          <a:p>
            <a:pPr lvl="1">
              <a:lnSpc>
                <a:spcPct val="100000"/>
              </a:lnSpc>
            </a:pPr>
            <a:r>
              <a:rPr lang="en-US" sz="1500">
                <a:solidFill>
                  <a:schemeClr val="tx2"/>
                </a:solidFill>
              </a:rPr>
              <a:t>Some studies indicate men are at higher risk (Weidner, 2000); some indicate post-menopausal women are at significant risk (Regtiz-Zagrosek, 2003).</a:t>
            </a:r>
          </a:p>
          <a:p>
            <a:pPr>
              <a:lnSpc>
                <a:spcPct val="100000"/>
              </a:lnSpc>
            </a:pPr>
            <a:r>
              <a:rPr lang="en-US" sz="1500">
                <a:solidFill>
                  <a:schemeClr val="tx2"/>
                </a:solidFill>
              </a:rPr>
              <a:t>Age as a significant factor.</a:t>
            </a:r>
          </a:p>
          <a:p>
            <a:pPr lvl="1">
              <a:lnSpc>
                <a:spcPct val="100000"/>
              </a:lnSpc>
            </a:pPr>
            <a:r>
              <a:rPr lang="en-US" sz="1500">
                <a:solidFill>
                  <a:schemeClr val="tx2"/>
                </a:solidFill>
              </a:rPr>
              <a:t>Farmington Heart Study shows exponential increase after age 50 (Peeters et al., 2002).</a:t>
            </a:r>
          </a:p>
          <a:p>
            <a:pPr lvl="1">
              <a:lnSpc>
                <a:spcPct val="100000"/>
              </a:lnSpc>
            </a:pPr>
            <a:r>
              <a:rPr lang="en-US" sz="1500">
                <a:solidFill>
                  <a:schemeClr val="tx2"/>
                </a:solidFill>
              </a:rPr>
              <a:t>Dhingra &amp; Vashan (2012) show age as a significant predictor, but interaction with other factors needs exploration. </a:t>
            </a:r>
          </a:p>
        </p:txBody>
      </p:sp>
      <p:sp>
        <p:nvSpPr>
          <p:cNvPr id="12" name="Rectangle 11">
            <a:extLst>
              <a:ext uri="{FF2B5EF4-FFF2-40B4-BE49-F238E27FC236}">
                <a16:creationId xmlns:a16="http://schemas.microsoft.com/office/drawing/2014/main" id="{9729F241-2B1B-40E9-A72C-63955DFFF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B4B9D7-F359-44A2-87B4-EAFA68AA97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8481" y="0"/>
            <a:ext cx="2143519" cy="6858000"/>
          </a:xfrm>
          <a:prstGeom prst="rect">
            <a:avLst/>
          </a:prstGeom>
          <a:blipFill dpi="0" rotWithShape="1">
            <a:blip r:embed="rId3">
              <a:alphaModFix amt="40000"/>
              <a:duotone>
                <a:schemeClr val="accent1">
                  <a:shade val="45000"/>
                  <a:satMod val="135000"/>
                </a:schemeClr>
                <a:prstClr val="white"/>
              </a:duotone>
            </a:blip>
            <a:srcRect/>
            <a:tile tx="889000" ty="0" sx="100000" sy="100000" flip="xy" algn="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450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54250C7F-C728-FE3F-353E-B2CF6B318A98}"/>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Research Design and Methodology</a:t>
            </a:r>
          </a:p>
        </p:txBody>
      </p:sp>
      <p:pic>
        <p:nvPicPr>
          <p:cNvPr id="15" name="Picture 1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graphicFrame>
        <p:nvGraphicFramePr>
          <p:cNvPr id="5" name="Content Placeholder 2">
            <a:extLst>
              <a:ext uri="{FF2B5EF4-FFF2-40B4-BE49-F238E27FC236}">
                <a16:creationId xmlns:a16="http://schemas.microsoft.com/office/drawing/2014/main" id="{4FB680ED-0707-1DBB-98DB-6C4D43413FF2}"/>
              </a:ext>
            </a:extLst>
          </p:cNvPr>
          <p:cNvGraphicFramePr>
            <a:graphicFrameLocks noGrp="1"/>
          </p:cNvGraphicFramePr>
          <p:nvPr>
            <p:ph idx="1"/>
            <p:extLst>
              <p:ext uri="{D42A27DB-BD31-4B8C-83A1-F6EECF244321}">
                <p14:modId xmlns:p14="http://schemas.microsoft.com/office/powerpoint/2010/main" val="986599261"/>
              </p:ext>
            </p:extLst>
          </p:nvPr>
        </p:nvGraphicFramePr>
        <p:xfrm>
          <a:off x="1197268" y="1843284"/>
          <a:ext cx="10156531" cy="433367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906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9" name="Rectangle 2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3" name="Picture 32">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4049406-3034-E07B-6AC1-4A9C237CE57A}"/>
              </a:ext>
            </a:extLst>
          </p:cNvPr>
          <p:cNvSpPr>
            <a:spLocks noGrp="1"/>
          </p:cNvSpPr>
          <p:nvPr>
            <p:ph type="title"/>
          </p:nvPr>
        </p:nvSpPr>
        <p:spPr>
          <a:xfrm>
            <a:off x="838201" y="559813"/>
            <a:ext cx="10348146" cy="1283471"/>
          </a:xfrm>
        </p:spPr>
        <p:txBody>
          <a:bodyPr vert="horz" lIns="91440" tIns="45720" rIns="91440" bIns="45720" rtlCol="0" anchor="t">
            <a:normAutofit/>
          </a:bodyPr>
          <a:lstStyle/>
          <a:p>
            <a:r>
              <a:rPr lang="en-US">
                <a:solidFill>
                  <a:schemeClr val="tx2"/>
                </a:solidFill>
              </a:rPr>
              <a:t>Model Evaluation and Performance</a:t>
            </a:r>
          </a:p>
        </p:txBody>
      </p:sp>
      <p:pic>
        <p:nvPicPr>
          <p:cNvPr id="35" name="Picture 34">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sp>
        <p:nvSpPr>
          <p:cNvPr id="5" name="Text Placeholder 4">
            <a:extLst>
              <a:ext uri="{FF2B5EF4-FFF2-40B4-BE49-F238E27FC236}">
                <a16:creationId xmlns:a16="http://schemas.microsoft.com/office/drawing/2014/main" id="{0DF7E2B3-0982-784D-7A24-7530D512821A}"/>
              </a:ext>
            </a:extLst>
          </p:cNvPr>
          <p:cNvSpPr>
            <a:spLocks/>
          </p:cNvSpPr>
          <p:nvPr/>
        </p:nvSpPr>
        <p:spPr>
          <a:xfrm>
            <a:off x="8199195" y="1939065"/>
            <a:ext cx="2629803" cy="1143864"/>
          </a:xfrm>
          <a:prstGeom prst="rect">
            <a:avLst/>
          </a:prstGeom>
        </p:spPr>
        <p:txBody>
          <a:bodyPr>
            <a:normAutofit/>
          </a:bodyPr>
          <a:lstStyle/>
          <a:p>
            <a:pPr defTabSz="731520">
              <a:spcAft>
                <a:spcPts val="600"/>
              </a:spcAft>
            </a:pPr>
            <a:r>
              <a:rPr lang="en-US" sz="840" kern="1200">
                <a:solidFill>
                  <a:schemeClr val="tx1"/>
                </a:solidFill>
                <a:latin typeface="+mn-lt"/>
                <a:ea typeface="+mn-ea"/>
                <a:cs typeface="+mn-cs"/>
              </a:rPr>
              <a:t>Cross-Validation:</a:t>
            </a:r>
          </a:p>
          <a:p>
            <a:pPr marL="365760" lvl="1" defTabSz="731520">
              <a:spcAft>
                <a:spcPts val="600"/>
              </a:spcAft>
            </a:pPr>
            <a:r>
              <a:rPr lang="en-US" sz="840" kern="1200">
                <a:solidFill>
                  <a:schemeClr val="tx1"/>
                </a:solidFill>
                <a:latin typeface="+mn-lt"/>
                <a:ea typeface="+mn-ea"/>
                <a:cs typeface="+mn-cs"/>
              </a:rPr>
              <a:t>Logistic regression: RMSE (0.3463), R-squared (0.5182), MAE (0.2357).</a:t>
            </a:r>
          </a:p>
          <a:p>
            <a:pPr marL="365760" lvl="1" defTabSz="731520">
              <a:spcAft>
                <a:spcPts val="600"/>
              </a:spcAft>
            </a:pPr>
            <a:r>
              <a:rPr lang="en-US" sz="840" kern="1200">
                <a:solidFill>
                  <a:schemeClr val="tx1"/>
                </a:solidFill>
                <a:latin typeface="+mn-lt"/>
                <a:ea typeface="+mn-ea"/>
                <a:cs typeface="+mn-cs"/>
              </a:rPr>
              <a:t>Random Forest: RMSE (0.3539), R-squared (0.5175), MAE (0.2863).</a:t>
            </a:r>
          </a:p>
          <a:p>
            <a:pPr>
              <a:spcAft>
                <a:spcPts val="600"/>
              </a:spcAft>
            </a:pPr>
            <a:endParaRPr lang="en-US" sz="1100"/>
          </a:p>
        </p:txBody>
      </p:sp>
      <p:pic>
        <p:nvPicPr>
          <p:cNvPr id="7" name="Content Placeholder 6" descr="A screenshot of a computer&#10;&#10;Description automatically generated">
            <a:extLst>
              <a:ext uri="{FF2B5EF4-FFF2-40B4-BE49-F238E27FC236}">
                <a16:creationId xmlns:a16="http://schemas.microsoft.com/office/drawing/2014/main" id="{D0B84121-B4A9-63A2-D499-2251313099CD}"/>
              </a:ext>
            </a:extLst>
          </p:cNvPr>
          <p:cNvPicPr>
            <a:picLocks noChangeAspect="1"/>
          </p:cNvPicPr>
          <p:nvPr/>
        </p:nvPicPr>
        <p:blipFill>
          <a:blip r:embed="rId6"/>
          <a:stretch>
            <a:fillRect/>
          </a:stretch>
        </p:blipFill>
        <p:spPr>
          <a:xfrm>
            <a:off x="2308871" y="3707353"/>
            <a:ext cx="1852186" cy="221147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381B1B2-F197-5F30-A6EB-6B1B5001564E}"/>
              </a:ext>
            </a:extLst>
          </p:cNvPr>
          <p:cNvPicPr>
            <a:picLocks noChangeAspect="1"/>
          </p:cNvPicPr>
          <p:nvPr/>
        </p:nvPicPr>
        <p:blipFill>
          <a:blip r:embed="rId7"/>
          <a:stretch>
            <a:fillRect/>
          </a:stretch>
        </p:blipFill>
        <p:spPr>
          <a:xfrm>
            <a:off x="5710005" y="3707353"/>
            <a:ext cx="1967732" cy="2211479"/>
          </a:xfrm>
          <a:prstGeom prst="rect">
            <a:avLst/>
          </a:prstGeom>
        </p:spPr>
      </p:pic>
      <p:pic>
        <p:nvPicPr>
          <p:cNvPr id="9" name="Content Placeholder 8" descr="A screenshot of a computer program&#10;&#10;Description automatically generated">
            <a:extLst>
              <a:ext uri="{FF2B5EF4-FFF2-40B4-BE49-F238E27FC236}">
                <a16:creationId xmlns:a16="http://schemas.microsoft.com/office/drawing/2014/main" id="{3CF087E3-CD65-1AFA-7169-A2553E43266A}"/>
              </a:ext>
            </a:extLst>
          </p:cNvPr>
          <p:cNvPicPr>
            <a:picLocks noChangeAspect="1"/>
          </p:cNvPicPr>
          <p:nvPr/>
        </p:nvPicPr>
        <p:blipFill>
          <a:blip r:embed="rId8"/>
          <a:stretch>
            <a:fillRect/>
          </a:stretch>
        </p:blipFill>
        <p:spPr>
          <a:xfrm>
            <a:off x="9016568" y="3628488"/>
            <a:ext cx="1491716" cy="2548475"/>
          </a:xfrm>
          <a:prstGeom prst="rect">
            <a:avLst/>
          </a:prstGeom>
        </p:spPr>
      </p:pic>
      <p:sp>
        <p:nvSpPr>
          <p:cNvPr id="6" name="Text Placeholder 5">
            <a:extLst>
              <a:ext uri="{FF2B5EF4-FFF2-40B4-BE49-F238E27FC236}">
                <a16:creationId xmlns:a16="http://schemas.microsoft.com/office/drawing/2014/main" id="{95833962-F32B-730B-0F4C-7E3A444A74B7}"/>
              </a:ext>
            </a:extLst>
          </p:cNvPr>
          <p:cNvSpPr>
            <a:spLocks/>
          </p:cNvSpPr>
          <p:nvPr/>
        </p:nvSpPr>
        <p:spPr>
          <a:xfrm>
            <a:off x="1645569" y="1843284"/>
            <a:ext cx="3210767" cy="1535750"/>
          </a:xfrm>
          <a:prstGeom prst="rect">
            <a:avLst/>
          </a:prstGeom>
        </p:spPr>
        <p:txBody>
          <a:bodyPr>
            <a:noAutofit/>
          </a:bodyPr>
          <a:lstStyle/>
          <a:p>
            <a:pPr defTabSz="731520">
              <a:spcAft>
                <a:spcPts val="600"/>
              </a:spcAft>
            </a:pPr>
            <a:r>
              <a:rPr lang="en-US" sz="840" kern="1200">
                <a:solidFill>
                  <a:schemeClr val="tx1"/>
                </a:solidFill>
                <a:latin typeface="+mn-lt"/>
                <a:ea typeface="+mn-ea"/>
                <a:cs typeface="+mn-cs"/>
              </a:rPr>
              <a:t>Logistic Regression: </a:t>
            </a:r>
          </a:p>
          <a:p>
            <a:pPr marL="365760" lvl="1" defTabSz="731520">
              <a:spcAft>
                <a:spcPts val="600"/>
              </a:spcAft>
            </a:pPr>
            <a:r>
              <a:rPr lang="en-US" sz="840" kern="1200">
                <a:solidFill>
                  <a:schemeClr val="tx1"/>
                </a:solidFill>
                <a:latin typeface="+mn-lt"/>
                <a:ea typeface="+mn-ea"/>
                <a:cs typeface="+mn-cs"/>
              </a:rPr>
              <a:t>Key influential variables: Sex, chest pain type (cp), maximum heart rate (</a:t>
            </a:r>
            <a:r>
              <a:rPr lang="en-US" sz="840" kern="1200" err="1">
                <a:solidFill>
                  <a:schemeClr val="tx1"/>
                </a:solidFill>
                <a:latin typeface="+mn-lt"/>
                <a:ea typeface="+mn-ea"/>
                <a:cs typeface="+mn-cs"/>
              </a:rPr>
              <a:t>thalach</a:t>
            </a:r>
            <a:r>
              <a:rPr lang="en-US" sz="840" kern="1200">
                <a:solidFill>
                  <a:schemeClr val="tx1"/>
                </a:solidFill>
                <a:latin typeface="+mn-lt"/>
                <a:ea typeface="+mn-ea"/>
                <a:cs typeface="+mn-cs"/>
              </a:rPr>
              <a:t>), ST depression (</a:t>
            </a:r>
            <a:r>
              <a:rPr lang="en-US" sz="840" kern="1200" err="1">
                <a:solidFill>
                  <a:schemeClr val="tx1"/>
                </a:solidFill>
                <a:latin typeface="+mn-lt"/>
                <a:ea typeface="+mn-ea"/>
                <a:cs typeface="+mn-cs"/>
              </a:rPr>
              <a:t>oldpeak</a:t>
            </a:r>
            <a:r>
              <a:rPr lang="en-US" sz="840" kern="1200">
                <a:solidFill>
                  <a:schemeClr val="tx1"/>
                </a:solidFill>
                <a:latin typeface="+mn-lt"/>
                <a:ea typeface="+mn-ea"/>
                <a:cs typeface="+mn-cs"/>
              </a:rPr>
              <a:t>), and major vessels (ca).</a:t>
            </a:r>
          </a:p>
          <a:p>
            <a:pPr marL="365760" lvl="1" defTabSz="731520">
              <a:spcAft>
                <a:spcPts val="600"/>
              </a:spcAft>
            </a:pPr>
            <a:r>
              <a:rPr lang="en-US" sz="840" kern="1200">
                <a:solidFill>
                  <a:schemeClr val="tx1"/>
                </a:solidFill>
                <a:latin typeface="+mn-lt"/>
                <a:ea typeface="+mn-ea"/>
                <a:cs typeface="+mn-cs"/>
              </a:rPr>
              <a:t>Metrics:</a:t>
            </a:r>
          </a:p>
          <a:p>
            <a:pPr marL="731520" lvl="2" defTabSz="731520">
              <a:spcAft>
                <a:spcPts val="600"/>
              </a:spcAft>
            </a:pPr>
            <a:r>
              <a:rPr lang="en-US" sz="840" kern="1200">
                <a:solidFill>
                  <a:schemeClr val="tx1"/>
                </a:solidFill>
                <a:latin typeface="+mn-lt"/>
                <a:ea typeface="+mn-ea"/>
                <a:cs typeface="+mn-cs"/>
              </a:rPr>
              <a:t>Accuracy (75.21%), sensitivity/recall (65.45%), specificity (83.33%), precision (76.60%), F1 score ( 70.59%), AUC (0.869).</a:t>
            </a:r>
          </a:p>
          <a:p>
            <a:pPr>
              <a:spcAft>
                <a:spcPts val="600"/>
              </a:spcAft>
            </a:pPr>
            <a:endParaRPr lang="en-US" sz="1000"/>
          </a:p>
        </p:txBody>
      </p:sp>
      <p:sp>
        <p:nvSpPr>
          <p:cNvPr id="11" name="TextBox 10">
            <a:extLst>
              <a:ext uri="{FF2B5EF4-FFF2-40B4-BE49-F238E27FC236}">
                <a16:creationId xmlns:a16="http://schemas.microsoft.com/office/drawing/2014/main" id="{4575E735-9771-D18D-A03E-71DBFD111C69}"/>
              </a:ext>
            </a:extLst>
          </p:cNvPr>
          <p:cNvSpPr txBox="1"/>
          <p:nvPr/>
        </p:nvSpPr>
        <p:spPr>
          <a:xfrm>
            <a:off x="4976683" y="1939065"/>
            <a:ext cx="2889017" cy="1403333"/>
          </a:xfrm>
          <a:prstGeom prst="rect">
            <a:avLst/>
          </a:prstGeom>
          <a:noFill/>
        </p:spPr>
        <p:txBody>
          <a:bodyPr wrap="square" rtlCol="0">
            <a:spAutoFit/>
          </a:bodyPr>
          <a:lstStyle/>
          <a:p>
            <a:pPr defTabSz="731520">
              <a:lnSpc>
                <a:spcPct val="110000"/>
              </a:lnSpc>
              <a:spcBef>
                <a:spcPts val="800"/>
              </a:spcBef>
              <a:buClr>
                <a:srgbClr val="D6933E"/>
              </a:buClr>
              <a:defRPr/>
            </a:pPr>
            <a:r>
              <a:rPr lang="en-US" sz="840" b="1" kern="1200">
                <a:solidFill>
                  <a:srgbClr val="555555"/>
                </a:solidFill>
                <a:latin typeface="+mn-lt"/>
                <a:ea typeface="+mn-ea"/>
                <a:cs typeface="+mn-cs"/>
              </a:rPr>
              <a:t>Random :</a:t>
            </a:r>
          </a:p>
          <a:p>
            <a:pPr marL="365760" lvl="1" defTabSz="731520">
              <a:lnSpc>
                <a:spcPct val="110000"/>
              </a:lnSpc>
              <a:spcBef>
                <a:spcPts val="400"/>
              </a:spcBef>
              <a:buClr>
                <a:srgbClr val="D6933E"/>
              </a:buClr>
              <a:defRPr/>
            </a:pPr>
            <a:r>
              <a:rPr lang="en-US" sz="840" b="1" kern="1200">
                <a:solidFill>
                  <a:srgbClr val="555555"/>
                </a:solidFill>
                <a:latin typeface="+mn-lt"/>
                <a:ea typeface="+mn-ea"/>
                <a:cs typeface="+mn-cs"/>
              </a:rPr>
              <a:t>Trained with 500 trees</a:t>
            </a:r>
          </a:p>
          <a:p>
            <a:pPr marL="365760" lvl="1" defTabSz="731520">
              <a:lnSpc>
                <a:spcPct val="110000"/>
              </a:lnSpc>
              <a:spcBef>
                <a:spcPts val="400"/>
              </a:spcBef>
              <a:buClr>
                <a:srgbClr val="D6933E"/>
              </a:buClr>
              <a:defRPr/>
            </a:pPr>
            <a:r>
              <a:rPr lang="en-US" sz="840" b="1" kern="1200">
                <a:solidFill>
                  <a:srgbClr val="555555"/>
                </a:solidFill>
                <a:latin typeface="+mn-lt"/>
                <a:ea typeface="+mn-ea"/>
                <a:cs typeface="+mn-cs"/>
              </a:rPr>
              <a:t>Metrics: </a:t>
            </a:r>
          </a:p>
          <a:p>
            <a:pPr marL="731520" lvl="2" defTabSz="731520">
              <a:lnSpc>
                <a:spcPct val="110000"/>
              </a:lnSpc>
              <a:spcBef>
                <a:spcPts val="400"/>
              </a:spcBef>
              <a:buClr>
                <a:srgbClr val="D6933E"/>
              </a:buClr>
              <a:defRPr/>
            </a:pPr>
            <a:r>
              <a:rPr lang="en-US" sz="840" b="1" kern="1200">
                <a:solidFill>
                  <a:srgbClr val="555555"/>
                </a:solidFill>
                <a:latin typeface="+mn-lt"/>
                <a:ea typeface="+mn-ea"/>
                <a:cs typeface="+mn-cs"/>
              </a:rPr>
              <a:t>Accuracy (78.51%), sensitivity/recall (76.36%), specificity (80.30%), precision (76.36%), F1 score ( 76.36%), AUC (0.783).</a:t>
            </a:r>
          </a:p>
          <a:p>
            <a:endParaRPr lang="en-US" sz="1050" dirty="0"/>
          </a:p>
        </p:txBody>
      </p:sp>
      <p:sp>
        <p:nvSpPr>
          <p:cNvPr id="12" name="TextBox 11">
            <a:extLst>
              <a:ext uri="{FF2B5EF4-FFF2-40B4-BE49-F238E27FC236}">
                <a16:creationId xmlns:a16="http://schemas.microsoft.com/office/drawing/2014/main" id="{4BCFFFAC-C690-39C0-09AB-4CA631E68461}"/>
              </a:ext>
            </a:extLst>
          </p:cNvPr>
          <p:cNvSpPr txBox="1"/>
          <p:nvPr/>
        </p:nvSpPr>
        <p:spPr>
          <a:xfrm>
            <a:off x="2241434" y="3203721"/>
            <a:ext cx="2019036" cy="264688"/>
          </a:xfrm>
          <a:prstGeom prst="rect">
            <a:avLst/>
          </a:prstGeom>
          <a:noFill/>
        </p:spPr>
        <p:txBody>
          <a:bodyPr wrap="square" rtlCol="0">
            <a:spAutoFit/>
          </a:bodyPr>
          <a:lstStyle/>
          <a:p>
            <a:pPr defTabSz="731520">
              <a:spcAft>
                <a:spcPts val="600"/>
              </a:spcAft>
            </a:pPr>
            <a:r>
              <a:rPr lang="en-US" sz="1120" b="1" kern="1200">
                <a:solidFill>
                  <a:srgbClr val="555555"/>
                </a:solidFill>
                <a:latin typeface="+mn-lt"/>
                <a:ea typeface="+mn-ea"/>
                <a:cs typeface="+mn-cs"/>
              </a:rPr>
              <a:t>Figure 1</a:t>
            </a:r>
            <a:endParaRPr lang="en-US" sz="1400" b="1">
              <a:solidFill>
                <a:schemeClr val="bg1"/>
              </a:solidFill>
            </a:endParaRPr>
          </a:p>
        </p:txBody>
      </p:sp>
      <p:sp>
        <p:nvSpPr>
          <p:cNvPr id="13" name="TextBox 12">
            <a:extLst>
              <a:ext uri="{FF2B5EF4-FFF2-40B4-BE49-F238E27FC236}">
                <a16:creationId xmlns:a16="http://schemas.microsoft.com/office/drawing/2014/main" id="{010F3910-CFFD-816E-7CC1-C1E1B188D5B9}"/>
              </a:ext>
            </a:extLst>
          </p:cNvPr>
          <p:cNvSpPr txBox="1"/>
          <p:nvPr/>
        </p:nvSpPr>
        <p:spPr>
          <a:xfrm>
            <a:off x="5626580" y="3203721"/>
            <a:ext cx="2019036" cy="264688"/>
          </a:xfrm>
          <a:prstGeom prst="rect">
            <a:avLst/>
          </a:prstGeom>
          <a:noFill/>
        </p:spPr>
        <p:txBody>
          <a:bodyPr wrap="square" rtlCol="0">
            <a:spAutoFit/>
          </a:bodyPr>
          <a:lstStyle/>
          <a:p>
            <a:pPr defTabSz="731520">
              <a:spcAft>
                <a:spcPts val="600"/>
              </a:spcAft>
            </a:pPr>
            <a:r>
              <a:rPr lang="en-US" sz="1120" b="1" kern="1200">
                <a:solidFill>
                  <a:srgbClr val="555555"/>
                </a:solidFill>
                <a:latin typeface="+mn-lt"/>
                <a:ea typeface="+mn-ea"/>
                <a:cs typeface="+mn-cs"/>
              </a:rPr>
              <a:t>Figure 2</a:t>
            </a:r>
            <a:endParaRPr lang="en-US" sz="1400" b="1">
              <a:solidFill>
                <a:schemeClr val="bg1"/>
              </a:solidFill>
            </a:endParaRPr>
          </a:p>
        </p:txBody>
      </p:sp>
      <p:sp>
        <p:nvSpPr>
          <p:cNvPr id="14" name="TextBox 13">
            <a:extLst>
              <a:ext uri="{FF2B5EF4-FFF2-40B4-BE49-F238E27FC236}">
                <a16:creationId xmlns:a16="http://schemas.microsoft.com/office/drawing/2014/main" id="{AE8F2919-A66E-3D97-6B74-5D94ECE4B816}"/>
              </a:ext>
            </a:extLst>
          </p:cNvPr>
          <p:cNvSpPr txBox="1"/>
          <p:nvPr/>
        </p:nvSpPr>
        <p:spPr>
          <a:xfrm>
            <a:off x="8886462" y="3019114"/>
            <a:ext cx="2019036" cy="264688"/>
          </a:xfrm>
          <a:prstGeom prst="rect">
            <a:avLst/>
          </a:prstGeom>
          <a:noFill/>
        </p:spPr>
        <p:txBody>
          <a:bodyPr wrap="square" rtlCol="0">
            <a:spAutoFit/>
          </a:bodyPr>
          <a:lstStyle/>
          <a:p>
            <a:pPr defTabSz="731520">
              <a:spcAft>
                <a:spcPts val="600"/>
              </a:spcAft>
            </a:pPr>
            <a:r>
              <a:rPr lang="en-US" sz="1120" b="1" kern="1200">
                <a:solidFill>
                  <a:srgbClr val="555555"/>
                </a:solidFill>
                <a:latin typeface="+mn-lt"/>
                <a:ea typeface="+mn-ea"/>
                <a:cs typeface="+mn-cs"/>
              </a:rPr>
              <a:t>Figure 3</a:t>
            </a:r>
            <a:endParaRPr lang="en-US" sz="1400" b="1">
              <a:solidFill>
                <a:schemeClr val="bg1"/>
              </a:solidFill>
            </a:endParaRPr>
          </a:p>
        </p:txBody>
      </p:sp>
      <p:sp>
        <p:nvSpPr>
          <p:cNvPr id="18" name="TextBox 17">
            <a:extLst>
              <a:ext uri="{FF2B5EF4-FFF2-40B4-BE49-F238E27FC236}">
                <a16:creationId xmlns:a16="http://schemas.microsoft.com/office/drawing/2014/main" id="{DE546FCE-0163-38A6-C01C-3E994CB4BA8C}"/>
              </a:ext>
            </a:extLst>
          </p:cNvPr>
          <p:cNvSpPr txBox="1"/>
          <p:nvPr/>
        </p:nvSpPr>
        <p:spPr>
          <a:xfrm>
            <a:off x="2269283" y="3430732"/>
            <a:ext cx="1818156" cy="313932"/>
          </a:xfrm>
          <a:prstGeom prst="rect">
            <a:avLst/>
          </a:prstGeom>
          <a:noFill/>
        </p:spPr>
        <p:txBody>
          <a:bodyPr wrap="square" rtlCol="0">
            <a:spAutoFit/>
          </a:bodyPr>
          <a:lstStyle/>
          <a:p>
            <a:pPr defTabSz="731520">
              <a:spcAft>
                <a:spcPts val="600"/>
              </a:spcAft>
            </a:pPr>
            <a:r>
              <a:rPr lang="en-US" sz="1440" i="1" kern="1200">
                <a:solidFill>
                  <a:srgbClr val="555555"/>
                </a:solidFill>
                <a:latin typeface="+mn-lt"/>
                <a:ea typeface="+mn-ea"/>
                <a:cs typeface="+mn-cs"/>
              </a:rPr>
              <a:t>Logistic regression</a:t>
            </a:r>
            <a:endParaRPr lang="en-US" i="1">
              <a:solidFill>
                <a:schemeClr val="bg1"/>
              </a:solidFill>
            </a:endParaRPr>
          </a:p>
        </p:txBody>
      </p:sp>
      <p:sp>
        <p:nvSpPr>
          <p:cNvPr id="19" name="TextBox 18">
            <a:extLst>
              <a:ext uri="{FF2B5EF4-FFF2-40B4-BE49-F238E27FC236}">
                <a16:creationId xmlns:a16="http://schemas.microsoft.com/office/drawing/2014/main" id="{EBFEE70B-29D5-30EF-208C-42AA7F1CF4B0}"/>
              </a:ext>
            </a:extLst>
          </p:cNvPr>
          <p:cNvSpPr txBox="1"/>
          <p:nvPr/>
        </p:nvSpPr>
        <p:spPr>
          <a:xfrm>
            <a:off x="5710005" y="3451783"/>
            <a:ext cx="1818156" cy="313932"/>
          </a:xfrm>
          <a:prstGeom prst="rect">
            <a:avLst/>
          </a:prstGeom>
          <a:noFill/>
        </p:spPr>
        <p:txBody>
          <a:bodyPr wrap="square" rtlCol="0">
            <a:spAutoFit/>
          </a:bodyPr>
          <a:lstStyle/>
          <a:p>
            <a:pPr defTabSz="731520">
              <a:spcAft>
                <a:spcPts val="600"/>
              </a:spcAft>
            </a:pPr>
            <a:r>
              <a:rPr lang="en-US" sz="1440" i="1" kern="1200">
                <a:solidFill>
                  <a:srgbClr val="555555"/>
                </a:solidFill>
                <a:latin typeface="+mn-lt"/>
                <a:ea typeface="+mn-ea"/>
                <a:cs typeface="+mn-cs"/>
              </a:rPr>
              <a:t>Random Forest</a:t>
            </a:r>
            <a:endParaRPr lang="en-US" i="1">
              <a:solidFill>
                <a:schemeClr val="bg1"/>
              </a:solidFill>
            </a:endParaRPr>
          </a:p>
        </p:txBody>
      </p:sp>
      <p:sp>
        <p:nvSpPr>
          <p:cNvPr id="20" name="TextBox 19">
            <a:extLst>
              <a:ext uri="{FF2B5EF4-FFF2-40B4-BE49-F238E27FC236}">
                <a16:creationId xmlns:a16="http://schemas.microsoft.com/office/drawing/2014/main" id="{26C3F0FD-2B25-EDD7-DF11-03DE58B77D25}"/>
              </a:ext>
            </a:extLst>
          </p:cNvPr>
          <p:cNvSpPr txBox="1"/>
          <p:nvPr/>
        </p:nvSpPr>
        <p:spPr>
          <a:xfrm>
            <a:off x="8979618" y="3230198"/>
            <a:ext cx="1555394" cy="313932"/>
          </a:xfrm>
          <a:prstGeom prst="rect">
            <a:avLst/>
          </a:prstGeom>
          <a:noFill/>
        </p:spPr>
        <p:txBody>
          <a:bodyPr wrap="square" rtlCol="0">
            <a:spAutoFit/>
          </a:bodyPr>
          <a:lstStyle/>
          <a:p>
            <a:pPr defTabSz="731520">
              <a:spcAft>
                <a:spcPts val="600"/>
              </a:spcAft>
            </a:pPr>
            <a:r>
              <a:rPr lang="en-US" sz="1440" i="1" kern="1200">
                <a:solidFill>
                  <a:srgbClr val="555555"/>
                </a:solidFill>
                <a:latin typeface="+mn-lt"/>
                <a:ea typeface="+mn-ea"/>
                <a:cs typeface="+mn-cs"/>
              </a:rPr>
              <a:t>Cross-Validation</a:t>
            </a:r>
            <a:endParaRPr lang="en-US" i="1">
              <a:solidFill>
                <a:schemeClr val="bg1"/>
              </a:solidFill>
            </a:endParaRPr>
          </a:p>
        </p:txBody>
      </p:sp>
    </p:spTree>
    <p:extLst>
      <p:ext uri="{BB962C8B-B14F-4D97-AF65-F5344CB8AC3E}">
        <p14:creationId xmlns:p14="http://schemas.microsoft.com/office/powerpoint/2010/main" val="111143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DB007FBF-E310-43C7-3CD5-1065223B43EC}"/>
              </a:ext>
            </a:extLst>
          </p:cNvPr>
          <p:cNvSpPr>
            <a:spLocks noGrp="1"/>
          </p:cNvSpPr>
          <p:nvPr>
            <p:ph type="title"/>
          </p:nvPr>
        </p:nvSpPr>
        <p:spPr>
          <a:xfrm>
            <a:off x="838201" y="559813"/>
            <a:ext cx="10348146" cy="1283471"/>
          </a:xfrm>
        </p:spPr>
        <p:txBody>
          <a:bodyPr anchor="t">
            <a:normAutofit/>
          </a:bodyPr>
          <a:lstStyle/>
          <a:p>
            <a:r>
              <a:rPr lang="en-US">
                <a:solidFill>
                  <a:schemeClr val="tx2"/>
                </a:solidFill>
              </a:rPr>
              <a:t>Findings on Gender </a:t>
            </a:r>
          </a:p>
        </p:txBody>
      </p:sp>
      <p:pic>
        <p:nvPicPr>
          <p:cNvPr id="20" name="Picture 19">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67342"/>
          <a:stretch/>
        </p:blipFill>
        <p:spPr>
          <a:xfrm rot="10800000">
            <a:off x="-1" y="2719661"/>
            <a:ext cx="830249" cy="2548349"/>
          </a:xfrm>
          <a:prstGeom prst="rect">
            <a:avLst/>
          </a:prstGeom>
        </p:spPr>
      </p:pic>
      <p:sp>
        <p:nvSpPr>
          <p:cNvPr id="3" name="Content Placeholder 2">
            <a:extLst>
              <a:ext uri="{FF2B5EF4-FFF2-40B4-BE49-F238E27FC236}">
                <a16:creationId xmlns:a16="http://schemas.microsoft.com/office/drawing/2014/main" id="{EAACC12A-9289-2885-8A28-402F7D3BB4A4}"/>
              </a:ext>
            </a:extLst>
          </p:cNvPr>
          <p:cNvSpPr>
            <a:spLocks/>
          </p:cNvSpPr>
          <p:nvPr/>
        </p:nvSpPr>
        <p:spPr>
          <a:xfrm>
            <a:off x="2018967" y="1843285"/>
            <a:ext cx="4256566" cy="4148609"/>
          </a:xfrm>
          <a:prstGeom prst="rect">
            <a:avLst/>
          </a:prstGeom>
        </p:spPr>
        <p:txBody>
          <a:bodyPr/>
          <a:lstStyle/>
          <a:p>
            <a:pPr defTabSz="731520">
              <a:spcAft>
                <a:spcPts val="600"/>
              </a:spcAft>
            </a:pPr>
            <a:r>
              <a:rPr lang="en-US" sz="1440" kern="1200">
                <a:solidFill>
                  <a:schemeClr val="tx1"/>
                </a:solidFill>
                <a:latin typeface="+mn-lt"/>
                <a:ea typeface="+mn-ea"/>
                <a:cs typeface="+mn-cs"/>
              </a:rPr>
              <a:t>Chi-square Test</a:t>
            </a:r>
          </a:p>
          <a:p>
            <a:pPr marL="365760" lvl="1" defTabSz="731520">
              <a:spcAft>
                <a:spcPts val="600"/>
              </a:spcAft>
            </a:pPr>
            <a:r>
              <a:rPr lang="en-US" sz="1440" kern="1200">
                <a:solidFill>
                  <a:schemeClr val="tx1"/>
                </a:solidFill>
                <a:latin typeface="+mn-lt"/>
                <a:ea typeface="+mn-ea"/>
                <a:cs typeface="+mn-cs"/>
              </a:rPr>
              <a:t>Chi-square statistic: 22.717</a:t>
            </a:r>
          </a:p>
          <a:p>
            <a:pPr marL="365760" lvl="1" defTabSz="731520">
              <a:spcAft>
                <a:spcPts val="600"/>
              </a:spcAft>
            </a:pPr>
            <a:r>
              <a:rPr lang="en-US" sz="1440" kern="1200">
                <a:solidFill>
                  <a:schemeClr val="tx1"/>
                </a:solidFill>
                <a:latin typeface="+mn-lt"/>
                <a:ea typeface="+mn-ea"/>
                <a:cs typeface="+mn-cs"/>
              </a:rPr>
              <a:t>P-value: 1.877* 10</a:t>
            </a:r>
            <a:r>
              <a:rPr lang="en-US" sz="1440" kern="1200" baseline="30000">
                <a:solidFill>
                  <a:schemeClr val="tx1"/>
                </a:solidFill>
                <a:latin typeface="+mn-lt"/>
                <a:ea typeface="+mn-ea"/>
                <a:cs typeface="+mn-cs"/>
              </a:rPr>
              <a:t>-6</a:t>
            </a:r>
          </a:p>
          <a:p>
            <a:pPr marL="365760" lvl="1" defTabSz="731520">
              <a:spcAft>
                <a:spcPts val="600"/>
              </a:spcAft>
            </a:pPr>
            <a:r>
              <a:rPr lang="en-US" sz="1440" kern="1200">
                <a:solidFill>
                  <a:schemeClr val="tx1"/>
                </a:solidFill>
                <a:latin typeface="+mn-lt"/>
                <a:ea typeface="+mn-ea"/>
                <a:cs typeface="+mn-cs"/>
              </a:rPr>
              <a:t>Significant relationship between gender and heart disease.</a:t>
            </a:r>
          </a:p>
          <a:p>
            <a:pPr lvl="1">
              <a:spcAft>
                <a:spcPts val="600"/>
              </a:spcAft>
            </a:pPr>
            <a:endParaRPr lang="en-US" sz="1800"/>
          </a:p>
        </p:txBody>
      </p:sp>
      <p:sp>
        <p:nvSpPr>
          <p:cNvPr id="5" name="TextBox 4">
            <a:extLst>
              <a:ext uri="{FF2B5EF4-FFF2-40B4-BE49-F238E27FC236}">
                <a16:creationId xmlns:a16="http://schemas.microsoft.com/office/drawing/2014/main" id="{4DC2C1AA-508E-3E88-60AD-4EB5DFF62688}"/>
              </a:ext>
            </a:extLst>
          </p:cNvPr>
          <p:cNvSpPr txBox="1"/>
          <p:nvPr/>
        </p:nvSpPr>
        <p:spPr>
          <a:xfrm>
            <a:off x="6275533" y="1843284"/>
            <a:ext cx="4441634" cy="1852815"/>
          </a:xfrm>
          <a:prstGeom prst="rect">
            <a:avLst/>
          </a:prstGeom>
          <a:noFill/>
        </p:spPr>
        <p:txBody>
          <a:bodyPr wrap="square" rtlCol="0">
            <a:spAutoFit/>
          </a:bodyPr>
          <a:lstStyle/>
          <a:p>
            <a:pPr marL="228600" indent="-228600" defTabSz="731520">
              <a:spcAft>
                <a:spcPts val="600"/>
              </a:spcAft>
              <a:buFont typeface="Arial" panose="020B0604020202020204" pitchFamily="34" charset="0"/>
              <a:buChar char="•"/>
            </a:pPr>
            <a:r>
              <a:rPr lang="en-US" sz="2240" kern="1200">
                <a:solidFill>
                  <a:srgbClr val="555555"/>
                </a:solidFill>
                <a:latin typeface="+mn-lt"/>
                <a:ea typeface="+mn-ea"/>
                <a:cs typeface="+mn-cs"/>
              </a:rPr>
              <a:t>Two Sample T-test</a:t>
            </a:r>
          </a:p>
          <a:p>
            <a:pPr marL="594360" lvl="1" indent="-228600" defTabSz="731520">
              <a:spcAft>
                <a:spcPts val="600"/>
              </a:spcAft>
              <a:buFont typeface="Arial" panose="020B0604020202020204" pitchFamily="34" charset="0"/>
              <a:buChar char="•"/>
            </a:pPr>
            <a:r>
              <a:rPr lang="en-US" sz="1440" kern="1200">
                <a:solidFill>
                  <a:srgbClr val="555555"/>
                </a:solidFill>
                <a:latin typeface="+mn-lt"/>
                <a:ea typeface="+mn-ea"/>
                <a:cs typeface="+mn-cs"/>
              </a:rPr>
              <a:t>Mean Heart risk: females (1.75), Males (1.449)</a:t>
            </a:r>
          </a:p>
          <a:p>
            <a:pPr marL="594360" lvl="1" indent="-228600" defTabSz="731520">
              <a:spcAft>
                <a:spcPts val="600"/>
              </a:spcAft>
              <a:buFont typeface="Arial" panose="020B0604020202020204" pitchFamily="34" charset="0"/>
              <a:buChar char="•"/>
            </a:pPr>
            <a:r>
              <a:rPr lang="en-US" sz="1440" kern="1200">
                <a:solidFill>
                  <a:srgbClr val="555555"/>
                </a:solidFill>
                <a:latin typeface="+mn-lt"/>
                <a:ea typeface="+mn-ea"/>
                <a:cs typeface="+mn-cs"/>
              </a:rPr>
              <a:t>P-Value: 2.44*10</a:t>
            </a:r>
            <a:r>
              <a:rPr lang="en-US" sz="1440" kern="1200" baseline="30000">
                <a:solidFill>
                  <a:srgbClr val="555555"/>
                </a:solidFill>
                <a:latin typeface="+mn-lt"/>
                <a:ea typeface="+mn-ea"/>
                <a:cs typeface="+mn-cs"/>
              </a:rPr>
              <a:t>-7</a:t>
            </a:r>
          </a:p>
          <a:p>
            <a:pPr marL="594360" lvl="1" indent="-228600" defTabSz="731520">
              <a:spcAft>
                <a:spcPts val="600"/>
              </a:spcAft>
              <a:buFont typeface="Arial" panose="020B0604020202020204" pitchFamily="34" charset="0"/>
              <a:buChar char="•"/>
            </a:pPr>
            <a:r>
              <a:rPr lang="en-US" sz="1440" kern="1200">
                <a:solidFill>
                  <a:srgbClr val="555555"/>
                </a:solidFill>
                <a:latin typeface="+mn-lt"/>
                <a:ea typeface="+mn-ea"/>
                <a:cs typeface="+mn-cs"/>
              </a:rPr>
              <a:t>95% confidence interval: 0.19 to 0.41</a:t>
            </a:r>
          </a:p>
          <a:p>
            <a:pPr marL="594360" lvl="1" indent="-228600" defTabSz="731520">
              <a:spcAft>
                <a:spcPts val="600"/>
              </a:spcAft>
              <a:buFont typeface="Arial" panose="020B0604020202020204" pitchFamily="34" charset="0"/>
              <a:buChar char="•"/>
            </a:pPr>
            <a:r>
              <a:rPr lang="en-US" sz="1440" kern="1200">
                <a:solidFill>
                  <a:srgbClr val="555555"/>
                </a:solidFill>
                <a:latin typeface="+mn-lt"/>
                <a:ea typeface="+mn-ea"/>
                <a:cs typeface="+mn-cs"/>
              </a:rPr>
              <a:t>Statistically significant difference in means</a:t>
            </a:r>
            <a:endParaRPr lang="en-US">
              <a:solidFill>
                <a:schemeClr val="bg1"/>
              </a:solidFill>
            </a:endParaRPr>
          </a:p>
        </p:txBody>
      </p:sp>
      <p:pic>
        <p:nvPicPr>
          <p:cNvPr id="6" name="Picture 5" descr="A screenshot of a computer code&#10;&#10;Description automatically generated">
            <a:extLst>
              <a:ext uri="{FF2B5EF4-FFF2-40B4-BE49-F238E27FC236}">
                <a16:creationId xmlns:a16="http://schemas.microsoft.com/office/drawing/2014/main" id="{952FA2C8-B1C9-0B92-B575-1FC2DB885557}"/>
              </a:ext>
            </a:extLst>
          </p:cNvPr>
          <p:cNvPicPr>
            <a:picLocks noChangeAspect="1"/>
          </p:cNvPicPr>
          <p:nvPr/>
        </p:nvPicPr>
        <p:blipFill>
          <a:blip r:embed="rId5"/>
          <a:stretch>
            <a:fillRect/>
          </a:stretch>
        </p:blipFill>
        <p:spPr>
          <a:xfrm>
            <a:off x="3299021" y="3400941"/>
            <a:ext cx="2760599" cy="2776022"/>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98B32F49-E0ED-F1BE-9134-78D7DCDA6E05}"/>
              </a:ext>
            </a:extLst>
          </p:cNvPr>
          <p:cNvPicPr>
            <a:picLocks noChangeAspect="1"/>
          </p:cNvPicPr>
          <p:nvPr/>
        </p:nvPicPr>
        <p:blipFill>
          <a:blip r:embed="rId6"/>
          <a:stretch>
            <a:fillRect/>
          </a:stretch>
        </p:blipFill>
        <p:spPr>
          <a:xfrm>
            <a:off x="7625528" y="3809005"/>
            <a:ext cx="3466226" cy="2032664"/>
          </a:xfrm>
          <a:prstGeom prst="rect">
            <a:avLst/>
          </a:prstGeom>
        </p:spPr>
      </p:pic>
      <p:sp>
        <p:nvSpPr>
          <p:cNvPr id="8" name="TextBox 7">
            <a:extLst>
              <a:ext uri="{FF2B5EF4-FFF2-40B4-BE49-F238E27FC236}">
                <a16:creationId xmlns:a16="http://schemas.microsoft.com/office/drawing/2014/main" id="{5B47307F-EF29-251C-1FB2-BB7D8FD5188F}"/>
              </a:ext>
            </a:extLst>
          </p:cNvPr>
          <p:cNvSpPr txBox="1"/>
          <p:nvPr/>
        </p:nvSpPr>
        <p:spPr>
          <a:xfrm>
            <a:off x="1457594" y="3599455"/>
            <a:ext cx="1588501" cy="612475"/>
          </a:xfrm>
          <a:prstGeom prst="rect">
            <a:avLst/>
          </a:prstGeom>
          <a:noFill/>
        </p:spPr>
        <p:txBody>
          <a:bodyPr wrap="square" rtlCol="0">
            <a:spAutoFit/>
          </a:bodyPr>
          <a:lstStyle/>
          <a:p>
            <a:pPr defTabSz="731520">
              <a:spcAft>
                <a:spcPts val="600"/>
              </a:spcAft>
            </a:pPr>
            <a:r>
              <a:rPr lang="en-US" sz="1440" b="1" kern="1200">
                <a:solidFill>
                  <a:srgbClr val="555555"/>
                </a:solidFill>
                <a:latin typeface="+mn-lt"/>
                <a:ea typeface="+mn-ea"/>
                <a:cs typeface="+mn-cs"/>
              </a:rPr>
              <a:t>Figure 4</a:t>
            </a:r>
          </a:p>
          <a:p>
            <a:pPr defTabSz="731520">
              <a:spcAft>
                <a:spcPts val="600"/>
              </a:spcAft>
            </a:pPr>
            <a:r>
              <a:rPr lang="en-US" sz="1440" i="1" kern="1200">
                <a:solidFill>
                  <a:srgbClr val="555555"/>
                </a:solidFill>
                <a:latin typeface="+mn-lt"/>
                <a:ea typeface="+mn-ea"/>
                <a:cs typeface="+mn-cs"/>
              </a:rPr>
              <a:t>Chi-square Test</a:t>
            </a:r>
            <a:endParaRPr lang="en-US" i="1">
              <a:solidFill>
                <a:schemeClr val="bg1"/>
              </a:solidFill>
            </a:endParaRPr>
          </a:p>
        </p:txBody>
      </p:sp>
      <p:sp>
        <p:nvSpPr>
          <p:cNvPr id="9" name="TextBox 8">
            <a:extLst>
              <a:ext uri="{FF2B5EF4-FFF2-40B4-BE49-F238E27FC236}">
                <a16:creationId xmlns:a16="http://schemas.microsoft.com/office/drawing/2014/main" id="{2D9BA7AC-8C59-4B78-396A-B6A6CD025192}"/>
              </a:ext>
            </a:extLst>
          </p:cNvPr>
          <p:cNvSpPr txBox="1"/>
          <p:nvPr/>
        </p:nvSpPr>
        <p:spPr>
          <a:xfrm>
            <a:off x="6528330" y="3738166"/>
            <a:ext cx="1588501" cy="612475"/>
          </a:xfrm>
          <a:prstGeom prst="rect">
            <a:avLst/>
          </a:prstGeom>
          <a:noFill/>
        </p:spPr>
        <p:txBody>
          <a:bodyPr wrap="square" rtlCol="0">
            <a:spAutoFit/>
          </a:bodyPr>
          <a:lstStyle/>
          <a:p>
            <a:pPr defTabSz="731520">
              <a:spcAft>
                <a:spcPts val="600"/>
              </a:spcAft>
            </a:pPr>
            <a:r>
              <a:rPr lang="en-US" sz="1440" b="1" kern="1200" dirty="0">
                <a:solidFill>
                  <a:srgbClr val="555555"/>
                </a:solidFill>
                <a:latin typeface="+mn-lt"/>
                <a:ea typeface="+mn-ea"/>
                <a:cs typeface="+mn-cs"/>
              </a:rPr>
              <a:t>Figure 5</a:t>
            </a:r>
          </a:p>
          <a:p>
            <a:pPr defTabSz="731520">
              <a:spcAft>
                <a:spcPts val="600"/>
              </a:spcAft>
            </a:pPr>
            <a:r>
              <a:rPr lang="en-US" sz="1440" i="1" kern="1200" dirty="0">
                <a:solidFill>
                  <a:srgbClr val="555555"/>
                </a:solidFill>
                <a:latin typeface="+mn-lt"/>
                <a:ea typeface="+mn-ea"/>
                <a:cs typeface="+mn-cs"/>
              </a:rPr>
              <a:t>T-test</a:t>
            </a:r>
            <a:endParaRPr lang="en-US" i="1" dirty="0">
              <a:solidFill>
                <a:schemeClr val="bg1"/>
              </a:solidFill>
            </a:endParaRPr>
          </a:p>
        </p:txBody>
      </p:sp>
    </p:spTree>
    <p:extLst>
      <p:ext uri="{BB962C8B-B14F-4D97-AF65-F5344CB8AC3E}">
        <p14:creationId xmlns:p14="http://schemas.microsoft.com/office/powerpoint/2010/main" val="24308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E1DAB1-808D-3CE6-B182-98BDA4C2199E}"/>
              </a:ext>
            </a:extLst>
          </p:cNvPr>
          <p:cNvSpPr>
            <a:spLocks noGrp="1"/>
          </p:cNvSpPr>
          <p:nvPr>
            <p:ph type="title"/>
          </p:nvPr>
        </p:nvSpPr>
        <p:spPr>
          <a:xfrm>
            <a:off x="1198182" y="381000"/>
            <a:ext cx="10003218" cy="1600124"/>
          </a:xfrm>
        </p:spPr>
        <p:txBody>
          <a:bodyPr>
            <a:normAutofit/>
          </a:bodyPr>
          <a:lstStyle/>
          <a:p>
            <a:r>
              <a:rPr lang="en-US" dirty="0"/>
              <a:t>Findings on Age</a:t>
            </a:r>
          </a:p>
        </p:txBody>
      </p:sp>
      <p:sp>
        <p:nvSpPr>
          <p:cNvPr id="3" name="Content Placeholder 2">
            <a:extLst>
              <a:ext uri="{FF2B5EF4-FFF2-40B4-BE49-F238E27FC236}">
                <a16:creationId xmlns:a16="http://schemas.microsoft.com/office/drawing/2014/main" id="{1D1E9637-6991-3118-AEAE-92819FAFF486}"/>
              </a:ext>
            </a:extLst>
          </p:cNvPr>
          <p:cNvSpPr>
            <a:spLocks/>
          </p:cNvSpPr>
          <p:nvPr/>
        </p:nvSpPr>
        <p:spPr>
          <a:xfrm>
            <a:off x="2101878" y="2514600"/>
            <a:ext cx="7988243" cy="3187338"/>
          </a:xfrm>
          <a:prstGeom prst="rect">
            <a:avLst/>
          </a:prstGeom>
        </p:spPr>
        <p:txBody>
          <a:bodyPr/>
          <a:lstStyle/>
          <a:p>
            <a:pPr defTabSz="685800">
              <a:spcAft>
                <a:spcPts val="600"/>
              </a:spcAft>
            </a:pPr>
            <a:r>
              <a:rPr lang="en-US" sz="1350" kern="1200">
                <a:solidFill>
                  <a:schemeClr val="tx1"/>
                </a:solidFill>
                <a:latin typeface="+mn-lt"/>
                <a:ea typeface="+mn-ea"/>
                <a:cs typeface="+mn-cs"/>
              </a:rPr>
              <a:t>Logistic regression of age and heart disease:</a:t>
            </a:r>
          </a:p>
          <a:p>
            <a:pPr marL="342900" lvl="1" defTabSz="685800">
              <a:spcAft>
                <a:spcPts val="600"/>
              </a:spcAft>
            </a:pPr>
            <a:r>
              <a:rPr lang="en-US" sz="1350" kern="1200">
                <a:solidFill>
                  <a:schemeClr val="tx1"/>
                </a:solidFill>
                <a:latin typeface="+mn-lt"/>
                <a:ea typeface="+mn-ea"/>
                <a:cs typeface="+mn-cs"/>
              </a:rPr>
              <a:t>Age coefficient (-0.05235), p-value (0.000122), Reduction in deviance (417.64 to 401.86)</a:t>
            </a:r>
            <a:endParaRPr lang="en-US"/>
          </a:p>
        </p:txBody>
      </p:sp>
      <p:pic>
        <p:nvPicPr>
          <p:cNvPr id="4" name="Picture 3" descr="A screenshot of a computer code&#10;&#10;Description automatically generated">
            <a:extLst>
              <a:ext uri="{FF2B5EF4-FFF2-40B4-BE49-F238E27FC236}">
                <a16:creationId xmlns:a16="http://schemas.microsoft.com/office/drawing/2014/main" id="{8DBFE64E-4952-61F4-17ED-D2F347DCC2E6}"/>
              </a:ext>
            </a:extLst>
          </p:cNvPr>
          <p:cNvPicPr>
            <a:picLocks noChangeAspect="1"/>
          </p:cNvPicPr>
          <p:nvPr/>
        </p:nvPicPr>
        <p:blipFill>
          <a:blip r:embed="rId4"/>
          <a:stretch>
            <a:fillRect/>
          </a:stretch>
        </p:blipFill>
        <p:spPr>
          <a:xfrm>
            <a:off x="5305858" y="3392535"/>
            <a:ext cx="3218452" cy="2784428"/>
          </a:xfrm>
          <a:prstGeom prst="rect">
            <a:avLst/>
          </a:prstGeom>
        </p:spPr>
      </p:pic>
      <p:sp>
        <p:nvSpPr>
          <p:cNvPr id="5" name="TextBox 4">
            <a:extLst>
              <a:ext uri="{FF2B5EF4-FFF2-40B4-BE49-F238E27FC236}">
                <a16:creationId xmlns:a16="http://schemas.microsoft.com/office/drawing/2014/main" id="{E0CB0F66-C0CD-BDA5-8BB6-D0DE12DB4686}"/>
              </a:ext>
            </a:extLst>
          </p:cNvPr>
          <p:cNvSpPr txBox="1"/>
          <p:nvPr/>
        </p:nvSpPr>
        <p:spPr>
          <a:xfrm>
            <a:off x="2101878" y="3884564"/>
            <a:ext cx="2772731" cy="584775"/>
          </a:xfrm>
          <a:prstGeom prst="rect">
            <a:avLst/>
          </a:prstGeom>
          <a:noFill/>
        </p:spPr>
        <p:txBody>
          <a:bodyPr wrap="square" rtlCol="0">
            <a:spAutoFit/>
          </a:bodyPr>
          <a:lstStyle/>
          <a:p>
            <a:pPr defTabSz="685800">
              <a:spcAft>
                <a:spcPts val="600"/>
              </a:spcAft>
            </a:pPr>
            <a:r>
              <a:rPr lang="en-US" sz="1350" b="1" kern="1200">
                <a:solidFill>
                  <a:srgbClr val="555555"/>
                </a:solidFill>
                <a:latin typeface="+mn-lt"/>
                <a:ea typeface="+mn-ea"/>
                <a:cs typeface="+mn-cs"/>
              </a:rPr>
              <a:t>Figure 6</a:t>
            </a:r>
          </a:p>
          <a:p>
            <a:pPr defTabSz="685800">
              <a:spcAft>
                <a:spcPts val="600"/>
              </a:spcAft>
            </a:pPr>
            <a:r>
              <a:rPr lang="en-US" sz="1350" i="1" kern="1200">
                <a:solidFill>
                  <a:srgbClr val="555555"/>
                </a:solidFill>
                <a:latin typeface="+mn-lt"/>
                <a:ea typeface="+mn-ea"/>
                <a:cs typeface="+mn-cs"/>
              </a:rPr>
              <a:t>Logistic Regression with Age </a:t>
            </a:r>
            <a:endParaRPr lang="en-US" i="1">
              <a:solidFill>
                <a:schemeClr val="bg1"/>
              </a:solidFill>
            </a:endParaRPr>
          </a:p>
        </p:txBody>
      </p:sp>
    </p:spTree>
    <p:extLst>
      <p:ext uri="{BB962C8B-B14F-4D97-AF65-F5344CB8AC3E}">
        <p14:creationId xmlns:p14="http://schemas.microsoft.com/office/powerpoint/2010/main" val="2954413424"/>
      </p:ext>
    </p:extLst>
  </p:cSld>
  <p:clrMapOvr>
    <a:masterClrMapping/>
  </p:clrMapOvr>
</p:sld>
</file>

<file path=ppt/theme/theme1.xml><?xml version="1.0" encoding="utf-8"?>
<a:theme xmlns:a="http://schemas.openxmlformats.org/drawingml/2006/main" name="BlockprintVTI">
  <a:themeElements>
    <a:clrScheme name="AnalogousFromLightSeed_2SEEDS">
      <a:dk1>
        <a:srgbClr val="000000"/>
      </a:dk1>
      <a:lt1>
        <a:srgbClr val="FFFFFF"/>
      </a:lt1>
      <a:dk2>
        <a:srgbClr val="243841"/>
      </a:dk2>
      <a:lt2>
        <a:srgbClr val="E2E5E8"/>
      </a:lt2>
      <a:accent1>
        <a:srgbClr val="D6933E"/>
      </a:accent1>
      <a:accent2>
        <a:srgbClr val="E38879"/>
      </a:accent2>
      <a:accent3>
        <a:srgbClr val="A7A559"/>
      </a:accent3>
      <a:accent4>
        <a:srgbClr val="49B0BD"/>
      </a:accent4>
      <a:accent5>
        <a:srgbClr val="6FA5E1"/>
      </a:accent5>
      <a:accent6>
        <a:srgbClr val="5C63DD"/>
      </a:accent6>
      <a:hlink>
        <a:srgbClr val="6383AB"/>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8873</TotalTime>
  <Words>4057</Words>
  <Application>Microsoft Office PowerPoint</Application>
  <PresentationFormat>Widescreen</PresentationFormat>
  <Paragraphs>198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Avenir Next LT Pro</vt:lpstr>
      <vt:lpstr>AvenirNext LT Pro Medium</vt:lpstr>
      <vt:lpstr>BlockprintVTI</vt:lpstr>
      <vt:lpstr>Module 8: Portfolio Project Oral and PowerPoint Presentation</vt:lpstr>
      <vt:lpstr>Abstract</vt:lpstr>
      <vt:lpstr>Introduction</vt:lpstr>
      <vt:lpstr>Research Questions and Hypotheses</vt:lpstr>
      <vt:lpstr>Literature Review</vt:lpstr>
      <vt:lpstr>Research Design and Methodology</vt:lpstr>
      <vt:lpstr>Model Evaluation and Performance</vt:lpstr>
      <vt:lpstr>Findings on Gender </vt:lpstr>
      <vt:lpstr>Findings on Age</vt:lpstr>
      <vt:lpstr>Conclusion</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Michelle Schiff</dc:creator>
  <cp:lastModifiedBy>Michelle Schiff</cp:lastModifiedBy>
  <cp:revision>5</cp:revision>
  <dcterms:created xsi:type="dcterms:W3CDTF">2024-07-28T19:12:39Z</dcterms:created>
  <dcterms:modified xsi:type="dcterms:W3CDTF">2024-08-03T23:06:03Z</dcterms:modified>
</cp:coreProperties>
</file>