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80" r:id="rId11"/>
    <p:sldId id="272" r:id="rId12"/>
    <p:sldId id="268" r:id="rId13"/>
    <p:sldId id="278" r:id="rId14"/>
    <p:sldId id="262" r:id="rId15"/>
    <p:sldId id="261"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91"/>
    <p:restoredTop sz="96405"/>
  </p:normalViewPr>
  <p:slideViewPr>
    <p:cSldViewPr snapToGrid="0" snapToObjects="1">
      <p:cViewPr varScale="1">
        <p:scale>
          <a:sx n="143" d="100"/>
          <a:sy n="143" d="100"/>
        </p:scale>
        <p:origin x="216" y="42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8/14/21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8/14/21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aniella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Automotive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8014383" y="2432420"/>
            <a:ext cx="3776472" cy="2203704"/>
          </a:xfrm>
        </p:spPr>
        <p:txBody>
          <a:bodyPr>
            <a:normAutofit/>
          </a:bodyPr>
          <a:lstStyle/>
          <a:p>
            <a:pPr>
              <a:buFont typeface="Wingdings" panose="05000000000000000000" pitchFamily="2" charset="2"/>
              <a:buChar char="Ø"/>
            </a:pPr>
            <a:r>
              <a:rPr lang="en-US" sz="3000" dirty="0"/>
              <a:t>Correlation Coefficient: -0.62</a:t>
            </a:r>
          </a:p>
          <a:p>
            <a:pPr>
              <a:buFont typeface="Wingdings" panose="05000000000000000000" pitchFamily="2" charset="2"/>
              <a:buChar char="Ø"/>
            </a:pPr>
            <a:r>
              <a:rPr lang="en-US" sz="3000" dirty="0"/>
              <a:t>R-squared: 0.378</a:t>
            </a:r>
          </a:p>
          <a:p>
            <a:pPr marL="0" indent="0">
              <a:buNone/>
            </a:pPr>
            <a:endParaRPr lang="en-US" sz="2400" dirty="0"/>
          </a:p>
        </p:txBody>
      </p:sp>
      <p:pic>
        <p:nvPicPr>
          <p:cNvPr id="4" name="Picture 3">
            <a:extLst>
              <a:ext uri="{FF2B5EF4-FFF2-40B4-BE49-F238E27FC236}">
                <a16:creationId xmlns:a16="http://schemas.microsoft.com/office/drawing/2014/main" id="{26CBB8D7-CF78-2147-A063-BBBD3B57E483}"/>
              </a:ext>
            </a:extLst>
          </p:cNvPr>
          <p:cNvPicPr>
            <a:picLocks noChangeAspect="1"/>
          </p:cNvPicPr>
          <p:nvPr/>
        </p:nvPicPr>
        <p:blipFill>
          <a:blip r:embed="rId3"/>
          <a:stretch>
            <a:fillRect/>
          </a:stretch>
        </p:blipFill>
        <p:spPr>
          <a:xfrm>
            <a:off x="139210" y="2350124"/>
            <a:ext cx="6454612" cy="4334256"/>
          </a:xfrm>
          <a:prstGeom prst="rect">
            <a:avLst/>
          </a:prstGeom>
          <a:solidFill>
            <a:schemeClr val="accent1"/>
          </a:solidFill>
          <a:effectLst>
            <a:innerShdw blurRad="63500" dist="50800" dir="13500000">
              <a:prstClr val="black">
                <a:alpha val="50000"/>
              </a:prstClr>
            </a:innerShdw>
          </a:effectLst>
        </p:spPr>
      </p:pic>
      <p:sp>
        <p:nvSpPr>
          <p:cNvPr id="7" name="TextBox 6">
            <a:extLst>
              <a:ext uri="{FF2B5EF4-FFF2-40B4-BE49-F238E27FC236}">
                <a16:creationId xmlns:a16="http://schemas.microsoft.com/office/drawing/2014/main" id="{85AB834D-3A2C-CF45-A63C-D941C3AEE8E9}"/>
              </a:ext>
            </a:extLst>
          </p:cNvPr>
          <p:cNvSpPr txBox="1"/>
          <p:nvPr/>
        </p:nvSpPr>
        <p:spPr>
          <a:xfrm>
            <a:off x="7519083" y="4405031"/>
            <a:ext cx="4456176" cy="1938992"/>
          </a:xfrm>
          <a:prstGeom prst="rect">
            <a:avLst/>
          </a:prstGeom>
          <a:noFill/>
        </p:spPr>
        <p:txBody>
          <a:bodyPr wrap="square" rtlCol="0">
            <a:spAutoFit/>
          </a:bodyPr>
          <a:lstStyle/>
          <a:p>
            <a:endParaRPr lang="en-US" sz="2400" i="1" dirty="0"/>
          </a:p>
          <a:p>
            <a:r>
              <a:rPr lang="en-US" sz="2400" i="1" dirty="0"/>
              <a:t>Accounts for roughly 37% of the data and the correlation is Moderate.</a:t>
            </a:r>
          </a:p>
          <a:p>
            <a:endParaRPr lang="en-US" sz="2400" dirty="0"/>
          </a:p>
        </p:txBody>
      </p:sp>
    </p:spTree>
    <p:extLst>
      <p:ext uri="{BB962C8B-B14F-4D97-AF65-F5344CB8AC3E}">
        <p14:creationId xmlns:p14="http://schemas.microsoft.com/office/powerpoint/2010/main" val="237856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F61903FB-8536-4A42-91A9-197840813B4B}"/>
              </a:ext>
            </a:extLst>
          </p:cNvPr>
          <p:cNvPicPr>
            <a:picLocks noChangeAspect="1"/>
          </p:cNvPicPr>
          <p:nvPr/>
        </p:nvPicPr>
        <p:blipFill>
          <a:blip r:embed="rId3"/>
          <a:stretch>
            <a:fillRect/>
          </a:stretch>
        </p:blipFill>
        <p:spPr>
          <a:xfrm>
            <a:off x="183415" y="2279968"/>
            <a:ext cx="6455664" cy="4334964"/>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8014383" y="2472346"/>
            <a:ext cx="3776472" cy="2203704"/>
          </a:xfrm>
        </p:spPr>
        <p:txBody>
          <a:bodyPr>
            <a:normAutofit/>
          </a:bodyPr>
          <a:lstStyle/>
          <a:p>
            <a:pPr>
              <a:buFont typeface="Wingdings" panose="05000000000000000000" pitchFamily="2" charset="2"/>
              <a:buChar char="Ø"/>
            </a:pPr>
            <a:r>
              <a:rPr lang="en-US" sz="3000" dirty="0"/>
              <a:t>Correlation Coefficient:  -0.03</a:t>
            </a:r>
          </a:p>
          <a:p>
            <a:pPr>
              <a:buFont typeface="Wingdings" panose="05000000000000000000" pitchFamily="2" charset="2"/>
              <a:buChar char="Ø"/>
            </a:pPr>
            <a:r>
              <a:rPr lang="en-US" sz="3000" dirty="0"/>
              <a:t>R-squared: 0.000751</a:t>
            </a:r>
          </a:p>
          <a:p>
            <a:pPr marL="0" indent="0">
              <a:buNone/>
            </a:pPr>
            <a:endParaRPr lang="en-US" sz="2400" dirty="0"/>
          </a:p>
        </p:txBody>
      </p:sp>
      <p:sp>
        <p:nvSpPr>
          <p:cNvPr id="7" name="TextBox 6">
            <a:extLst>
              <a:ext uri="{FF2B5EF4-FFF2-40B4-BE49-F238E27FC236}">
                <a16:creationId xmlns:a16="http://schemas.microsoft.com/office/drawing/2014/main" id="{853BD8CD-194E-2646-BE48-63338E7B0FC8}"/>
              </a:ext>
            </a:extLst>
          </p:cNvPr>
          <p:cNvSpPr txBox="1"/>
          <p:nvPr/>
        </p:nvSpPr>
        <p:spPr>
          <a:xfrm>
            <a:off x="7552409" y="4576608"/>
            <a:ext cx="4456176" cy="1938992"/>
          </a:xfrm>
          <a:prstGeom prst="rect">
            <a:avLst/>
          </a:prstGeom>
          <a:noFill/>
        </p:spPr>
        <p:txBody>
          <a:bodyPr wrap="square" rtlCol="0">
            <a:spAutoFit/>
          </a:bodyPr>
          <a:lstStyle/>
          <a:p>
            <a:endParaRPr lang="en-US" sz="2400" i="1" dirty="0"/>
          </a:p>
          <a:p>
            <a:r>
              <a:rPr lang="en-US" sz="2400" i="1" dirty="0"/>
              <a:t>Accounts for a very small percentage of the data and there is weak correlation.</a:t>
            </a:r>
          </a:p>
          <a:p>
            <a:endParaRPr lang="en-US" sz="2400" dirty="0"/>
          </a:p>
        </p:txBody>
      </p:sp>
    </p:spTree>
    <p:extLst>
      <p:ext uri="{BB962C8B-B14F-4D97-AF65-F5344CB8AC3E}">
        <p14:creationId xmlns:p14="http://schemas.microsoft.com/office/powerpoint/2010/main" val="207466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0E96CB14-C566-CD46-877F-C4960CF68AA3}"/>
              </a:ext>
            </a:extLst>
          </p:cNvPr>
          <p:cNvPicPr>
            <a:picLocks noChangeAspect="1"/>
          </p:cNvPicPr>
          <p:nvPr/>
        </p:nvPicPr>
        <p:blipFill>
          <a:blip r:embed="rId3"/>
          <a:stretch>
            <a:fillRect/>
          </a:stretch>
        </p:blipFill>
        <p:spPr>
          <a:xfrm>
            <a:off x="183415" y="2312905"/>
            <a:ext cx="6455664" cy="4334962"/>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37412567-A117-8446-8BC4-9A77B9F956AF}"/>
              </a:ext>
            </a:extLst>
          </p:cNvPr>
          <p:cNvSpPr>
            <a:spLocks noGrp="1"/>
          </p:cNvSpPr>
          <p:nvPr>
            <p:ph idx="1"/>
          </p:nvPr>
        </p:nvSpPr>
        <p:spPr>
          <a:xfrm>
            <a:off x="8075676" y="2327148"/>
            <a:ext cx="3776472" cy="2203704"/>
          </a:xfrm>
        </p:spPr>
        <p:txBody>
          <a:bodyPr>
            <a:normAutofit/>
          </a:bodyPr>
          <a:lstStyle/>
          <a:p>
            <a:pPr>
              <a:buFont typeface="Wingdings" panose="05000000000000000000" pitchFamily="2" charset="2"/>
              <a:buChar char="Ø"/>
            </a:pPr>
            <a:r>
              <a:rPr lang="en-US" sz="3000" dirty="0"/>
              <a:t>Correlation Coefficient: 0.45</a:t>
            </a:r>
          </a:p>
          <a:p>
            <a:pPr>
              <a:buFont typeface="Wingdings" panose="05000000000000000000" pitchFamily="2" charset="2"/>
              <a:buChar char="Ø"/>
            </a:pPr>
            <a:r>
              <a:rPr lang="en-US" sz="3000" dirty="0"/>
              <a:t>R-squared: 0.2047394</a:t>
            </a:r>
          </a:p>
          <a:p>
            <a:pPr marL="0" indent="0">
              <a:buNone/>
            </a:pPr>
            <a:endParaRPr lang="en-US" sz="2400" dirty="0"/>
          </a:p>
        </p:txBody>
      </p:sp>
      <p:sp>
        <p:nvSpPr>
          <p:cNvPr id="7" name="TextBox 6">
            <a:extLst>
              <a:ext uri="{FF2B5EF4-FFF2-40B4-BE49-F238E27FC236}">
                <a16:creationId xmlns:a16="http://schemas.microsoft.com/office/drawing/2014/main" id="{4210025E-C064-F849-8DF1-46C9DC335719}"/>
              </a:ext>
            </a:extLst>
          </p:cNvPr>
          <p:cNvSpPr txBox="1"/>
          <p:nvPr/>
        </p:nvSpPr>
        <p:spPr>
          <a:xfrm>
            <a:off x="7648238" y="4708875"/>
            <a:ext cx="4456176" cy="1938992"/>
          </a:xfrm>
          <a:prstGeom prst="rect">
            <a:avLst/>
          </a:prstGeom>
          <a:noFill/>
        </p:spPr>
        <p:txBody>
          <a:bodyPr wrap="square" rtlCol="0">
            <a:spAutoFit/>
          </a:bodyPr>
          <a:lstStyle/>
          <a:p>
            <a:endParaRPr lang="en-US" sz="2400" dirty="0"/>
          </a:p>
          <a:p>
            <a:r>
              <a:rPr lang="en-US" sz="2400" i="1" dirty="0"/>
              <a:t>Accounts for roughly 20% of the data and there is a moderate correlation.</a:t>
            </a:r>
          </a:p>
          <a:p>
            <a:endParaRPr lang="en-US" sz="2400" dirty="0"/>
          </a:p>
        </p:txBody>
      </p:sp>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4170BA32-6125-1241-A606-3B6ECED5C61A}"/>
              </a:ext>
            </a:extLst>
          </p:cNvPr>
          <p:cNvPicPr>
            <a:picLocks noChangeAspect="1"/>
          </p:cNvPicPr>
          <p:nvPr/>
        </p:nvPicPr>
        <p:blipFill>
          <a:blip r:embed="rId3"/>
          <a:stretch>
            <a:fillRect/>
          </a:stretch>
        </p:blipFill>
        <p:spPr>
          <a:xfrm>
            <a:off x="216370" y="2285401"/>
            <a:ext cx="6455664" cy="4283233"/>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8382C69C-8B3F-4546-8100-35C7390D45B3}"/>
              </a:ext>
            </a:extLst>
          </p:cNvPr>
          <p:cNvSpPr>
            <a:spLocks noGrp="1"/>
          </p:cNvSpPr>
          <p:nvPr>
            <p:ph idx="1"/>
          </p:nvPr>
        </p:nvSpPr>
        <p:spPr>
          <a:xfrm>
            <a:off x="8014383" y="2285401"/>
            <a:ext cx="3776472" cy="2203704"/>
          </a:xfrm>
        </p:spPr>
        <p:txBody>
          <a:bodyPr>
            <a:normAutofit/>
          </a:bodyPr>
          <a:lstStyle/>
          <a:p>
            <a:pPr>
              <a:buFont typeface="Wingdings" panose="05000000000000000000" pitchFamily="2" charset="2"/>
              <a:buChar char="Ø"/>
            </a:pPr>
            <a:r>
              <a:rPr lang="en-US" sz="3000" dirty="0"/>
              <a:t>Correlation Coefficient: 0.24</a:t>
            </a:r>
          </a:p>
          <a:p>
            <a:pPr>
              <a:buFont typeface="Wingdings" panose="05000000000000000000" pitchFamily="2" charset="2"/>
              <a:buChar char="Ø"/>
            </a:pPr>
            <a:r>
              <a:rPr lang="en-US" sz="3000" dirty="0"/>
              <a:t>R-squared: 0.0553622</a:t>
            </a:r>
          </a:p>
          <a:p>
            <a:pPr marL="0" indent="0">
              <a:buNone/>
            </a:pPr>
            <a:endParaRPr lang="en-US" sz="2400" dirty="0"/>
          </a:p>
        </p:txBody>
      </p:sp>
      <p:sp>
        <p:nvSpPr>
          <p:cNvPr id="10" name="TextBox 9">
            <a:extLst>
              <a:ext uri="{FF2B5EF4-FFF2-40B4-BE49-F238E27FC236}">
                <a16:creationId xmlns:a16="http://schemas.microsoft.com/office/drawing/2014/main" id="{0FE5C177-343B-AF46-854C-E9AE5EF01166}"/>
              </a:ext>
            </a:extLst>
          </p:cNvPr>
          <p:cNvSpPr txBox="1"/>
          <p:nvPr/>
        </p:nvSpPr>
        <p:spPr>
          <a:xfrm>
            <a:off x="7415784" y="4562392"/>
            <a:ext cx="4456176" cy="1938992"/>
          </a:xfrm>
          <a:prstGeom prst="rect">
            <a:avLst/>
          </a:prstGeom>
          <a:noFill/>
        </p:spPr>
        <p:txBody>
          <a:bodyPr wrap="square" rtlCol="0">
            <a:spAutoFit/>
          </a:bodyPr>
          <a:lstStyle/>
          <a:p>
            <a:endParaRPr lang="en-US" sz="2400" i="1" dirty="0"/>
          </a:p>
          <a:p>
            <a:r>
              <a:rPr lang="en-US" sz="2400" i="1" dirty="0"/>
              <a:t>Accounts for less than 5% of the data and there is a weak correlation.</a:t>
            </a:r>
          </a:p>
          <a:p>
            <a:endParaRPr lang="en-US" sz="2400" dirty="0"/>
          </a:p>
        </p:txBody>
      </p:sp>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47354" y="69193"/>
            <a:ext cx="10571998" cy="2498909"/>
          </a:xfrm>
        </p:spPr>
        <p:txBody>
          <a:bodyPr/>
          <a:lstStyle/>
          <a:p>
            <a:r>
              <a:rPr lang="en-US" sz="6600" dirty="0"/>
              <a:t>Conclusion</a:t>
            </a:r>
            <a:br>
              <a:rPr lang="en-US" sz="6600" dirty="0"/>
            </a:br>
            <a:endParaRPr lang="en-US" sz="6600" dirty="0"/>
          </a:p>
        </p:txBody>
      </p:sp>
      <p:sp>
        <p:nvSpPr>
          <p:cNvPr id="3" name="Content Placeholder 2">
            <a:extLst>
              <a:ext uri="{FF2B5EF4-FFF2-40B4-BE49-F238E27FC236}">
                <a16:creationId xmlns:a16="http://schemas.microsoft.com/office/drawing/2014/main" id="{CCF44838-6AAC-604F-8AEC-28E274EE72FD}"/>
              </a:ext>
            </a:extLst>
          </p:cNvPr>
          <p:cNvSpPr>
            <a:spLocks noGrp="1"/>
          </p:cNvSpPr>
          <p:nvPr>
            <p:ph idx="1"/>
          </p:nvPr>
        </p:nvSpPr>
        <p:spPr/>
        <p:txBody>
          <a:bodyPr/>
          <a:lstStyle/>
          <a:p>
            <a:r>
              <a:rPr lang="en-US" dirty="0"/>
              <a:t> * Discuss any difficulties that arose, and how you dealt with them</a:t>
            </a:r>
          </a:p>
          <a:p>
            <a:r>
              <a:rPr lang="en-US" dirty="0"/>
              <a:t>  * Discuss any additional questions that came up, but which you didn't have time to answer: What would you research next, if you had two more weeks?</a:t>
            </a:r>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Tree>
    <p:extLst>
      <p:ext uri="{BB962C8B-B14F-4D97-AF65-F5344CB8AC3E}">
        <p14:creationId xmlns:p14="http://schemas.microsoft.com/office/powerpoint/2010/main" val="313542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3D44-576D-E44F-91A2-906988CBA89E}"/>
              </a:ext>
            </a:extLst>
          </p:cNvPr>
          <p:cNvSpPr>
            <a:spLocks noGrp="1"/>
          </p:cNvSpPr>
          <p:nvPr>
            <p:ph type="title"/>
          </p:nvPr>
        </p:nvSpPr>
        <p:spPr>
          <a:xfrm>
            <a:off x="654358" y="214009"/>
            <a:ext cx="10571998" cy="2340608"/>
          </a:xfrm>
        </p:spPr>
        <p:txBody>
          <a:bodyPr/>
          <a:lstStyle/>
          <a:p>
            <a:r>
              <a:rPr lang="en-US" sz="6600" dirty="0"/>
              <a:t>Discussion</a:t>
            </a:r>
            <a:br>
              <a:rPr lang="en-US" sz="6600" dirty="0"/>
            </a:br>
            <a:endParaRPr lang="en-US" sz="6600" dirty="0"/>
          </a:p>
        </p:txBody>
      </p:sp>
      <p:sp>
        <p:nvSpPr>
          <p:cNvPr id="3" name="Content Placeholder 2">
            <a:extLst>
              <a:ext uri="{FF2B5EF4-FFF2-40B4-BE49-F238E27FC236}">
                <a16:creationId xmlns:a16="http://schemas.microsoft.com/office/drawing/2014/main" id="{2833F7BB-1371-0E44-9545-E96720C8AD24}"/>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a:t>
            </a:r>
          </a:p>
          <a:p>
            <a:endParaRPr lang="en-US" dirty="0"/>
          </a:p>
        </p:txBody>
      </p:sp>
      <p:pic>
        <p:nvPicPr>
          <p:cNvPr id="4" name="Picture 3">
            <a:extLst>
              <a:ext uri="{FF2B5EF4-FFF2-40B4-BE49-F238E27FC236}">
                <a16:creationId xmlns:a16="http://schemas.microsoft.com/office/drawing/2014/main" id="{9270890A-43F9-144D-A73D-DD6DF03B98E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14894" y1="70000" x2="14894" y2="70000"/>
                        <a14:foregroundMark x1="15957" y1="55000" x2="15957" y2="55000"/>
                        <a14:foregroundMark x1="38298" y1="46250" x2="38298" y2="46250"/>
                        <a14:foregroundMark x1="74468" y1="47500" x2="74468" y2="47500"/>
                        <a14:foregroundMark x1="65957" y1="23750" x2="65957" y2="23750"/>
                        <a14:foregroundMark x1="74468" y1="68750" x2="74468" y2="68750"/>
                        <a14:backgroundMark x1="15957" y1="78750" x2="15957" y2="78750"/>
                        <a14:backgroundMark x1="44681" y1="55000" x2="44681" y2="55000"/>
                        <a14:backgroundMark x1="74468" y1="76250" x2="74468" y2="76250"/>
                        <a14:backgroundMark x1="12766" y1="57500" x2="12766" y2="57500"/>
                        <a14:backgroundMark x1="12766" y1="57500" x2="12766" y2="57500"/>
                        <a14:backgroundMark x1="11702" y1="56250" x2="11702" y2="56250"/>
                        <a14:backgroundMark x1="12766" y1="57500" x2="12766" y2="57500"/>
                        <a14:backgroundMark x1="12766" y1="56250" x2="12766" y2="56250"/>
                        <a14:backgroundMark x1="12766" y1="56250" x2="12766" y2="56250"/>
                        <a14:backgroundMark x1="13830" y1="56250" x2="13830" y2="56250"/>
                        <a14:backgroundMark x1="13830" y1="56250" x2="13830" y2="56250"/>
                        <a14:backgroundMark x1="12766" y1="55000" x2="12766" y2="55000"/>
                        <a14:backgroundMark x1="12766" y1="55000" x2="12766" y2="55000"/>
                        <a14:backgroundMark x1="14894" y1="72500" x2="14894" y2="72500"/>
                        <a14:backgroundMark x1="62766" y1="25000" x2="62766" y2="25000"/>
                        <a14:backgroundMark x1="62766" y1="25000" x2="62766" y2="25000"/>
                        <a14:backgroundMark x1="62766" y1="25000" x2="62766" y2="25000"/>
                        <a14:backgroundMark x1="62766" y1="25000" x2="62766" y2="25000"/>
                        <a14:backgroundMark x1="72340" y1="72500" x2="72340" y2="72500"/>
                      </a14:backgroundRemoval>
                    </a14:imgEffect>
                  </a14:imgLayer>
                </a14:imgProps>
              </a:ext>
            </a:extLst>
          </a:blip>
          <a:stretch>
            <a:fillRect/>
          </a:stretch>
        </p:blipFill>
        <p:spPr>
          <a:xfrm>
            <a:off x="11373286" y="116489"/>
            <a:ext cx="736164" cy="626523"/>
          </a:xfrm>
          <a:prstGeom prst="rect">
            <a:avLst/>
          </a:prstGeom>
        </p:spPr>
      </p:pic>
    </p:spTree>
    <p:extLst>
      <p:ext uri="{BB962C8B-B14F-4D97-AF65-F5344CB8AC3E}">
        <p14:creationId xmlns:p14="http://schemas.microsoft.com/office/powerpoint/2010/main" val="172861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dirty="0"/>
              <a:t> Questions?</a:t>
            </a:r>
            <a:br>
              <a:rPr lang="en-US" dirty="0"/>
            </a:br>
            <a:endParaRPr lang="en-US" dirty="0"/>
          </a:p>
        </p:txBody>
      </p:sp>
      <p:sp>
        <p:nvSpPr>
          <p:cNvPr id="3" name="Subtitle 2">
            <a:extLst>
              <a:ext uri="{FF2B5EF4-FFF2-40B4-BE49-F238E27FC236}">
                <a16:creationId xmlns:a16="http://schemas.microsoft.com/office/drawing/2014/main" id="{EBEDC936-C74C-7446-B3C2-3B24C07274E9}"/>
              </a:ext>
            </a:extLst>
          </p:cNvPr>
          <p:cNvSpPr>
            <a:spLocks noGrp="1"/>
          </p:cNvSpPr>
          <p:nvPr>
            <p:ph type="subTitle" idx="1"/>
          </p:nvPr>
        </p:nvSpPr>
        <p:spPr>
          <a:xfrm>
            <a:off x="372256" y="5400920"/>
            <a:ext cx="4223817" cy="434974"/>
          </a:xfrm>
        </p:spPr>
        <p:txBody>
          <a:bodyPr>
            <a:normAutofit lnSpcReduction="10000"/>
          </a:bodyPr>
          <a:lstStyle/>
          <a:p>
            <a:pPr algn="ctr"/>
            <a:r>
              <a:rPr lang="en-US" dirty="0"/>
              <a:t>Open-floor Q&amp;A with the audience</a:t>
            </a:r>
          </a:p>
          <a:p>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8360924" y="710119"/>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Overview</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228044"/>
            <a:ext cx="11664948" cy="4288665"/>
          </a:xfrm>
        </p:spPr>
        <p:txBody>
          <a:bodyPr>
            <a:normAutofit/>
          </a:bodyPr>
          <a:lstStyle/>
          <a:p>
            <a:r>
              <a:rPr lang="en-US" sz="2000" dirty="0"/>
              <a:t>Over the past three decades, supply chains have become increasingly global. This change has been driven by the dramatic increase in the number of goods and services that are tradable. The main factors in tradability are transportation costs and product perishability.</a:t>
            </a:r>
          </a:p>
          <a:p>
            <a:r>
              <a:rPr lang="en-US" sz="2000" dirty="0"/>
              <a:t>As a group we had decided to gather data that has impact in today supply chain for the auto industry.</a:t>
            </a:r>
          </a:p>
          <a:p>
            <a:r>
              <a:rPr lang="en-US" sz="2000" dirty="0"/>
              <a:t>We contain the scope of project by focusing on</a:t>
            </a:r>
          </a:p>
          <a:p>
            <a:pPr lvl="1">
              <a:lnSpc>
                <a:spcPct val="90000"/>
              </a:lnSpc>
            </a:pPr>
            <a:r>
              <a:rPr lang="en-US" sz="1800" dirty="0"/>
              <a:t>Vehicle sales</a:t>
            </a:r>
          </a:p>
          <a:p>
            <a:pPr lvl="1">
              <a:lnSpc>
                <a:spcPct val="90000"/>
              </a:lnSpc>
            </a:pPr>
            <a:r>
              <a:rPr lang="en-US" sz="1800" dirty="0"/>
              <a:t>Gas Prices</a:t>
            </a:r>
          </a:p>
          <a:p>
            <a:pPr lvl="1">
              <a:lnSpc>
                <a:spcPct val="90000"/>
              </a:lnSpc>
            </a:pPr>
            <a:r>
              <a:rPr lang="en-US" sz="1800" dirty="0"/>
              <a:t>Steel Prices </a:t>
            </a:r>
          </a:p>
          <a:p>
            <a:pPr lvl="1">
              <a:lnSpc>
                <a:spcPct val="90000"/>
              </a:lnSpc>
            </a:pPr>
            <a:r>
              <a:rPr lang="en-US" sz="1800" dirty="0"/>
              <a:t>Unemployment</a:t>
            </a:r>
            <a:endParaRPr lang="en-US" sz="2000" dirty="0"/>
          </a:p>
          <a:p>
            <a:endParaRPr lang="en-US" sz="20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62000"/>
          </a:blip>
          <a:stretch>
            <a:fillRect/>
          </a:stretch>
        </p:blipFill>
        <p:spPr>
          <a:xfrm>
            <a:off x="8138511" y="113063"/>
            <a:ext cx="2859110" cy="1572511"/>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Questions</a:t>
            </a:r>
            <a:br>
              <a:rPr lang="en-US" dirty="0"/>
            </a:br>
            <a:endParaRPr lang="en-US" dirty="0"/>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158107" y="310931"/>
            <a:ext cx="6957693" cy="601707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8200976" y="2552072"/>
            <a:ext cx="3780711" cy="2202344"/>
          </a:xfrm>
        </p:spPr>
        <p:txBody>
          <a:bodyPr>
            <a:normAutofit fontScale="92500"/>
          </a:bodyPr>
          <a:lstStyle/>
          <a:p>
            <a:pPr>
              <a:buFont typeface="Wingdings" panose="05000000000000000000" pitchFamily="2" charset="2"/>
              <a:buChar char="Ø"/>
            </a:pPr>
            <a:r>
              <a:rPr lang="en-US" sz="3200" dirty="0"/>
              <a:t>Correlation Coefficient: -0.02</a:t>
            </a:r>
          </a:p>
          <a:p>
            <a:pPr>
              <a:buFont typeface="Wingdings" panose="05000000000000000000" pitchFamily="2" charset="2"/>
              <a:buChar char="Ø"/>
            </a:pPr>
            <a:r>
              <a:rPr lang="en-US" sz="3200" dirty="0"/>
              <a:t>R-squared: 0.000444</a:t>
            </a:r>
          </a:p>
          <a:p>
            <a:pPr>
              <a:buFont typeface="Wingdings" panose="05000000000000000000" pitchFamily="2" charset="2"/>
              <a:buChar char="Ø"/>
            </a:pPr>
            <a:endParaRPr lang="en-US" sz="3200" dirty="0"/>
          </a:p>
        </p:txBody>
      </p:sp>
      <p:pic>
        <p:nvPicPr>
          <p:cNvPr id="4" name="Picture 3">
            <a:extLst>
              <a:ext uri="{FF2B5EF4-FFF2-40B4-BE49-F238E27FC236}">
                <a16:creationId xmlns:a16="http://schemas.microsoft.com/office/drawing/2014/main" id="{9EE6D83C-9038-6943-AD52-C6BCA1EC3205}"/>
              </a:ext>
            </a:extLst>
          </p:cNvPr>
          <p:cNvPicPr>
            <a:picLocks noChangeAspect="1"/>
          </p:cNvPicPr>
          <p:nvPr/>
        </p:nvPicPr>
        <p:blipFill>
          <a:blip r:embed="rId3"/>
          <a:stretch>
            <a:fillRect/>
          </a:stretch>
        </p:blipFill>
        <p:spPr>
          <a:xfrm>
            <a:off x="210313" y="2276238"/>
            <a:ext cx="6565392" cy="4408644"/>
          </a:xfrm>
          <a:prstGeom prst="rect">
            <a:avLst/>
          </a:prstGeom>
          <a:solidFill>
            <a:schemeClr val="accent1"/>
          </a:solidFill>
          <a:ln>
            <a:solidFill>
              <a:schemeClr val="tx1"/>
            </a:solidFill>
          </a:ln>
          <a:effectLst>
            <a:innerShdw blurRad="63500" dist="50800" dir="18900000">
              <a:prstClr val="black">
                <a:alpha val="50000"/>
              </a:prstClr>
            </a:innerShdw>
          </a:effectLst>
        </p:spPr>
      </p:pic>
      <p:sp>
        <p:nvSpPr>
          <p:cNvPr id="3" name="TextBox 2">
            <a:extLst>
              <a:ext uri="{FF2B5EF4-FFF2-40B4-BE49-F238E27FC236}">
                <a16:creationId xmlns:a16="http://schemas.microsoft.com/office/drawing/2014/main" id="{8D006370-6E31-F447-9D61-82D1E7950CFE}"/>
              </a:ext>
            </a:extLst>
          </p:cNvPr>
          <p:cNvSpPr txBox="1"/>
          <p:nvPr/>
        </p:nvSpPr>
        <p:spPr>
          <a:xfrm>
            <a:off x="7525511" y="4694658"/>
            <a:ext cx="4456176" cy="1938992"/>
          </a:xfrm>
          <a:prstGeom prst="rect">
            <a:avLst/>
          </a:prstGeom>
          <a:noFill/>
        </p:spPr>
        <p:txBody>
          <a:bodyPr wrap="square" rtlCol="0">
            <a:spAutoFit/>
          </a:bodyPr>
          <a:lstStyle/>
          <a:p>
            <a:endParaRPr lang="en-US" sz="2400" dirty="0"/>
          </a:p>
          <a:p>
            <a:r>
              <a:rPr lang="en-US" sz="2400" i="1" dirty="0"/>
              <a:t>Model accounts for hardly any of the data and the correlation is weak.</a:t>
            </a:r>
          </a:p>
          <a:p>
            <a:endParaRPr lang="en-US" sz="2400"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2708</TotalTime>
  <Words>799</Words>
  <Application>Microsoft Macintosh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Courier New</vt:lpstr>
      <vt:lpstr>Wingdings</vt:lpstr>
      <vt:lpstr>Wingdings 2</vt:lpstr>
      <vt:lpstr>Quotable</vt:lpstr>
      <vt:lpstr>PowerPoint Presentation</vt:lpstr>
      <vt:lpstr>Overview</vt:lpstr>
      <vt:lpstr>Questions </vt:lpstr>
      <vt:lpstr>Project Data Sources </vt:lpstr>
      <vt:lpstr>Data Clean Up</vt:lpstr>
      <vt:lpstr>Data Clean Up (continued)</vt:lpstr>
      <vt:lpstr>Final Clean CSV</vt:lpstr>
      <vt:lpstr>Let the Exploration Begin!</vt:lpstr>
      <vt:lpstr>Gas Price vs. Auto Sales</vt:lpstr>
      <vt:lpstr>Unemployment Rate</vt:lpstr>
      <vt:lpstr>Steel Price vs Auto Sales</vt:lpstr>
      <vt:lpstr>New Vehicle Price Index</vt:lpstr>
      <vt:lpstr>Used Vehicle Price Index</vt:lpstr>
      <vt:lpstr>Conclusion </vt:lpstr>
      <vt:lpstr>Discussion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Michelle herman</cp:lastModifiedBy>
  <cp:revision>74</cp:revision>
  <cp:lastPrinted>2021-08-15T00:19:48Z</cp:lastPrinted>
  <dcterms:created xsi:type="dcterms:W3CDTF">2021-08-06T02:31:35Z</dcterms:created>
  <dcterms:modified xsi:type="dcterms:W3CDTF">2021-08-15T16:07:42Z</dcterms:modified>
</cp:coreProperties>
</file>