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8" r:id="rId4"/>
    <p:sldId id="259" r:id="rId5"/>
    <p:sldId id="269" r:id="rId6"/>
    <p:sldId id="275" r:id="rId7"/>
    <p:sldId id="276" r:id="rId8"/>
    <p:sldId id="277" r:id="rId9"/>
    <p:sldId id="270" r:id="rId10"/>
    <p:sldId id="280" r:id="rId11"/>
    <p:sldId id="272" r:id="rId12"/>
    <p:sldId id="268" r:id="rId13"/>
    <p:sldId id="278" r:id="rId14"/>
    <p:sldId id="281" r:id="rId15"/>
    <p:sldId id="261"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92"/>
    <p:restoredTop sz="96405"/>
  </p:normalViewPr>
  <p:slideViewPr>
    <p:cSldViewPr snapToGrid="0" snapToObjects="1">
      <p:cViewPr varScale="1">
        <p:scale>
          <a:sx n="131" d="100"/>
          <a:sy n="131" d="100"/>
        </p:scale>
        <p:origin x="760" y="18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6EDA08-C638-4A62-A8DA-273A60758E9C}"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6D3F0866-D276-473D-AAC2-AF21C82B1386}">
      <dgm:prSet/>
      <dgm:spPr/>
      <dgm:t>
        <a:bodyPr/>
        <a:lstStyle/>
        <a:p>
          <a:r>
            <a:rPr lang="en-US"/>
            <a:t>Within Jupyter we merged each CSV file one at a time into our final data frame</a:t>
          </a:r>
        </a:p>
      </dgm:t>
    </dgm:pt>
    <dgm:pt modelId="{D7806D3D-7644-4872-9BD7-618041DC5F66}" type="parTrans" cxnId="{32962DBE-12A3-4C67-A782-B4A4BE9B4586}">
      <dgm:prSet/>
      <dgm:spPr/>
      <dgm:t>
        <a:bodyPr/>
        <a:lstStyle/>
        <a:p>
          <a:endParaRPr lang="en-US"/>
        </a:p>
      </dgm:t>
    </dgm:pt>
    <dgm:pt modelId="{3F2C764F-FB0F-4E0D-9531-D23966C9E707}" type="sibTrans" cxnId="{32962DBE-12A3-4C67-A782-B4A4BE9B4586}">
      <dgm:prSet/>
      <dgm:spPr/>
      <dgm:t>
        <a:bodyPr/>
        <a:lstStyle/>
        <a:p>
          <a:endParaRPr lang="en-US"/>
        </a:p>
      </dgm:t>
    </dgm:pt>
    <dgm:pt modelId="{E0333145-8B01-496C-801F-498BB1B6742C}">
      <dgm:prSet/>
      <dgm:spPr/>
      <dgm:t>
        <a:bodyPr/>
        <a:lstStyle/>
        <a:p>
          <a:r>
            <a:rPr lang="en-US"/>
            <a:t>We had to remove the commas from the Sales column to transform it to a Float</a:t>
          </a:r>
        </a:p>
      </dgm:t>
    </dgm:pt>
    <dgm:pt modelId="{4E655CCB-EC0E-4635-A9D5-92F1FCFB24F6}" type="parTrans" cxnId="{9E0FA3E4-E113-4860-8A98-DCE9305CB805}">
      <dgm:prSet/>
      <dgm:spPr/>
      <dgm:t>
        <a:bodyPr/>
        <a:lstStyle/>
        <a:p>
          <a:endParaRPr lang="en-US"/>
        </a:p>
      </dgm:t>
    </dgm:pt>
    <dgm:pt modelId="{3E328FAB-086C-45AB-B35C-B54A40BCFA99}" type="sibTrans" cxnId="{9E0FA3E4-E113-4860-8A98-DCE9305CB805}">
      <dgm:prSet/>
      <dgm:spPr/>
      <dgm:t>
        <a:bodyPr/>
        <a:lstStyle/>
        <a:p>
          <a:endParaRPr lang="en-US"/>
        </a:p>
      </dgm:t>
    </dgm:pt>
    <dgm:pt modelId="{A9076B25-A40B-4AC0-BE52-4C8B61B8250D}">
      <dgm:prSet/>
      <dgm:spPr/>
      <dgm:t>
        <a:bodyPr/>
        <a:lstStyle/>
        <a:p>
          <a:r>
            <a:rPr lang="en-US"/>
            <a:t>We ended up with a full set of data on monthly basis from </a:t>
          </a:r>
          <a:r>
            <a:rPr lang="en-US" b="1"/>
            <a:t>January 2005 through June 2021</a:t>
          </a:r>
          <a:endParaRPr lang="en-US"/>
        </a:p>
      </dgm:t>
    </dgm:pt>
    <dgm:pt modelId="{68FA737A-690E-4E99-B674-02C287D34096}" type="parTrans" cxnId="{83BC895E-99AF-47D9-8420-000F58622EE5}">
      <dgm:prSet/>
      <dgm:spPr/>
      <dgm:t>
        <a:bodyPr/>
        <a:lstStyle/>
        <a:p>
          <a:endParaRPr lang="en-US"/>
        </a:p>
      </dgm:t>
    </dgm:pt>
    <dgm:pt modelId="{89DF8C19-EEEA-4225-95E8-6A3A0C98781D}" type="sibTrans" cxnId="{83BC895E-99AF-47D9-8420-000F58622EE5}">
      <dgm:prSet/>
      <dgm:spPr/>
      <dgm:t>
        <a:bodyPr/>
        <a:lstStyle/>
        <a:p>
          <a:endParaRPr lang="en-US"/>
        </a:p>
      </dgm:t>
    </dgm:pt>
    <dgm:pt modelId="{546E7813-E6AA-46A8-B680-EA0B88CA38A1}">
      <dgm:prSet/>
      <dgm:spPr/>
      <dgm:t>
        <a:bodyPr/>
        <a:lstStyle/>
        <a:p>
          <a:r>
            <a:rPr lang="en-US"/>
            <a:t>Finally, we used the CSV panda to output the final data frame into a clean CSV file</a:t>
          </a:r>
        </a:p>
      </dgm:t>
    </dgm:pt>
    <dgm:pt modelId="{41F43562-9394-40C5-BF63-299F74286ABA}" type="parTrans" cxnId="{E4EB91AB-34B6-417D-AB4F-7D1E7ECD2B51}">
      <dgm:prSet/>
      <dgm:spPr/>
      <dgm:t>
        <a:bodyPr/>
        <a:lstStyle/>
        <a:p>
          <a:endParaRPr lang="en-US"/>
        </a:p>
      </dgm:t>
    </dgm:pt>
    <dgm:pt modelId="{F2739518-7D92-429F-8E9E-66192ABB2CA9}" type="sibTrans" cxnId="{E4EB91AB-34B6-417D-AB4F-7D1E7ECD2B51}">
      <dgm:prSet/>
      <dgm:spPr/>
      <dgm:t>
        <a:bodyPr/>
        <a:lstStyle/>
        <a:p>
          <a:endParaRPr lang="en-US"/>
        </a:p>
      </dgm:t>
    </dgm:pt>
    <dgm:pt modelId="{DC838836-1758-4D4B-BB07-C4F721F4776A}" type="pres">
      <dgm:prSet presAssocID="{FD6EDA08-C638-4A62-A8DA-273A60758E9C}" presName="CompostProcess" presStyleCnt="0">
        <dgm:presLayoutVars>
          <dgm:dir/>
          <dgm:resizeHandles val="exact"/>
        </dgm:presLayoutVars>
      </dgm:prSet>
      <dgm:spPr/>
    </dgm:pt>
    <dgm:pt modelId="{32BA5A3E-BE14-45B2-8257-24A38C1BED29}" type="pres">
      <dgm:prSet presAssocID="{FD6EDA08-C638-4A62-A8DA-273A60758E9C}" presName="arrow" presStyleLbl="bgShp" presStyleIdx="0" presStyleCnt="1"/>
      <dgm:spPr/>
    </dgm:pt>
    <dgm:pt modelId="{7FB96D68-F201-473C-B5B3-2B027B6022F1}" type="pres">
      <dgm:prSet presAssocID="{FD6EDA08-C638-4A62-A8DA-273A60758E9C}" presName="linearProcess" presStyleCnt="0"/>
      <dgm:spPr/>
    </dgm:pt>
    <dgm:pt modelId="{7219061D-6667-4A43-B679-91ADA91A1E2B}" type="pres">
      <dgm:prSet presAssocID="{6D3F0866-D276-473D-AAC2-AF21C82B1386}" presName="textNode" presStyleLbl="node1" presStyleIdx="0" presStyleCnt="4">
        <dgm:presLayoutVars>
          <dgm:bulletEnabled val="1"/>
        </dgm:presLayoutVars>
      </dgm:prSet>
      <dgm:spPr/>
    </dgm:pt>
    <dgm:pt modelId="{607471E7-B2FD-4D8A-8E24-5046796C2EB8}" type="pres">
      <dgm:prSet presAssocID="{3F2C764F-FB0F-4E0D-9531-D23966C9E707}" presName="sibTrans" presStyleCnt="0"/>
      <dgm:spPr/>
    </dgm:pt>
    <dgm:pt modelId="{52F5B5A4-0243-4FB2-BA00-7E8EF33D696D}" type="pres">
      <dgm:prSet presAssocID="{E0333145-8B01-496C-801F-498BB1B6742C}" presName="textNode" presStyleLbl="node1" presStyleIdx="1" presStyleCnt="4">
        <dgm:presLayoutVars>
          <dgm:bulletEnabled val="1"/>
        </dgm:presLayoutVars>
      </dgm:prSet>
      <dgm:spPr/>
    </dgm:pt>
    <dgm:pt modelId="{DAA97975-1BA7-46F7-B8D4-5603221277DE}" type="pres">
      <dgm:prSet presAssocID="{3E328FAB-086C-45AB-B35C-B54A40BCFA99}" presName="sibTrans" presStyleCnt="0"/>
      <dgm:spPr/>
    </dgm:pt>
    <dgm:pt modelId="{45508CD6-B9F0-46E8-A9A8-4BAB71099DC4}" type="pres">
      <dgm:prSet presAssocID="{A9076B25-A40B-4AC0-BE52-4C8B61B8250D}" presName="textNode" presStyleLbl="node1" presStyleIdx="2" presStyleCnt="4">
        <dgm:presLayoutVars>
          <dgm:bulletEnabled val="1"/>
        </dgm:presLayoutVars>
      </dgm:prSet>
      <dgm:spPr/>
    </dgm:pt>
    <dgm:pt modelId="{DC48DF4E-380A-4FBE-9339-54315B18C847}" type="pres">
      <dgm:prSet presAssocID="{89DF8C19-EEEA-4225-95E8-6A3A0C98781D}" presName="sibTrans" presStyleCnt="0"/>
      <dgm:spPr/>
    </dgm:pt>
    <dgm:pt modelId="{84071D28-F94F-4544-9C0E-C47D0043B870}" type="pres">
      <dgm:prSet presAssocID="{546E7813-E6AA-46A8-B680-EA0B88CA38A1}" presName="textNode" presStyleLbl="node1" presStyleIdx="3" presStyleCnt="4">
        <dgm:presLayoutVars>
          <dgm:bulletEnabled val="1"/>
        </dgm:presLayoutVars>
      </dgm:prSet>
      <dgm:spPr/>
    </dgm:pt>
  </dgm:ptLst>
  <dgm:cxnLst>
    <dgm:cxn modelId="{3ED7520D-63D4-4F5D-88D4-5653824CD3DA}" type="presOf" srcId="{546E7813-E6AA-46A8-B680-EA0B88CA38A1}" destId="{84071D28-F94F-4544-9C0E-C47D0043B870}" srcOrd="0" destOrd="0" presId="urn:microsoft.com/office/officeart/2005/8/layout/hProcess9"/>
    <dgm:cxn modelId="{8F9D8B1E-6142-4208-8C6A-3EA69E28CDDC}" type="presOf" srcId="{6D3F0866-D276-473D-AAC2-AF21C82B1386}" destId="{7219061D-6667-4A43-B679-91ADA91A1E2B}" srcOrd="0" destOrd="0" presId="urn:microsoft.com/office/officeart/2005/8/layout/hProcess9"/>
    <dgm:cxn modelId="{0C541D5B-FAA4-4E39-BFF8-C9E39C1CFCB3}" type="presOf" srcId="{FD6EDA08-C638-4A62-A8DA-273A60758E9C}" destId="{DC838836-1758-4D4B-BB07-C4F721F4776A}" srcOrd="0" destOrd="0" presId="urn:microsoft.com/office/officeart/2005/8/layout/hProcess9"/>
    <dgm:cxn modelId="{83BC895E-99AF-47D9-8420-000F58622EE5}" srcId="{FD6EDA08-C638-4A62-A8DA-273A60758E9C}" destId="{A9076B25-A40B-4AC0-BE52-4C8B61B8250D}" srcOrd="2" destOrd="0" parTransId="{68FA737A-690E-4E99-B674-02C287D34096}" sibTransId="{89DF8C19-EEEA-4225-95E8-6A3A0C98781D}"/>
    <dgm:cxn modelId="{88F08961-96BA-4565-8C83-5FD416C322C3}" type="presOf" srcId="{E0333145-8B01-496C-801F-498BB1B6742C}" destId="{52F5B5A4-0243-4FB2-BA00-7E8EF33D696D}" srcOrd="0" destOrd="0" presId="urn:microsoft.com/office/officeart/2005/8/layout/hProcess9"/>
    <dgm:cxn modelId="{E4EB91AB-34B6-417D-AB4F-7D1E7ECD2B51}" srcId="{FD6EDA08-C638-4A62-A8DA-273A60758E9C}" destId="{546E7813-E6AA-46A8-B680-EA0B88CA38A1}" srcOrd="3" destOrd="0" parTransId="{41F43562-9394-40C5-BF63-299F74286ABA}" sibTransId="{F2739518-7D92-429F-8E9E-66192ABB2CA9}"/>
    <dgm:cxn modelId="{32962DBE-12A3-4C67-A782-B4A4BE9B4586}" srcId="{FD6EDA08-C638-4A62-A8DA-273A60758E9C}" destId="{6D3F0866-D276-473D-AAC2-AF21C82B1386}" srcOrd="0" destOrd="0" parTransId="{D7806D3D-7644-4872-9BD7-618041DC5F66}" sibTransId="{3F2C764F-FB0F-4E0D-9531-D23966C9E707}"/>
    <dgm:cxn modelId="{990505D0-9A06-4278-A12B-84F78B9004D1}" type="presOf" srcId="{A9076B25-A40B-4AC0-BE52-4C8B61B8250D}" destId="{45508CD6-B9F0-46E8-A9A8-4BAB71099DC4}" srcOrd="0" destOrd="0" presId="urn:microsoft.com/office/officeart/2005/8/layout/hProcess9"/>
    <dgm:cxn modelId="{9E0FA3E4-E113-4860-8A98-DCE9305CB805}" srcId="{FD6EDA08-C638-4A62-A8DA-273A60758E9C}" destId="{E0333145-8B01-496C-801F-498BB1B6742C}" srcOrd="1" destOrd="0" parTransId="{4E655CCB-EC0E-4635-A9D5-92F1FCFB24F6}" sibTransId="{3E328FAB-086C-45AB-B35C-B54A40BCFA99}"/>
    <dgm:cxn modelId="{E829FD85-6E8F-4CB2-BDB7-42A7019ADDD1}" type="presParOf" srcId="{DC838836-1758-4D4B-BB07-C4F721F4776A}" destId="{32BA5A3E-BE14-45B2-8257-24A38C1BED29}" srcOrd="0" destOrd="0" presId="urn:microsoft.com/office/officeart/2005/8/layout/hProcess9"/>
    <dgm:cxn modelId="{C1904E95-47C7-4B33-8B4B-67BD59CC06CB}" type="presParOf" srcId="{DC838836-1758-4D4B-BB07-C4F721F4776A}" destId="{7FB96D68-F201-473C-B5B3-2B027B6022F1}" srcOrd="1" destOrd="0" presId="urn:microsoft.com/office/officeart/2005/8/layout/hProcess9"/>
    <dgm:cxn modelId="{360FA2B8-DA08-403A-97ED-8A7AF0AEFC13}" type="presParOf" srcId="{7FB96D68-F201-473C-B5B3-2B027B6022F1}" destId="{7219061D-6667-4A43-B679-91ADA91A1E2B}" srcOrd="0" destOrd="0" presId="urn:microsoft.com/office/officeart/2005/8/layout/hProcess9"/>
    <dgm:cxn modelId="{EAF8CA24-51CA-419A-9889-BC36E02C0FA6}" type="presParOf" srcId="{7FB96D68-F201-473C-B5B3-2B027B6022F1}" destId="{607471E7-B2FD-4D8A-8E24-5046796C2EB8}" srcOrd="1" destOrd="0" presId="urn:microsoft.com/office/officeart/2005/8/layout/hProcess9"/>
    <dgm:cxn modelId="{A6C24FC1-EB60-4027-AC7D-2B8771F4AC22}" type="presParOf" srcId="{7FB96D68-F201-473C-B5B3-2B027B6022F1}" destId="{52F5B5A4-0243-4FB2-BA00-7E8EF33D696D}" srcOrd="2" destOrd="0" presId="urn:microsoft.com/office/officeart/2005/8/layout/hProcess9"/>
    <dgm:cxn modelId="{62EB2273-A63E-4B4F-8AD4-6BF882CE931C}" type="presParOf" srcId="{7FB96D68-F201-473C-B5B3-2B027B6022F1}" destId="{DAA97975-1BA7-46F7-B8D4-5603221277DE}" srcOrd="3" destOrd="0" presId="urn:microsoft.com/office/officeart/2005/8/layout/hProcess9"/>
    <dgm:cxn modelId="{1C548747-03D7-45F1-8891-03DBB296935B}" type="presParOf" srcId="{7FB96D68-F201-473C-B5B3-2B027B6022F1}" destId="{45508CD6-B9F0-46E8-A9A8-4BAB71099DC4}" srcOrd="4" destOrd="0" presId="urn:microsoft.com/office/officeart/2005/8/layout/hProcess9"/>
    <dgm:cxn modelId="{7BD97EAE-0563-4FCA-96A3-5A3BEE0CF6CD}" type="presParOf" srcId="{7FB96D68-F201-473C-B5B3-2B027B6022F1}" destId="{DC48DF4E-380A-4FBE-9339-54315B18C847}" srcOrd="5" destOrd="0" presId="urn:microsoft.com/office/officeart/2005/8/layout/hProcess9"/>
    <dgm:cxn modelId="{0BB69493-19AA-4545-AF4C-389AF6E44B1C}" type="presParOf" srcId="{7FB96D68-F201-473C-B5B3-2B027B6022F1}" destId="{84071D28-F94F-4544-9C0E-C47D0043B870}"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BA5A3E-BE14-45B2-8257-24A38C1BED29}">
      <dsp:nvSpPr>
        <dsp:cNvPr id="0" name=""/>
        <dsp:cNvSpPr/>
      </dsp:nvSpPr>
      <dsp:spPr>
        <a:xfrm>
          <a:off x="860497" y="0"/>
          <a:ext cx="9752300" cy="218206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19061D-6667-4A43-B679-91ADA91A1E2B}">
      <dsp:nvSpPr>
        <dsp:cNvPr id="0" name=""/>
        <dsp:cNvSpPr/>
      </dsp:nvSpPr>
      <dsp:spPr>
        <a:xfrm>
          <a:off x="5742"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Within Jupyter we merged each CSV file one at a time into our final data frame</a:t>
          </a:r>
        </a:p>
      </dsp:txBody>
      <dsp:txXfrm>
        <a:off x="48350" y="697228"/>
        <a:ext cx="2676666" cy="787611"/>
      </dsp:txXfrm>
    </dsp:sp>
    <dsp:sp modelId="{52F5B5A4-0243-4FB2-BA00-7E8EF33D696D}">
      <dsp:nvSpPr>
        <dsp:cNvPr id="0" name=""/>
        <dsp:cNvSpPr/>
      </dsp:nvSpPr>
      <dsp:spPr>
        <a:xfrm>
          <a:off x="2905718"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We had to remove the commas from the Sales column to transform it to a Float</a:t>
          </a:r>
        </a:p>
      </dsp:txBody>
      <dsp:txXfrm>
        <a:off x="2948326" y="697228"/>
        <a:ext cx="2676666" cy="787611"/>
      </dsp:txXfrm>
    </dsp:sp>
    <dsp:sp modelId="{45508CD6-B9F0-46E8-A9A8-4BAB71099DC4}">
      <dsp:nvSpPr>
        <dsp:cNvPr id="0" name=""/>
        <dsp:cNvSpPr/>
      </dsp:nvSpPr>
      <dsp:spPr>
        <a:xfrm>
          <a:off x="5805694"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We ended up with a full set of data on monthly basis from </a:t>
          </a:r>
          <a:r>
            <a:rPr lang="en-US" sz="1300" b="1" kern="1200"/>
            <a:t>January 2005 through June 2021</a:t>
          </a:r>
          <a:endParaRPr lang="en-US" sz="1300" kern="1200"/>
        </a:p>
      </dsp:txBody>
      <dsp:txXfrm>
        <a:off x="5848302" y="697228"/>
        <a:ext cx="2676666" cy="787611"/>
      </dsp:txXfrm>
    </dsp:sp>
    <dsp:sp modelId="{84071D28-F94F-4544-9C0E-C47D0043B870}">
      <dsp:nvSpPr>
        <dsp:cNvPr id="0" name=""/>
        <dsp:cNvSpPr/>
      </dsp:nvSpPr>
      <dsp:spPr>
        <a:xfrm>
          <a:off x="8705670"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Finally, we used the CSV panda to output the final data frame into a clean CSV file</a:t>
          </a:r>
        </a:p>
      </dsp:txBody>
      <dsp:txXfrm>
        <a:off x="8748278" y="697228"/>
        <a:ext cx="2676666" cy="78761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8/15/21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8/15/21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8/15/21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8/15/21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8/15/21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8/15/21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8/15/21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8/15/21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8/15/21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8/15/21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8/15/21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8/15/21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8/15/21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eia.gov/dnav/pet/hist/" TargetMode="External"/><Relationship Id="rId2" Type="http://schemas.openxmlformats.org/officeDocument/2006/relationships/hyperlink" Target="https://www.goodcarbadcar.net/usa-auto-industry-total-sales-figures" TargetMode="External"/><Relationship Id="rId1" Type="http://schemas.openxmlformats.org/officeDocument/2006/relationships/slideLayout" Target="../slideLayouts/slideLayout2.xml"/><Relationship Id="rId5" Type="http://schemas.openxmlformats.org/officeDocument/2006/relationships/image" Target="../media/image6.tiff"/><Relationship Id="rId4" Type="http://schemas.openxmlformats.org/officeDocument/2006/relationships/hyperlink" Target="https://fred.stlouisfed.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tif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tiff"/><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6.tiff"/></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603FD5E-23A3-D54E-B562-01EA33BD57C8}"/>
              </a:ext>
            </a:extLst>
          </p:cNvPr>
          <p:cNvPicPr>
            <a:picLocks noChangeAspect="1"/>
          </p:cNvPicPr>
          <p:nvPr/>
        </p:nvPicPr>
        <p:blipFill>
          <a:blip r:embed="rId2"/>
          <a:stretch>
            <a:fillRect/>
          </a:stretch>
        </p:blipFill>
        <p:spPr>
          <a:xfrm>
            <a:off x="911157" y="505932"/>
            <a:ext cx="3704615" cy="3704615"/>
          </a:xfrm>
          <a:prstGeom prst="rect">
            <a:avLst/>
          </a:prstGeom>
        </p:spPr>
      </p:pic>
      <p:sp>
        <p:nvSpPr>
          <p:cNvPr id="14" name="TextBox 13">
            <a:extLst>
              <a:ext uri="{FF2B5EF4-FFF2-40B4-BE49-F238E27FC236}">
                <a16:creationId xmlns:a16="http://schemas.microsoft.com/office/drawing/2014/main" id="{EA7A177B-37D4-4F41-94A6-8833DD9EFACC}"/>
              </a:ext>
            </a:extLst>
          </p:cNvPr>
          <p:cNvSpPr txBox="1"/>
          <p:nvPr/>
        </p:nvSpPr>
        <p:spPr>
          <a:xfrm>
            <a:off x="6096000" y="423533"/>
            <a:ext cx="5184843" cy="4025846"/>
          </a:xfrm>
          <a:prstGeom prst="rect">
            <a:avLst/>
          </a:prstGeom>
          <a:noFill/>
        </p:spPr>
        <p:txBody>
          <a:bodyPr wrap="square" rtlCol="0">
            <a:spAutoFit/>
          </a:bodyPr>
          <a:lstStyle/>
          <a:p>
            <a:pPr>
              <a:lnSpc>
                <a:spcPct val="150000"/>
              </a:lnSpc>
            </a:pPr>
            <a:r>
              <a:rPr lang="en-US" sz="4400" b="1" dirty="0">
                <a:solidFill>
                  <a:schemeClr val="bg1"/>
                </a:solidFill>
              </a:rPr>
              <a:t>M</a:t>
            </a:r>
            <a:r>
              <a:rPr lang="en-US" sz="4400" dirty="0">
                <a:solidFill>
                  <a:schemeClr val="bg1"/>
                </a:solidFill>
              </a:rPr>
              <a:t>ichelle Herman</a:t>
            </a:r>
          </a:p>
          <a:p>
            <a:pPr>
              <a:lnSpc>
                <a:spcPct val="150000"/>
              </a:lnSpc>
            </a:pPr>
            <a:r>
              <a:rPr lang="en-US" sz="4400" b="1" dirty="0">
                <a:solidFill>
                  <a:schemeClr val="bg1"/>
                </a:solidFill>
              </a:rPr>
              <a:t>D</a:t>
            </a:r>
            <a:r>
              <a:rPr lang="en-US" sz="4400" dirty="0">
                <a:solidFill>
                  <a:schemeClr val="bg1"/>
                </a:solidFill>
              </a:rPr>
              <a:t>aniella Mayoral</a:t>
            </a:r>
          </a:p>
          <a:p>
            <a:pPr>
              <a:lnSpc>
                <a:spcPct val="150000"/>
              </a:lnSpc>
            </a:pPr>
            <a:r>
              <a:rPr lang="en-US" sz="4400" b="1" dirty="0">
                <a:solidFill>
                  <a:schemeClr val="bg1"/>
                </a:solidFill>
              </a:rPr>
              <a:t>D</a:t>
            </a:r>
            <a:r>
              <a:rPr lang="en-US" sz="4400" dirty="0">
                <a:solidFill>
                  <a:schemeClr val="bg1"/>
                </a:solidFill>
              </a:rPr>
              <a:t>arrell Horich</a:t>
            </a:r>
          </a:p>
          <a:p>
            <a:pPr>
              <a:lnSpc>
                <a:spcPct val="150000"/>
              </a:lnSpc>
            </a:pPr>
            <a:r>
              <a:rPr lang="en-US" sz="4400" b="1" dirty="0">
                <a:solidFill>
                  <a:schemeClr val="bg1"/>
                </a:solidFill>
              </a:rPr>
              <a:t>S</a:t>
            </a:r>
            <a:r>
              <a:rPr lang="en-US" sz="4400" dirty="0">
                <a:solidFill>
                  <a:schemeClr val="bg1"/>
                </a:solidFill>
              </a:rPr>
              <a:t>amantha Perez</a:t>
            </a:r>
          </a:p>
        </p:txBody>
      </p:sp>
      <p:sp>
        <p:nvSpPr>
          <p:cNvPr id="15" name="TextBox 14">
            <a:extLst>
              <a:ext uri="{FF2B5EF4-FFF2-40B4-BE49-F238E27FC236}">
                <a16:creationId xmlns:a16="http://schemas.microsoft.com/office/drawing/2014/main" id="{E98A736D-0C3B-0A4A-9354-9A4A9AB21CF3}"/>
              </a:ext>
            </a:extLst>
          </p:cNvPr>
          <p:cNvSpPr txBox="1"/>
          <p:nvPr/>
        </p:nvSpPr>
        <p:spPr>
          <a:xfrm>
            <a:off x="639191" y="5203946"/>
            <a:ext cx="11373113" cy="1015663"/>
          </a:xfrm>
          <a:prstGeom prst="rect">
            <a:avLst/>
          </a:prstGeom>
          <a:noFill/>
        </p:spPr>
        <p:txBody>
          <a:bodyPr wrap="square" rtlCol="0">
            <a:spAutoFit/>
          </a:bodyPr>
          <a:lstStyle/>
          <a:p>
            <a:pPr algn="ctr"/>
            <a:r>
              <a:rPr lang="en-US" sz="6000" dirty="0"/>
              <a:t>Automotive Trends in the USA</a:t>
            </a:r>
          </a:p>
        </p:txBody>
      </p:sp>
    </p:spTree>
    <p:extLst>
      <p:ext uri="{BB962C8B-B14F-4D97-AF65-F5344CB8AC3E}">
        <p14:creationId xmlns:p14="http://schemas.microsoft.com/office/powerpoint/2010/main" val="246666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508442" y="513977"/>
            <a:ext cx="10571998" cy="970450"/>
          </a:xfrm>
        </p:spPr>
        <p:txBody>
          <a:bodyPr/>
          <a:lstStyle/>
          <a:p>
            <a:r>
              <a:rPr lang="en-US" sz="6600" dirty="0"/>
              <a:t>Unemployment Rate</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
        <p:nvSpPr>
          <p:cNvPr id="6" name="Content Placeholder 2">
            <a:extLst>
              <a:ext uri="{FF2B5EF4-FFF2-40B4-BE49-F238E27FC236}">
                <a16:creationId xmlns:a16="http://schemas.microsoft.com/office/drawing/2014/main" id="{99E864A0-8D71-3240-AB4F-F3F1E2DBBA13}"/>
              </a:ext>
            </a:extLst>
          </p:cNvPr>
          <p:cNvSpPr>
            <a:spLocks noGrp="1"/>
          </p:cNvSpPr>
          <p:nvPr>
            <p:ph idx="1"/>
          </p:nvPr>
        </p:nvSpPr>
        <p:spPr>
          <a:xfrm>
            <a:off x="7988090" y="2756617"/>
            <a:ext cx="3776472" cy="2203704"/>
          </a:xfrm>
        </p:spPr>
        <p:txBody>
          <a:bodyPr>
            <a:normAutofit/>
          </a:bodyPr>
          <a:lstStyle/>
          <a:p>
            <a:pPr>
              <a:buFont typeface="Wingdings" panose="05000000000000000000" pitchFamily="2" charset="2"/>
              <a:buChar char="Ø"/>
            </a:pPr>
            <a:r>
              <a:rPr lang="en-US" sz="3000" dirty="0"/>
              <a:t>R-squared: 0.378</a:t>
            </a:r>
          </a:p>
          <a:p>
            <a:pPr>
              <a:buFont typeface="Wingdings" panose="05000000000000000000" pitchFamily="2" charset="2"/>
              <a:buChar char="Ø"/>
            </a:pPr>
            <a:r>
              <a:rPr lang="en-US" sz="3000" dirty="0"/>
              <a:t>Correlation Coefficient: -0.62</a:t>
            </a:r>
          </a:p>
          <a:p>
            <a:pPr>
              <a:buFont typeface="Wingdings" panose="05000000000000000000" pitchFamily="2" charset="2"/>
              <a:buChar char="Ø"/>
            </a:pPr>
            <a:endParaRPr lang="en-US" sz="3000" dirty="0"/>
          </a:p>
          <a:p>
            <a:pPr marL="0" indent="0">
              <a:buNone/>
            </a:pPr>
            <a:endParaRPr lang="en-US" sz="2400" dirty="0"/>
          </a:p>
        </p:txBody>
      </p:sp>
      <p:pic>
        <p:nvPicPr>
          <p:cNvPr id="4" name="Picture 3">
            <a:extLst>
              <a:ext uri="{FF2B5EF4-FFF2-40B4-BE49-F238E27FC236}">
                <a16:creationId xmlns:a16="http://schemas.microsoft.com/office/drawing/2014/main" id="{26CBB8D7-CF78-2147-A063-BBBD3B57E483}"/>
              </a:ext>
            </a:extLst>
          </p:cNvPr>
          <p:cNvPicPr>
            <a:picLocks noChangeAspect="1"/>
          </p:cNvPicPr>
          <p:nvPr/>
        </p:nvPicPr>
        <p:blipFill>
          <a:blip r:embed="rId3"/>
          <a:stretch>
            <a:fillRect/>
          </a:stretch>
        </p:blipFill>
        <p:spPr>
          <a:xfrm>
            <a:off x="139210" y="2350124"/>
            <a:ext cx="6454612" cy="4334256"/>
          </a:xfrm>
          <a:prstGeom prst="rect">
            <a:avLst/>
          </a:prstGeom>
          <a:solidFill>
            <a:schemeClr val="accent1"/>
          </a:solidFill>
          <a:effectLst>
            <a:innerShdw blurRad="63500" dist="50800" dir="13500000">
              <a:prstClr val="black">
                <a:alpha val="50000"/>
              </a:prstClr>
            </a:innerShdw>
          </a:effectLst>
        </p:spPr>
      </p:pic>
      <p:sp>
        <p:nvSpPr>
          <p:cNvPr id="7" name="TextBox 6">
            <a:extLst>
              <a:ext uri="{FF2B5EF4-FFF2-40B4-BE49-F238E27FC236}">
                <a16:creationId xmlns:a16="http://schemas.microsoft.com/office/drawing/2014/main" id="{85AB834D-3A2C-CF45-A63C-D941C3AEE8E9}"/>
              </a:ext>
            </a:extLst>
          </p:cNvPr>
          <p:cNvSpPr txBox="1"/>
          <p:nvPr/>
        </p:nvSpPr>
        <p:spPr>
          <a:xfrm>
            <a:off x="7831118" y="4629461"/>
            <a:ext cx="4456176" cy="2308324"/>
          </a:xfrm>
          <a:prstGeom prst="rect">
            <a:avLst/>
          </a:prstGeom>
          <a:noFill/>
        </p:spPr>
        <p:txBody>
          <a:bodyPr wrap="square" rtlCol="0">
            <a:spAutoFit/>
          </a:bodyPr>
          <a:lstStyle/>
          <a:p>
            <a:endParaRPr lang="en-US" sz="2400" i="1" dirty="0"/>
          </a:p>
          <a:p>
            <a:r>
              <a:rPr lang="en-US" sz="2400" i="1" dirty="0"/>
              <a:t>This model accounts for roughly 37% of the data </a:t>
            </a:r>
          </a:p>
          <a:p>
            <a:r>
              <a:rPr lang="en-US" sz="2400" i="1" dirty="0"/>
              <a:t>and the correlation is Moderate.</a:t>
            </a:r>
          </a:p>
          <a:p>
            <a:endParaRPr lang="en-US" sz="2400" dirty="0"/>
          </a:p>
        </p:txBody>
      </p:sp>
    </p:spTree>
    <p:extLst>
      <p:ext uri="{BB962C8B-B14F-4D97-AF65-F5344CB8AC3E}">
        <p14:creationId xmlns:p14="http://schemas.microsoft.com/office/powerpoint/2010/main" val="2378568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508442" y="513977"/>
            <a:ext cx="10571998" cy="970450"/>
          </a:xfrm>
        </p:spPr>
        <p:txBody>
          <a:bodyPr/>
          <a:lstStyle/>
          <a:p>
            <a:r>
              <a:rPr lang="en-US" sz="6600" dirty="0"/>
              <a:t>Steel Price vs Auto Sales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3" name="Picture 2">
            <a:extLst>
              <a:ext uri="{FF2B5EF4-FFF2-40B4-BE49-F238E27FC236}">
                <a16:creationId xmlns:a16="http://schemas.microsoft.com/office/drawing/2014/main" id="{F61903FB-8536-4A42-91A9-197840813B4B}"/>
              </a:ext>
            </a:extLst>
          </p:cNvPr>
          <p:cNvPicPr>
            <a:picLocks noChangeAspect="1"/>
          </p:cNvPicPr>
          <p:nvPr/>
        </p:nvPicPr>
        <p:blipFill>
          <a:blip r:embed="rId3"/>
          <a:stretch>
            <a:fillRect/>
          </a:stretch>
        </p:blipFill>
        <p:spPr>
          <a:xfrm>
            <a:off x="183415" y="2279968"/>
            <a:ext cx="6455664" cy="4334964"/>
          </a:xfrm>
          <a:prstGeom prst="rect">
            <a:avLst/>
          </a:prstGeom>
          <a:solidFill>
            <a:schemeClr val="accent1"/>
          </a:solidFill>
          <a:effectLst>
            <a:innerShdw blurRad="63500" dist="50800" dir="13500000">
              <a:prstClr val="black">
                <a:alpha val="50000"/>
              </a:prstClr>
            </a:innerShdw>
          </a:effectLst>
        </p:spPr>
      </p:pic>
      <p:sp>
        <p:nvSpPr>
          <p:cNvPr id="6" name="Content Placeholder 2">
            <a:extLst>
              <a:ext uri="{FF2B5EF4-FFF2-40B4-BE49-F238E27FC236}">
                <a16:creationId xmlns:a16="http://schemas.microsoft.com/office/drawing/2014/main" id="{99E864A0-8D71-3240-AB4F-F3F1E2DBBA13}"/>
              </a:ext>
            </a:extLst>
          </p:cNvPr>
          <p:cNvSpPr>
            <a:spLocks noGrp="1"/>
          </p:cNvSpPr>
          <p:nvPr>
            <p:ph idx="1"/>
          </p:nvPr>
        </p:nvSpPr>
        <p:spPr>
          <a:xfrm>
            <a:off x="8014383" y="2861990"/>
            <a:ext cx="3776472" cy="2203704"/>
          </a:xfrm>
        </p:spPr>
        <p:txBody>
          <a:bodyPr>
            <a:normAutofit/>
          </a:bodyPr>
          <a:lstStyle/>
          <a:p>
            <a:pPr>
              <a:buFont typeface="Wingdings" panose="05000000000000000000" pitchFamily="2" charset="2"/>
              <a:buChar char="Ø"/>
            </a:pPr>
            <a:r>
              <a:rPr lang="en-US" sz="3000" dirty="0"/>
              <a:t>R-squared: 0.000751</a:t>
            </a:r>
          </a:p>
          <a:p>
            <a:pPr>
              <a:buFont typeface="Wingdings" panose="05000000000000000000" pitchFamily="2" charset="2"/>
              <a:buChar char="Ø"/>
            </a:pPr>
            <a:r>
              <a:rPr lang="en-US" sz="3000" dirty="0"/>
              <a:t>Correlation Coefficient:  -0.03</a:t>
            </a:r>
          </a:p>
          <a:p>
            <a:pPr>
              <a:buFont typeface="Wingdings" panose="05000000000000000000" pitchFamily="2" charset="2"/>
              <a:buChar char="Ø"/>
            </a:pPr>
            <a:endParaRPr lang="en-US" sz="3000" dirty="0"/>
          </a:p>
          <a:p>
            <a:pPr marL="0" indent="0">
              <a:buNone/>
            </a:pPr>
            <a:endParaRPr lang="en-US" sz="2400" dirty="0"/>
          </a:p>
        </p:txBody>
      </p:sp>
      <p:sp>
        <p:nvSpPr>
          <p:cNvPr id="7" name="TextBox 6">
            <a:extLst>
              <a:ext uri="{FF2B5EF4-FFF2-40B4-BE49-F238E27FC236}">
                <a16:creationId xmlns:a16="http://schemas.microsoft.com/office/drawing/2014/main" id="{853BD8CD-194E-2646-BE48-63338E7B0FC8}"/>
              </a:ext>
            </a:extLst>
          </p:cNvPr>
          <p:cNvSpPr txBox="1"/>
          <p:nvPr/>
        </p:nvSpPr>
        <p:spPr>
          <a:xfrm>
            <a:off x="7552409" y="4821151"/>
            <a:ext cx="4456176" cy="1938992"/>
          </a:xfrm>
          <a:prstGeom prst="rect">
            <a:avLst/>
          </a:prstGeom>
          <a:noFill/>
        </p:spPr>
        <p:txBody>
          <a:bodyPr wrap="square" rtlCol="0">
            <a:spAutoFit/>
          </a:bodyPr>
          <a:lstStyle/>
          <a:p>
            <a:endParaRPr lang="en-US" sz="2400" i="1" dirty="0"/>
          </a:p>
          <a:p>
            <a:r>
              <a:rPr lang="en-US" sz="2400" i="1" dirty="0"/>
              <a:t>Accounts for a very small percentage of the data and there is weak correlation.</a:t>
            </a:r>
          </a:p>
          <a:p>
            <a:endParaRPr lang="en-US" sz="2400" dirty="0"/>
          </a:p>
        </p:txBody>
      </p:sp>
    </p:spTree>
    <p:extLst>
      <p:ext uri="{BB962C8B-B14F-4D97-AF65-F5344CB8AC3E}">
        <p14:creationId xmlns:p14="http://schemas.microsoft.com/office/powerpoint/2010/main" val="2074664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59804" y="627118"/>
            <a:ext cx="10571998" cy="970450"/>
          </a:xfrm>
        </p:spPr>
        <p:txBody>
          <a:bodyPr/>
          <a:lstStyle/>
          <a:p>
            <a:r>
              <a:rPr lang="en-US" sz="6600" dirty="0"/>
              <a:t>New Vehicle Price Index</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3" name="Picture 2">
            <a:extLst>
              <a:ext uri="{FF2B5EF4-FFF2-40B4-BE49-F238E27FC236}">
                <a16:creationId xmlns:a16="http://schemas.microsoft.com/office/drawing/2014/main" id="{0E96CB14-C566-CD46-877F-C4960CF68AA3}"/>
              </a:ext>
            </a:extLst>
          </p:cNvPr>
          <p:cNvPicPr>
            <a:picLocks noChangeAspect="1"/>
          </p:cNvPicPr>
          <p:nvPr/>
        </p:nvPicPr>
        <p:blipFill>
          <a:blip r:embed="rId3"/>
          <a:stretch>
            <a:fillRect/>
          </a:stretch>
        </p:blipFill>
        <p:spPr>
          <a:xfrm>
            <a:off x="183415" y="2312905"/>
            <a:ext cx="6455664" cy="4334962"/>
          </a:xfrm>
          <a:prstGeom prst="rect">
            <a:avLst/>
          </a:prstGeom>
          <a:solidFill>
            <a:schemeClr val="accent1"/>
          </a:solidFill>
          <a:effectLst>
            <a:innerShdw blurRad="63500" dist="50800" dir="13500000">
              <a:prstClr val="black">
                <a:alpha val="50000"/>
              </a:prstClr>
            </a:innerShdw>
          </a:effectLst>
        </p:spPr>
      </p:pic>
      <p:sp>
        <p:nvSpPr>
          <p:cNvPr id="6" name="Content Placeholder 2">
            <a:extLst>
              <a:ext uri="{FF2B5EF4-FFF2-40B4-BE49-F238E27FC236}">
                <a16:creationId xmlns:a16="http://schemas.microsoft.com/office/drawing/2014/main" id="{37412567-A117-8446-8BC4-9A77B9F956AF}"/>
              </a:ext>
            </a:extLst>
          </p:cNvPr>
          <p:cNvSpPr>
            <a:spLocks noGrp="1"/>
          </p:cNvSpPr>
          <p:nvPr>
            <p:ph idx="1"/>
          </p:nvPr>
        </p:nvSpPr>
        <p:spPr>
          <a:xfrm>
            <a:off x="8014383" y="2900727"/>
            <a:ext cx="3776472" cy="2203704"/>
          </a:xfrm>
        </p:spPr>
        <p:txBody>
          <a:bodyPr>
            <a:normAutofit/>
          </a:bodyPr>
          <a:lstStyle/>
          <a:p>
            <a:pPr>
              <a:buFont typeface="Wingdings" panose="05000000000000000000" pitchFamily="2" charset="2"/>
              <a:buChar char="Ø"/>
            </a:pPr>
            <a:r>
              <a:rPr lang="en-US" sz="3000" dirty="0"/>
              <a:t>R-squared: 0.2047394</a:t>
            </a:r>
          </a:p>
          <a:p>
            <a:pPr>
              <a:buFont typeface="Wingdings" panose="05000000000000000000" pitchFamily="2" charset="2"/>
              <a:buChar char="Ø"/>
            </a:pPr>
            <a:r>
              <a:rPr lang="en-US" sz="3000" dirty="0"/>
              <a:t>Correlation Coefficient: 0.45</a:t>
            </a:r>
          </a:p>
          <a:p>
            <a:pPr>
              <a:buFont typeface="Wingdings" panose="05000000000000000000" pitchFamily="2" charset="2"/>
              <a:buChar char="Ø"/>
            </a:pPr>
            <a:endParaRPr lang="en-US" sz="3000" dirty="0"/>
          </a:p>
          <a:p>
            <a:pPr marL="0" indent="0">
              <a:buNone/>
            </a:pPr>
            <a:endParaRPr lang="en-US" sz="2400" dirty="0"/>
          </a:p>
        </p:txBody>
      </p:sp>
      <p:sp>
        <p:nvSpPr>
          <p:cNvPr id="7" name="TextBox 6">
            <a:extLst>
              <a:ext uri="{FF2B5EF4-FFF2-40B4-BE49-F238E27FC236}">
                <a16:creationId xmlns:a16="http://schemas.microsoft.com/office/drawing/2014/main" id="{4210025E-C064-F849-8DF1-46C9DC335719}"/>
              </a:ext>
            </a:extLst>
          </p:cNvPr>
          <p:cNvSpPr txBox="1"/>
          <p:nvPr/>
        </p:nvSpPr>
        <p:spPr>
          <a:xfrm>
            <a:off x="7648238" y="4775377"/>
            <a:ext cx="4456176" cy="1938992"/>
          </a:xfrm>
          <a:prstGeom prst="rect">
            <a:avLst/>
          </a:prstGeom>
          <a:noFill/>
        </p:spPr>
        <p:txBody>
          <a:bodyPr wrap="square" rtlCol="0">
            <a:spAutoFit/>
          </a:bodyPr>
          <a:lstStyle/>
          <a:p>
            <a:endParaRPr lang="en-US" sz="2400" dirty="0"/>
          </a:p>
          <a:p>
            <a:r>
              <a:rPr lang="en-US" sz="2400" i="1" dirty="0"/>
              <a:t>Accounts for roughly 20% of the data and there is a moderate correlation.</a:t>
            </a:r>
          </a:p>
          <a:p>
            <a:endParaRPr lang="en-US" sz="2400" dirty="0"/>
          </a:p>
        </p:txBody>
      </p:sp>
    </p:spTree>
    <p:extLst>
      <p:ext uri="{BB962C8B-B14F-4D97-AF65-F5344CB8AC3E}">
        <p14:creationId xmlns:p14="http://schemas.microsoft.com/office/powerpoint/2010/main" val="2959275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59804" y="627118"/>
            <a:ext cx="10571998" cy="970450"/>
          </a:xfrm>
        </p:spPr>
        <p:txBody>
          <a:bodyPr/>
          <a:lstStyle/>
          <a:p>
            <a:r>
              <a:rPr lang="en-US" sz="6600" dirty="0"/>
              <a:t>Used Vehicle Price Index</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3" name="Picture 2">
            <a:extLst>
              <a:ext uri="{FF2B5EF4-FFF2-40B4-BE49-F238E27FC236}">
                <a16:creationId xmlns:a16="http://schemas.microsoft.com/office/drawing/2014/main" id="{4170BA32-6125-1241-A606-3B6ECED5C61A}"/>
              </a:ext>
            </a:extLst>
          </p:cNvPr>
          <p:cNvPicPr>
            <a:picLocks noChangeAspect="1"/>
          </p:cNvPicPr>
          <p:nvPr/>
        </p:nvPicPr>
        <p:blipFill>
          <a:blip r:embed="rId3"/>
          <a:stretch>
            <a:fillRect/>
          </a:stretch>
        </p:blipFill>
        <p:spPr>
          <a:xfrm>
            <a:off x="216370" y="2285401"/>
            <a:ext cx="6455664" cy="4283233"/>
          </a:xfrm>
          <a:prstGeom prst="rect">
            <a:avLst/>
          </a:prstGeom>
          <a:solidFill>
            <a:schemeClr val="accent1"/>
          </a:solidFill>
          <a:effectLst>
            <a:innerShdw blurRad="63500" dist="50800" dir="13500000">
              <a:prstClr val="black">
                <a:alpha val="50000"/>
              </a:prstClr>
            </a:innerShdw>
          </a:effectLst>
        </p:spPr>
      </p:pic>
      <p:sp>
        <p:nvSpPr>
          <p:cNvPr id="6" name="Content Placeholder 2">
            <a:extLst>
              <a:ext uri="{FF2B5EF4-FFF2-40B4-BE49-F238E27FC236}">
                <a16:creationId xmlns:a16="http://schemas.microsoft.com/office/drawing/2014/main" id="{8382C69C-8B3F-4546-8100-35C7390D45B3}"/>
              </a:ext>
            </a:extLst>
          </p:cNvPr>
          <p:cNvSpPr>
            <a:spLocks noGrp="1"/>
          </p:cNvSpPr>
          <p:nvPr>
            <p:ph idx="1"/>
          </p:nvPr>
        </p:nvSpPr>
        <p:spPr>
          <a:xfrm>
            <a:off x="8095488" y="2850666"/>
            <a:ext cx="3776472" cy="2203704"/>
          </a:xfrm>
        </p:spPr>
        <p:txBody>
          <a:bodyPr>
            <a:normAutofit/>
          </a:bodyPr>
          <a:lstStyle/>
          <a:p>
            <a:pPr>
              <a:buFont typeface="Wingdings" panose="05000000000000000000" pitchFamily="2" charset="2"/>
              <a:buChar char="Ø"/>
            </a:pPr>
            <a:r>
              <a:rPr lang="en-US" sz="3000" dirty="0"/>
              <a:t>R-squared: 0.0553622</a:t>
            </a:r>
          </a:p>
          <a:p>
            <a:pPr>
              <a:buFont typeface="Wingdings" panose="05000000000000000000" pitchFamily="2" charset="2"/>
              <a:buChar char="Ø"/>
            </a:pPr>
            <a:r>
              <a:rPr lang="en-US" sz="3000" dirty="0"/>
              <a:t>Correlation Coefficient: 0.24</a:t>
            </a:r>
          </a:p>
          <a:p>
            <a:pPr>
              <a:buFont typeface="Wingdings" panose="05000000000000000000" pitchFamily="2" charset="2"/>
              <a:buChar char="Ø"/>
            </a:pPr>
            <a:endParaRPr lang="en-US" sz="3000" dirty="0"/>
          </a:p>
          <a:p>
            <a:pPr marL="0" indent="0">
              <a:buNone/>
            </a:pPr>
            <a:endParaRPr lang="en-US" sz="2400" dirty="0"/>
          </a:p>
        </p:txBody>
      </p:sp>
      <p:sp>
        <p:nvSpPr>
          <p:cNvPr id="10" name="TextBox 9">
            <a:extLst>
              <a:ext uri="{FF2B5EF4-FFF2-40B4-BE49-F238E27FC236}">
                <a16:creationId xmlns:a16="http://schemas.microsoft.com/office/drawing/2014/main" id="{0FE5C177-343B-AF46-854C-E9AE5EF01166}"/>
              </a:ext>
            </a:extLst>
          </p:cNvPr>
          <p:cNvSpPr txBox="1"/>
          <p:nvPr/>
        </p:nvSpPr>
        <p:spPr>
          <a:xfrm>
            <a:off x="7415784" y="4786836"/>
            <a:ext cx="4456176" cy="1938992"/>
          </a:xfrm>
          <a:prstGeom prst="rect">
            <a:avLst/>
          </a:prstGeom>
          <a:noFill/>
        </p:spPr>
        <p:txBody>
          <a:bodyPr wrap="square" rtlCol="0">
            <a:spAutoFit/>
          </a:bodyPr>
          <a:lstStyle/>
          <a:p>
            <a:endParaRPr lang="en-US" sz="2400" i="1" dirty="0"/>
          </a:p>
          <a:p>
            <a:r>
              <a:rPr lang="en-US" sz="2400" i="1" dirty="0"/>
              <a:t>Accounts for less than 5% of the data and there is a weak correlation.</a:t>
            </a:r>
          </a:p>
          <a:p>
            <a:endParaRPr lang="en-US" sz="2400" dirty="0"/>
          </a:p>
        </p:txBody>
      </p:sp>
    </p:spTree>
    <p:extLst>
      <p:ext uri="{BB962C8B-B14F-4D97-AF65-F5344CB8AC3E}">
        <p14:creationId xmlns:p14="http://schemas.microsoft.com/office/powerpoint/2010/main" val="524073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9E0C2-4886-4C48-BE83-F6CFEA5CF35D}"/>
              </a:ext>
            </a:extLst>
          </p:cNvPr>
          <p:cNvSpPr>
            <a:spLocks noGrp="1"/>
          </p:cNvSpPr>
          <p:nvPr>
            <p:ph type="title"/>
          </p:nvPr>
        </p:nvSpPr>
        <p:spPr>
          <a:xfrm>
            <a:off x="555558" y="577193"/>
            <a:ext cx="4127717" cy="940547"/>
          </a:xfrm>
          <a:effectLst/>
        </p:spPr>
        <p:txBody>
          <a:bodyPr anchor="ctr">
            <a:normAutofit fontScale="90000"/>
          </a:bodyPr>
          <a:lstStyle/>
          <a:p>
            <a:r>
              <a:rPr lang="en-US" sz="6000" dirty="0">
                <a:solidFill>
                  <a:schemeClr val="tx1"/>
                </a:solidFill>
              </a:rPr>
              <a:t>Conclusion</a:t>
            </a:r>
            <a:br>
              <a:rPr lang="en-US" dirty="0"/>
            </a:br>
            <a:endParaRPr lang="en-US" dirty="0"/>
          </a:p>
        </p:txBody>
      </p:sp>
      <p:sp>
        <p:nvSpPr>
          <p:cNvPr id="31" name="Content Placeholder 2">
            <a:extLst>
              <a:ext uri="{FF2B5EF4-FFF2-40B4-BE49-F238E27FC236}">
                <a16:creationId xmlns:a16="http://schemas.microsoft.com/office/drawing/2014/main" id="{CCF44838-6AAC-604F-8AEC-28E274EE72FD}"/>
              </a:ext>
            </a:extLst>
          </p:cNvPr>
          <p:cNvSpPr>
            <a:spLocks noGrp="1"/>
          </p:cNvSpPr>
          <p:nvPr>
            <p:ph idx="1"/>
          </p:nvPr>
        </p:nvSpPr>
        <p:spPr>
          <a:xfrm>
            <a:off x="329737" y="2545308"/>
            <a:ext cx="4779392" cy="2735786"/>
          </a:xfrm>
          <a:effectLst/>
        </p:spPr>
        <p:txBody>
          <a:bodyPr>
            <a:normAutofit/>
          </a:bodyPr>
          <a:lstStyle/>
          <a:p>
            <a:pPr marL="0" indent="0">
              <a:buNone/>
            </a:pPr>
            <a:r>
              <a:rPr lang="en-US" dirty="0"/>
              <a:t> </a:t>
            </a:r>
            <a:r>
              <a:rPr lang="en-US" sz="3200" u="sng" dirty="0"/>
              <a:t>Summary Findings</a:t>
            </a:r>
          </a:p>
          <a:p>
            <a:pPr lvl="1"/>
            <a:r>
              <a:rPr lang="en-US" dirty="0"/>
              <a:t>-Gas Prices</a:t>
            </a:r>
          </a:p>
          <a:p>
            <a:pPr lvl="1"/>
            <a:r>
              <a:rPr lang="en-US" dirty="0"/>
              <a:t>-Unemployment</a:t>
            </a:r>
          </a:p>
          <a:p>
            <a:pPr lvl="1"/>
            <a:r>
              <a:rPr lang="en-US" dirty="0"/>
              <a:t>-Steel Prices</a:t>
            </a:r>
          </a:p>
          <a:p>
            <a:pPr lvl="1"/>
            <a:r>
              <a:rPr lang="en-US" dirty="0"/>
              <a:t>-Vehicle Prices</a:t>
            </a:r>
          </a:p>
          <a:p>
            <a:pPr marL="457200" lvl="1" indent="0">
              <a:buNone/>
            </a:pPr>
            <a:endParaRPr lang="en-US" dirty="0"/>
          </a:p>
          <a:p>
            <a:endParaRPr lang="en-US" dirty="0"/>
          </a:p>
        </p:txBody>
      </p:sp>
      <p:pic>
        <p:nvPicPr>
          <p:cNvPr id="4" name="Picture 3">
            <a:extLst>
              <a:ext uri="{FF2B5EF4-FFF2-40B4-BE49-F238E27FC236}">
                <a16:creationId xmlns:a16="http://schemas.microsoft.com/office/drawing/2014/main" id="{0BC43FF1-BF7B-2849-BD6B-A0A9C1698526}"/>
              </a:ext>
            </a:extLst>
          </p:cNvPr>
          <p:cNvPicPr>
            <a:picLocks noChangeAspect="1"/>
          </p:cNvPicPr>
          <p:nvPr/>
        </p:nvPicPr>
        <p:blipFill>
          <a:blip r:embed="rId2"/>
          <a:stretch>
            <a:fillRect/>
          </a:stretch>
        </p:blipFill>
        <p:spPr>
          <a:xfrm>
            <a:off x="11588531" y="69193"/>
            <a:ext cx="508000" cy="508000"/>
          </a:xfrm>
          <a:prstGeom prst="rect">
            <a:avLst/>
          </a:prstGeom>
        </p:spPr>
      </p:pic>
      <p:sp>
        <p:nvSpPr>
          <p:cNvPr id="10" name="Content Placeholder 2">
            <a:extLst>
              <a:ext uri="{FF2B5EF4-FFF2-40B4-BE49-F238E27FC236}">
                <a16:creationId xmlns:a16="http://schemas.microsoft.com/office/drawing/2014/main" id="{91434053-1AB1-43A1-8F4C-6547A2C45DB1}"/>
              </a:ext>
            </a:extLst>
          </p:cNvPr>
          <p:cNvSpPr txBox="1">
            <a:spLocks/>
          </p:cNvSpPr>
          <p:nvPr/>
        </p:nvSpPr>
        <p:spPr>
          <a:xfrm>
            <a:off x="223824" y="5439017"/>
            <a:ext cx="3395479" cy="889494"/>
          </a:xfrm>
          <a:prstGeom prst="rect">
            <a:avLst/>
          </a:prstGeom>
          <a:effectLst>
            <a:outerShdw blurRad="50800" dir="14400000">
              <a:srgbClr val="000000">
                <a:alpha val="40000"/>
              </a:srgbClr>
            </a:outerShdw>
          </a:effectLst>
        </p:spPr>
        <p:txBody>
          <a:bodyPr vert="horz" lIns="91440" tIns="45720" rIns="91440" bIns="45720" rtlCol="0" anchor="ctr">
            <a:normAutofit fontScale="62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b="1" dirty="0"/>
              <a:t>   </a:t>
            </a:r>
            <a:r>
              <a:rPr lang="en-US" sz="2400" b="1" u="sng" dirty="0"/>
              <a:t> </a:t>
            </a:r>
            <a:r>
              <a:rPr lang="en-US" sz="4600" u="sng" dirty="0"/>
              <a:t>New Questions ? </a:t>
            </a:r>
          </a:p>
          <a:p>
            <a:pPr marL="0" indent="0">
              <a:buFont typeface="Wingdings 2" charset="2"/>
              <a:buNone/>
            </a:pPr>
            <a:endParaRPr lang="en-US" dirty="0"/>
          </a:p>
        </p:txBody>
      </p:sp>
      <p:pic>
        <p:nvPicPr>
          <p:cNvPr id="16" name="Picture 15" descr="Diagram, schematic&#10;&#10;Description automatically generated">
            <a:extLst>
              <a:ext uri="{FF2B5EF4-FFF2-40B4-BE49-F238E27FC236}">
                <a16:creationId xmlns:a16="http://schemas.microsoft.com/office/drawing/2014/main" id="{FB44A68F-10B2-41EF-B281-A942DB414923}"/>
              </a:ext>
            </a:extLst>
          </p:cNvPr>
          <p:cNvPicPr>
            <a:picLocks noChangeAspect="1"/>
          </p:cNvPicPr>
          <p:nvPr/>
        </p:nvPicPr>
        <p:blipFill>
          <a:blip r:embed="rId3"/>
          <a:stretch>
            <a:fillRect/>
          </a:stretch>
        </p:blipFill>
        <p:spPr>
          <a:xfrm>
            <a:off x="4882931" y="2383612"/>
            <a:ext cx="6705600" cy="3994595"/>
          </a:xfrm>
          <a:prstGeom prst="rect">
            <a:avLst/>
          </a:prstGeom>
        </p:spPr>
      </p:pic>
      <p:sp>
        <p:nvSpPr>
          <p:cNvPr id="19" name="Content Placeholder 2">
            <a:extLst>
              <a:ext uri="{FF2B5EF4-FFF2-40B4-BE49-F238E27FC236}">
                <a16:creationId xmlns:a16="http://schemas.microsoft.com/office/drawing/2014/main" id="{67F4CCBB-DBF0-445C-BF4C-0076ECA2A1A7}"/>
              </a:ext>
            </a:extLst>
          </p:cNvPr>
          <p:cNvSpPr txBox="1">
            <a:spLocks/>
          </p:cNvSpPr>
          <p:nvPr/>
        </p:nvSpPr>
        <p:spPr>
          <a:xfrm>
            <a:off x="210572" y="4700923"/>
            <a:ext cx="3395479" cy="88949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b="1" dirty="0"/>
              <a:t>   </a:t>
            </a:r>
            <a:r>
              <a:rPr lang="en-US" sz="2400" b="1" u="sng" dirty="0"/>
              <a:t> </a:t>
            </a:r>
            <a:r>
              <a:rPr lang="en-US" sz="3200" u="sng" dirty="0"/>
              <a:t>Inferences ? </a:t>
            </a:r>
          </a:p>
          <a:p>
            <a:pPr marL="0" indent="0">
              <a:buFont typeface="Wingdings 2" charset="2"/>
              <a:buNone/>
            </a:pPr>
            <a:endParaRPr lang="en-US" dirty="0"/>
          </a:p>
        </p:txBody>
      </p:sp>
    </p:spTree>
    <p:extLst>
      <p:ext uri="{BB962C8B-B14F-4D97-AF65-F5344CB8AC3E}">
        <p14:creationId xmlns:p14="http://schemas.microsoft.com/office/powerpoint/2010/main" val="2532293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3D44-576D-E44F-91A2-906988CBA89E}"/>
              </a:ext>
            </a:extLst>
          </p:cNvPr>
          <p:cNvSpPr>
            <a:spLocks noGrp="1"/>
          </p:cNvSpPr>
          <p:nvPr>
            <p:ph type="title"/>
          </p:nvPr>
        </p:nvSpPr>
        <p:spPr>
          <a:xfrm>
            <a:off x="654358" y="214009"/>
            <a:ext cx="10571998" cy="2008278"/>
          </a:xfrm>
        </p:spPr>
        <p:txBody>
          <a:bodyPr/>
          <a:lstStyle/>
          <a:p>
            <a:r>
              <a:rPr lang="en-US" sz="5400" dirty="0"/>
              <a:t>Discussion</a:t>
            </a:r>
            <a:br>
              <a:rPr lang="en-US" sz="6600" dirty="0"/>
            </a:br>
            <a:endParaRPr lang="en-US" sz="6600" dirty="0"/>
          </a:p>
        </p:txBody>
      </p:sp>
      <p:pic>
        <p:nvPicPr>
          <p:cNvPr id="4" name="Picture 3">
            <a:extLst>
              <a:ext uri="{FF2B5EF4-FFF2-40B4-BE49-F238E27FC236}">
                <a16:creationId xmlns:a16="http://schemas.microsoft.com/office/drawing/2014/main" id="{9270890A-43F9-144D-A73D-DD6DF03B98E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14894" y1="70000" x2="14894" y2="70000"/>
                        <a14:foregroundMark x1="15957" y1="55000" x2="15957" y2="55000"/>
                        <a14:foregroundMark x1="38298" y1="46250" x2="38298" y2="46250"/>
                        <a14:foregroundMark x1="74468" y1="47500" x2="74468" y2="47500"/>
                        <a14:foregroundMark x1="65957" y1="23750" x2="65957" y2="23750"/>
                        <a14:foregroundMark x1="74468" y1="68750" x2="74468" y2="68750"/>
                        <a14:backgroundMark x1="15957" y1="78750" x2="15957" y2="78750"/>
                        <a14:backgroundMark x1="44681" y1="55000" x2="44681" y2="55000"/>
                        <a14:backgroundMark x1="74468" y1="76250" x2="74468" y2="76250"/>
                        <a14:backgroundMark x1="12766" y1="57500" x2="12766" y2="57500"/>
                        <a14:backgroundMark x1="12766" y1="57500" x2="12766" y2="57500"/>
                        <a14:backgroundMark x1="11702" y1="56250" x2="11702" y2="56250"/>
                        <a14:backgroundMark x1="12766" y1="57500" x2="12766" y2="57500"/>
                        <a14:backgroundMark x1="12766" y1="56250" x2="12766" y2="56250"/>
                        <a14:backgroundMark x1="12766" y1="56250" x2="12766" y2="56250"/>
                        <a14:backgroundMark x1="13830" y1="56250" x2="13830" y2="56250"/>
                        <a14:backgroundMark x1="13830" y1="56250" x2="13830" y2="56250"/>
                        <a14:backgroundMark x1="12766" y1="55000" x2="12766" y2="55000"/>
                        <a14:backgroundMark x1="12766" y1="55000" x2="12766" y2="55000"/>
                        <a14:backgroundMark x1="14894" y1="72500" x2="14894" y2="72500"/>
                        <a14:backgroundMark x1="62766" y1="25000" x2="62766" y2="25000"/>
                        <a14:backgroundMark x1="62766" y1="25000" x2="62766" y2="25000"/>
                        <a14:backgroundMark x1="62766" y1="25000" x2="62766" y2="25000"/>
                        <a14:backgroundMark x1="62766" y1="25000" x2="62766" y2="25000"/>
                        <a14:backgroundMark x1="72340" y1="72500" x2="72340" y2="72500"/>
                      </a14:backgroundRemoval>
                    </a14:imgEffect>
                  </a14:imgLayer>
                </a14:imgProps>
              </a:ext>
            </a:extLst>
          </a:blip>
          <a:stretch>
            <a:fillRect/>
          </a:stretch>
        </p:blipFill>
        <p:spPr>
          <a:xfrm>
            <a:off x="11373286" y="116489"/>
            <a:ext cx="736164" cy="626523"/>
          </a:xfrm>
          <a:prstGeom prst="rect">
            <a:avLst/>
          </a:prstGeom>
        </p:spPr>
      </p:pic>
      <p:pic>
        <p:nvPicPr>
          <p:cNvPr id="11" name="Picture 10" descr="A picture containing table, person, indoor, wall&#10;&#10;Description automatically generated">
            <a:extLst>
              <a:ext uri="{FF2B5EF4-FFF2-40B4-BE49-F238E27FC236}">
                <a16:creationId xmlns:a16="http://schemas.microsoft.com/office/drawing/2014/main" id="{F5DA3E8B-D142-4D5A-953E-84AF00AF9B9C}"/>
              </a:ext>
            </a:extLst>
          </p:cNvPr>
          <p:cNvPicPr>
            <a:picLocks noChangeAspect="1"/>
          </p:cNvPicPr>
          <p:nvPr/>
        </p:nvPicPr>
        <p:blipFill>
          <a:blip r:embed="rId4"/>
          <a:stretch>
            <a:fillRect/>
          </a:stretch>
        </p:blipFill>
        <p:spPr>
          <a:xfrm>
            <a:off x="5866544" y="2490093"/>
            <a:ext cx="5955978" cy="3579013"/>
          </a:xfrm>
          <a:prstGeom prst="rect">
            <a:avLst/>
          </a:prstGeom>
        </p:spPr>
      </p:pic>
      <p:sp>
        <p:nvSpPr>
          <p:cNvPr id="15" name="Content Placeholder 2">
            <a:extLst>
              <a:ext uri="{FF2B5EF4-FFF2-40B4-BE49-F238E27FC236}">
                <a16:creationId xmlns:a16="http://schemas.microsoft.com/office/drawing/2014/main" id="{FBAC34F7-5B14-4A67-8201-B98B72DCF0E2}"/>
              </a:ext>
            </a:extLst>
          </p:cNvPr>
          <p:cNvSpPr txBox="1">
            <a:spLocks/>
          </p:cNvSpPr>
          <p:nvPr/>
        </p:nvSpPr>
        <p:spPr>
          <a:xfrm>
            <a:off x="555023" y="3155799"/>
            <a:ext cx="4779392" cy="2735786"/>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dirty="0"/>
              <a:t> </a:t>
            </a:r>
            <a:r>
              <a:rPr lang="en-US" sz="3200" u="sng" dirty="0"/>
              <a:t>Difficulties</a:t>
            </a:r>
          </a:p>
          <a:p>
            <a:pPr lvl="1"/>
            <a:r>
              <a:rPr lang="en-US" dirty="0"/>
              <a:t> Obtaining Data</a:t>
            </a:r>
          </a:p>
          <a:p>
            <a:pPr lvl="1"/>
            <a:r>
              <a:rPr lang="en-US" dirty="0"/>
              <a:t>Cleaning/Formatting Data</a:t>
            </a:r>
          </a:p>
          <a:p>
            <a:pPr lvl="1"/>
            <a:r>
              <a:rPr lang="en-US" dirty="0"/>
              <a:t>GitHub</a:t>
            </a:r>
          </a:p>
          <a:p>
            <a:pPr lvl="1"/>
            <a:endParaRPr lang="en-US" dirty="0"/>
          </a:p>
          <a:p>
            <a:pPr lvl="1"/>
            <a:r>
              <a:rPr lang="en-US" dirty="0"/>
              <a:t>COMMUNICATION IS THE KEY !!!</a:t>
            </a:r>
          </a:p>
          <a:p>
            <a:pPr marL="457200" lvl="1" indent="0">
              <a:buFont typeface="Wingdings 2" charset="2"/>
              <a:buNone/>
            </a:pPr>
            <a:endParaRPr lang="en-US" dirty="0"/>
          </a:p>
          <a:p>
            <a:endParaRPr lang="en-US" dirty="0"/>
          </a:p>
        </p:txBody>
      </p:sp>
    </p:spTree>
    <p:extLst>
      <p:ext uri="{BB962C8B-B14F-4D97-AF65-F5344CB8AC3E}">
        <p14:creationId xmlns:p14="http://schemas.microsoft.com/office/powerpoint/2010/main" val="1728610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2BF4-71BC-AA43-952C-D66C1801D73E}"/>
              </a:ext>
            </a:extLst>
          </p:cNvPr>
          <p:cNvSpPr>
            <a:spLocks noGrp="1"/>
          </p:cNvSpPr>
          <p:nvPr>
            <p:ph type="ctrTitle"/>
          </p:nvPr>
        </p:nvSpPr>
        <p:spPr>
          <a:xfrm>
            <a:off x="372256" y="430012"/>
            <a:ext cx="10572000" cy="2971051"/>
          </a:xfrm>
        </p:spPr>
        <p:txBody>
          <a:bodyPr/>
          <a:lstStyle/>
          <a:p>
            <a:r>
              <a:rPr lang="en-US" sz="7200" dirty="0"/>
              <a:t> </a:t>
            </a:r>
            <a:r>
              <a:rPr lang="en-US" sz="6600" dirty="0"/>
              <a:t>Questions</a:t>
            </a:r>
            <a:r>
              <a:rPr lang="en-US" sz="7200" dirty="0"/>
              <a:t>?</a:t>
            </a:r>
            <a:br>
              <a:rPr lang="en-US" dirty="0"/>
            </a:br>
            <a:endParaRPr lang="en-US" dirty="0"/>
          </a:p>
        </p:txBody>
      </p:sp>
      <p:pic>
        <p:nvPicPr>
          <p:cNvPr id="6" name="Picture 5">
            <a:extLst>
              <a:ext uri="{FF2B5EF4-FFF2-40B4-BE49-F238E27FC236}">
                <a16:creationId xmlns:a16="http://schemas.microsoft.com/office/drawing/2014/main" id="{7CB9F735-EC15-C54B-ABEE-1EEC3CBC19BF}"/>
              </a:ext>
            </a:extLst>
          </p:cNvPr>
          <p:cNvPicPr>
            <a:picLocks noChangeAspect="1"/>
          </p:cNvPicPr>
          <p:nvPr/>
        </p:nvPicPr>
        <p:blipFill>
          <a:blip r:embed="rId2"/>
          <a:stretch>
            <a:fillRect/>
          </a:stretch>
        </p:blipFill>
        <p:spPr>
          <a:xfrm>
            <a:off x="7365842" y="1086637"/>
            <a:ext cx="3831076" cy="3831076"/>
          </a:xfrm>
          <a:prstGeom prst="rect">
            <a:avLst/>
          </a:prstGeom>
        </p:spPr>
      </p:pic>
    </p:spTree>
    <p:extLst>
      <p:ext uri="{BB962C8B-B14F-4D97-AF65-F5344CB8AC3E}">
        <p14:creationId xmlns:p14="http://schemas.microsoft.com/office/powerpoint/2010/main" val="229903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45CA-73FB-0F41-9AB3-7179C4CF0039}"/>
              </a:ext>
            </a:extLst>
          </p:cNvPr>
          <p:cNvSpPr>
            <a:spLocks noGrp="1"/>
          </p:cNvSpPr>
          <p:nvPr>
            <p:ph type="title"/>
          </p:nvPr>
        </p:nvSpPr>
        <p:spPr>
          <a:xfrm>
            <a:off x="425623" y="511725"/>
            <a:ext cx="10571998" cy="970450"/>
          </a:xfrm>
        </p:spPr>
        <p:txBody>
          <a:bodyPr/>
          <a:lstStyle/>
          <a:p>
            <a:r>
              <a:rPr lang="en-US" sz="6600" dirty="0"/>
              <a:t>Overview</a:t>
            </a:r>
          </a:p>
        </p:txBody>
      </p:sp>
      <p:sp>
        <p:nvSpPr>
          <p:cNvPr id="3" name="Content Placeholder 2">
            <a:extLst>
              <a:ext uri="{FF2B5EF4-FFF2-40B4-BE49-F238E27FC236}">
                <a16:creationId xmlns:a16="http://schemas.microsoft.com/office/drawing/2014/main" id="{B61EAC95-5AAA-E448-A268-F7A35B7FD89A}"/>
              </a:ext>
            </a:extLst>
          </p:cNvPr>
          <p:cNvSpPr>
            <a:spLocks noGrp="1"/>
          </p:cNvSpPr>
          <p:nvPr>
            <p:ph sz="half" idx="1"/>
          </p:nvPr>
        </p:nvSpPr>
        <p:spPr>
          <a:xfrm>
            <a:off x="425623" y="2228044"/>
            <a:ext cx="11664948" cy="4288665"/>
          </a:xfrm>
        </p:spPr>
        <p:txBody>
          <a:bodyPr>
            <a:normAutofit/>
          </a:bodyPr>
          <a:lstStyle/>
          <a:p>
            <a:r>
              <a:rPr lang="en-US" sz="2000" dirty="0"/>
              <a:t>Over the past three decades, supply chains have become increasingly global. This change has been driven by the dramatic increase in the number of goods and services that are tradable. The main factors in tradability are transportation costs and product perishability.</a:t>
            </a:r>
          </a:p>
          <a:p>
            <a:r>
              <a:rPr lang="en-US" sz="2000" dirty="0"/>
              <a:t>As a group we had decided to gather data that has impact in today supply chain for the auto industry.</a:t>
            </a:r>
          </a:p>
          <a:p>
            <a:r>
              <a:rPr lang="en-US" sz="2000" dirty="0"/>
              <a:t>We contain the scope of project by focusing on</a:t>
            </a:r>
          </a:p>
          <a:p>
            <a:pPr lvl="1">
              <a:lnSpc>
                <a:spcPct val="90000"/>
              </a:lnSpc>
            </a:pPr>
            <a:r>
              <a:rPr lang="en-US" sz="1800" dirty="0"/>
              <a:t>Vehicle sales</a:t>
            </a:r>
          </a:p>
          <a:p>
            <a:pPr lvl="1">
              <a:lnSpc>
                <a:spcPct val="90000"/>
              </a:lnSpc>
            </a:pPr>
            <a:r>
              <a:rPr lang="en-US" sz="1800" dirty="0"/>
              <a:t>Gas Prices</a:t>
            </a:r>
          </a:p>
          <a:p>
            <a:pPr lvl="1">
              <a:lnSpc>
                <a:spcPct val="90000"/>
              </a:lnSpc>
            </a:pPr>
            <a:r>
              <a:rPr lang="en-US" sz="1800" dirty="0"/>
              <a:t>Steel Prices </a:t>
            </a:r>
          </a:p>
          <a:p>
            <a:pPr lvl="1">
              <a:lnSpc>
                <a:spcPct val="90000"/>
              </a:lnSpc>
            </a:pPr>
            <a:r>
              <a:rPr lang="en-US" sz="1800" dirty="0"/>
              <a:t>Unemployment</a:t>
            </a:r>
            <a:endParaRPr lang="en-US" sz="2000" dirty="0"/>
          </a:p>
          <a:p>
            <a:endParaRPr lang="en-US" sz="2000" dirty="0"/>
          </a:p>
        </p:txBody>
      </p:sp>
      <p:pic>
        <p:nvPicPr>
          <p:cNvPr id="5" name="Content Placeholder 4">
            <a:extLst>
              <a:ext uri="{FF2B5EF4-FFF2-40B4-BE49-F238E27FC236}">
                <a16:creationId xmlns:a16="http://schemas.microsoft.com/office/drawing/2014/main" id="{A06B20AB-5FD8-BE49-9B03-D954826B8484}"/>
              </a:ext>
            </a:extLst>
          </p:cNvPr>
          <p:cNvPicPr>
            <a:picLocks noGrp="1" noChangeAspect="1"/>
          </p:cNvPicPr>
          <p:nvPr>
            <p:ph sz="half" idx="2"/>
          </p:nvPr>
        </p:nvPicPr>
        <p:blipFill>
          <a:blip r:embed="rId2">
            <a:alphaModFix amt="62000"/>
          </a:blip>
          <a:stretch>
            <a:fillRect/>
          </a:stretch>
        </p:blipFill>
        <p:spPr>
          <a:xfrm>
            <a:off x="8138511" y="113063"/>
            <a:ext cx="2859110" cy="1572511"/>
          </a:xfrm>
          <a:prstGeom prst="rect">
            <a:avLst/>
          </a:prstGeom>
          <a:effectLst>
            <a:softEdge rad="54392"/>
          </a:effectLst>
        </p:spPr>
      </p:pic>
      <p:pic>
        <p:nvPicPr>
          <p:cNvPr id="4" name="Picture 3">
            <a:extLst>
              <a:ext uri="{FF2B5EF4-FFF2-40B4-BE49-F238E27FC236}">
                <a16:creationId xmlns:a16="http://schemas.microsoft.com/office/drawing/2014/main" id="{C70BAE98-B168-1A47-A9D7-32E723B1FB72}"/>
              </a:ext>
            </a:extLst>
          </p:cNvPr>
          <p:cNvPicPr>
            <a:picLocks noChangeAspect="1"/>
          </p:cNvPicPr>
          <p:nvPr/>
        </p:nvPicPr>
        <p:blipFill>
          <a:blip r:embed="rId3"/>
          <a:stretch>
            <a:fillRect/>
          </a:stretch>
        </p:blipFill>
        <p:spPr>
          <a:xfrm>
            <a:off x="11381998" y="92901"/>
            <a:ext cx="708573" cy="708573"/>
          </a:xfrm>
          <a:prstGeom prst="rect">
            <a:avLst/>
          </a:prstGeom>
        </p:spPr>
      </p:pic>
    </p:spTree>
    <p:extLst>
      <p:ext uri="{BB962C8B-B14F-4D97-AF65-F5344CB8AC3E}">
        <p14:creationId xmlns:p14="http://schemas.microsoft.com/office/powerpoint/2010/main" val="2662741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A0AFB48-BBC1-6F43-81FA-DDD2B1C654E4}"/>
              </a:ext>
            </a:extLst>
          </p:cNvPr>
          <p:cNvSpPr>
            <a:spLocks noGrp="1"/>
          </p:cNvSpPr>
          <p:nvPr>
            <p:ph type="title"/>
          </p:nvPr>
        </p:nvSpPr>
        <p:spPr>
          <a:xfrm>
            <a:off x="451515" y="1734857"/>
            <a:ext cx="3765483" cy="3388287"/>
          </a:xfrm>
        </p:spPr>
        <p:txBody>
          <a:bodyPr vert="horz" lIns="91440" tIns="45720" rIns="91440" bIns="45720" rtlCol="0" anchor="ctr">
            <a:normAutofit/>
          </a:bodyPr>
          <a:lstStyle/>
          <a:p>
            <a:r>
              <a:rPr lang="en-US" dirty="0"/>
              <a:t>Questions</a:t>
            </a:r>
            <a:br>
              <a:rPr lang="en-US" dirty="0"/>
            </a:br>
            <a:endParaRPr lang="en-US" dirty="0"/>
          </a:p>
        </p:txBody>
      </p:sp>
      <p:sp>
        <p:nvSpPr>
          <p:cNvPr id="6" name="Content Placeholder 2">
            <a:extLst>
              <a:ext uri="{FF2B5EF4-FFF2-40B4-BE49-F238E27FC236}">
                <a16:creationId xmlns:a16="http://schemas.microsoft.com/office/drawing/2014/main" id="{B5836EC4-E260-4659-A3C6-FC34E27ABDA1}"/>
              </a:ext>
            </a:extLst>
          </p:cNvPr>
          <p:cNvSpPr txBox="1">
            <a:spLocks/>
          </p:cNvSpPr>
          <p:nvPr/>
        </p:nvSpPr>
        <p:spPr>
          <a:xfrm>
            <a:off x="5158107" y="310931"/>
            <a:ext cx="6957693" cy="6017074"/>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nSpc>
                <a:spcPct val="90000"/>
              </a:lnSpc>
            </a:pPr>
            <a:endParaRPr lang="en-US" sz="2000" dirty="0"/>
          </a:p>
          <a:p>
            <a:pPr>
              <a:lnSpc>
                <a:spcPct val="90000"/>
              </a:lnSpc>
            </a:pPr>
            <a:r>
              <a:rPr lang="en-US" sz="2000" dirty="0"/>
              <a:t>Did any of these factors contribute to the sales of vehicles?</a:t>
            </a:r>
          </a:p>
          <a:p>
            <a:pPr lvl="1">
              <a:lnSpc>
                <a:spcPct val="90000"/>
              </a:lnSpc>
            </a:pPr>
            <a:r>
              <a:rPr lang="en-US" sz="1800" dirty="0"/>
              <a:t>Did low </a:t>
            </a:r>
            <a:r>
              <a:rPr lang="en-US" sz="1800" b="1" dirty="0"/>
              <a:t>gas prices </a:t>
            </a:r>
            <a:r>
              <a:rPr lang="en-US" sz="1800" dirty="0"/>
              <a:t>increase sales?</a:t>
            </a:r>
          </a:p>
          <a:p>
            <a:pPr lvl="1">
              <a:lnSpc>
                <a:spcPct val="90000"/>
              </a:lnSpc>
            </a:pPr>
            <a:r>
              <a:rPr lang="en-US" sz="1800" dirty="0"/>
              <a:t>Did low </a:t>
            </a:r>
            <a:r>
              <a:rPr lang="en-US" sz="1800" b="1" dirty="0"/>
              <a:t>unemployment rates </a:t>
            </a:r>
            <a:r>
              <a:rPr lang="en-US" sz="1800" dirty="0"/>
              <a:t>increase sales?</a:t>
            </a:r>
          </a:p>
          <a:p>
            <a:pPr lvl="1">
              <a:lnSpc>
                <a:spcPct val="90000"/>
              </a:lnSpc>
            </a:pPr>
            <a:r>
              <a:rPr lang="en-US" sz="1800" dirty="0"/>
              <a:t>Did low </a:t>
            </a:r>
            <a:r>
              <a:rPr lang="en-US" sz="1800" b="1" dirty="0"/>
              <a:t>steel prices </a:t>
            </a:r>
            <a:r>
              <a:rPr lang="en-US" sz="1800" dirty="0"/>
              <a:t>increase sales?</a:t>
            </a:r>
          </a:p>
          <a:p>
            <a:pPr lvl="1">
              <a:lnSpc>
                <a:spcPct val="90000"/>
              </a:lnSpc>
            </a:pPr>
            <a:r>
              <a:rPr lang="en-US" sz="1800" dirty="0"/>
              <a:t>Did low </a:t>
            </a:r>
            <a:r>
              <a:rPr lang="en-US" sz="1800" b="1" dirty="0"/>
              <a:t>vehicle prices </a:t>
            </a:r>
            <a:r>
              <a:rPr lang="en-US" sz="1800" dirty="0"/>
              <a:t>increase sales?</a:t>
            </a:r>
          </a:p>
          <a:p>
            <a:pPr>
              <a:lnSpc>
                <a:spcPct val="90000"/>
              </a:lnSpc>
            </a:pPr>
            <a:r>
              <a:rPr lang="en-US" sz="2000" dirty="0"/>
              <a:t>To answer these questions, we will represent our data in scatter plots to show correlation coefficients for each factor against sales of vehicles to see if any of these factors influence sales and which factor influences sales the most</a:t>
            </a:r>
          </a:p>
        </p:txBody>
      </p:sp>
      <p:pic>
        <p:nvPicPr>
          <p:cNvPr id="5" name="Picture 4">
            <a:extLst>
              <a:ext uri="{FF2B5EF4-FFF2-40B4-BE49-F238E27FC236}">
                <a16:creationId xmlns:a16="http://schemas.microsoft.com/office/drawing/2014/main" id="{637CC54F-F0C8-6A4B-9F21-333BBD64B7E3}"/>
              </a:ext>
            </a:extLst>
          </p:cNvPr>
          <p:cNvPicPr>
            <a:picLocks noChangeAspect="1"/>
          </p:cNvPicPr>
          <p:nvPr/>
        </p:nvPicPr>
        <p:blipFill>
          <a:blip r:embed="rId2"/>
          <a:stretch>
            <a:fillRect/>
          </a:stretch>
        </p:blipFill>
        <p:spPr>
          <a:xfrm>
            <a:off x="11493938" y="0"/>
            <a:ext cx="621862" cy="621862"/>
          </a:xfrm>
          <a:prstGeom prst="rect">
            <a:avLst/>
          </a:prstGeom>
        </p:spPr>
      </p:pic>
    </p:spTree>
    <p:extLst>
      <p:ext uri="{BB962C8B-B14F-4D97-AF65-F5344CB8AC3E}">
        <p14:creationId xmlns:p14="http://schemas.microsoft.com/office/powerpoint/2010/main" val="212084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90404" y="1429820"/>
            <a:ext cx="10571998" cy="970450"/>
          </a:xfrm>
        </p:spPr>
        <p:txBody>
          <a:bodyPr/>
          <a:lstStyle/>
          <a:p>
            <a:r>
              <a:rPr lang="en-US" sz="6600"/>
              <a:t>Project Data Sources</a:t>
            </a:r>
            <a:br>
              <a:rPr lang="en-US" sz="6600"/>
            </a:br>
            <a:endParaRPr lang="en-US" sz="6600" dirty="0"/>
          </a:p>
        </p:txBody>
      </p:sp>
      <p:sp>
        <p:nvSpPr>
          <p:cNvPr id="3" name="Content Placeholder 2">
            <a:extLst>
              <a:ext uri="{FF2B5EF4-FFF2-40B4-BE49-F238E27FC236}">
                <a16:creationId xmlns:a16="http://schemas.microsoft.com/office/drawing/2014/main" id="{C17BE17D-F28A-4843-A2C3-5B4CE838BA14}"/>
              </a:ext>
            </a:extLst>
          </p:cNvPr>
          <p:cNvSpPr>
            <a:spLocks noGrp="1"/>
          </p:cNvSpPr>
          <p:nvPr>
            <p:ph idx="1"/>
          </p:nvPr>
        </p:nvSpPr>
        <p:spPr>
          <a:xfrm>
            <a:off x="408808" y="2285571"/>
            <a:ext cx="11068488" cy="4492101"/>
          </a:xfrm>
        </p:spPr>
        <p:txBody>
          <a:bodyPr>
            <a:normAutofit/>
          </a:bodyPr>
          <a:lstStyle/>
          <a:p>
            <a:pPr>
              <a:buFont typeface="Wingdings" panose="05000000000000000000" pitchFamily="2" charset="2"/>
              <a:buChar char="Ø"/>
            </a:pPr>
            <a:r>
              <a:rPr lang="en-US" sz="1600" dirty="0"/>
              <a:t> </a:t>
            </a:r>
            <a:r>
              <a:rPr lang="en-US" sz="1600" b="1" dirty="0"/>
              <a:t>Auto Sales </a:t>
            </a:r>
            <a:r>
              <a:rPr lang="en-US" sz="1600" dirty="0"/>
              <a:t>(</a:t>
            </a:r>
            <a:r>
              <a:rPr lang="en-US" sz="1300" i="1" dirty="0"/>
              <a:t>expressed in Units Sold by Month from 2005-2021</a:t>
            </a:r>
            <a:r>
              <a:rPr lang="en-US" sz="1600" dirty="0"/>
              <a:t>)</a:t>
            </a:r>
          </a:p>
          <a:p>
            <a:pPr lvl="1">
              <a:buFont typeface="Courier New" panose="02070309020205020404" pitchFamily="49" charset="0"/>
              <a:buChar char="o"/>
            </a:pPr>
            <a:r>
              <a:rPr lang="en-US" sz="1400" dirty="0">
                <a:hlinkClick r:id="rId2"/>
              </a:rPr>
              <a:t>https://www.goodcarbadcar.net/usa-auto-industry-total-sales-figures</a:t>
            </a:r>
            <a:r>
              <a:rPr lang="en-US" sz="1400" dirty="0"/>
              <a:t> / Source: U.S. Bureau of Economic Analysis</a:t>
            </a:r>
          </a:p>
          <a:p>
            <a:pPr>
              <a:buFont typeface="Wingdings" panose="05000000000000000000" pitchFamily="2" charset="2"/>
              <a:buChar char="Ø"/>
            </a:pPr>
            <a:r>
              <a:rPr lang="en-US" sz="1600" b="1" dirty="0"/>
              <a:t>Gas Prices </a:t>
            </a:r>
            <a:r>
              <a:rPr lang="en-US" sz="1600" dirty="0"/>
              <a:t>(</a:t>
            </a:r>
            <a:r>
              <a:rPr lang="en-US" sz="1300" i="1" dirty="0"/>
              <a:t>expressed in Dollars per Gallon for U.S. Regular All Formulations Retail Gasoline Prices by Month from 1992-2021</a:t>
            </a:r>
            <a:r>
              <a:rPr lang="en-US" sz="1600" dirty="0"/>
              <a:t>)</a:t>
            </a:r>
          </a:p>
          <a:p>
            <a:pPr lvl="1">
              <a:buFont typeface="Courier New" panose="02070309020205020404" pitchFamily="49" charset="0"/>
              <a:buChar char="o"/>
            </a:pPr>
            <a:r>
              <a:rPr lang="en-US" sz="1400" dirty="0">
                <a:hlinkClick r:id="rId3"/>
              </a:rPr>
              <a:t>https://www.eia.gov/dnav/pet/hist/</a:t>
            </a:r>
            <a:r>
              <a:rPr lang="en-US" sz="1400" dirty="0"/>
              <a:t> / Source: U.S. Energy Information Administration</a:t>
            </a:r>
          </a:p>
          <a:p>
            <a:pPr>
              <a:buFont typeface="Wingdings" panose="05000000000000000000" pitchFamily="2" charset="2"/>
              <a:buChar char="Ø"/>
            </a:pPr>
            <a:r>
              <a:rPr lang="en-US" sz="1600" b="1" dirty="0"/>
              <a:t>Steel Prices </a:t>
            </a:r>
            <a:r>
              <a:rPr lang="en-US" sz="1600" dirty="0"/>
              <a:t>(</a:t>
            </a:r>
            <a:r>
              <a:rPr lang="en-US" sz="1300" i="1" dirty="0"/>
              <a:t>expressed as Producer Price Index for Steel by Month from Jan 1926-June 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buFont typeface="Courier New" panose="02070309020205020404" pitchFamily="49" charset="0"/>
              <a:buChar char="o"/>
            </a:pPr>
            <a:r>
              <a:rPr lang="en-US" sz="1400" dirty="0"/>
              <a:t>Producer Price Index (PPI) is a measure of average prices received by producers of domestically produced goods and services.</a:t>
            </a:r>
          </a:p>
          <a:p>
            <a:pPr>
              <a:buFont typeface="Wingdings" panose="05000000000000000000" pitchFamily="2" charset="2"/>
              <a:buChar char="Ø"/>
            </a:pPr>
            <a:r>
              <a:rPr lang="en-US" sz="1600" b="1" dirty="0"/>
              <a:t>New &amp; Used Auto Prices </a:t>
            </a:r>
            <a:r>
              <a:rPr lang="en-US" sz="1600" dirty="0"/>
              <a:t>(</a:t>
            </a:r>
            <a:r>
              <a:rPr lang="en-US" sz="1300" i="1" dirty="0"/>
              <a:t>separate dataset for each expressed as Consumer Price Index by Month from 1953-2021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buFont typeface="Courier New" panose="02070309020205020404" pitchFamily="49" charset="0"/>
              <a:buChar char="o"/>
            </a:pPr>
            <a:r>
              <a:rPr lang="en-US" sz="1400" dirty="0"/>
              <a:t>Consumer Price Index (CPI) is a measure of average prices paid by urban customers</a:t>
            </a:r>
          </a:p>
          <a:p>
            <a:pPr>
              <a:buFont typeface="Wingdings" panose="05000000000000000000" pitchFamily="2" charset="2"/>
              <a:buChar char="Ø"/>
            </a:pPr>
            <a:r>
              <a:rPr lang="en-US" sz="1600" b="1" dirty="0"/>
              <a:t>Unemployment Rates </a:t>
            </a:r>
            <a:r>
              <a:rPr lang="en-US" sz="1600" dirty="0"/>
              <a:t>(</a:t>
            </a:r>
            <a:r>
              <a:rPr lang="en-US" sz="1300" i="1" dirty="0"/>
              <a:t>expressed as percent by Month from 2001-2021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endParaRPr lang="en-US" sz="12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5"/>
          <a:stretch>
            <a:fillRect/>
          </a:stretch>
        </p:blipFill>
        <p:spPr>
          <a:xfrm>
            <a:off x="11477296" y="0"/>
            <a:ext cx="627118" cy="627118"/>
          </a:xfrm>
          <a:prstGeom prst="rect">
            <a:avLst/>
          </a:prstGeom>
        </p:spPr>
      </p:pic>
    </p:spTree>
    <p:extLst>
      <p:ext uri="{BB962C8B-B14F-4D97-AF65-F5344CB8AC3E}">
        <p14:creationId xmlns:p14="http://schemas.microsoft.com/office/powerpoint/2010/main" val="279496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dirty="0"/>
              <a:t>Data Clean Up</a:t>
            </a:r>
          </a:p>
        </p:txBody>
      </p:sp>
      <p:sp>
        <p:nvSpPr>
          <p:cNvPr id="3" name="Content Placeholder 2">
            <a:extLst>
              <a:ext uri="{FF2B5EF4-FFF2-40B4-BE49-F238E27FC236}">
                <a16:creationId xmlns:a16="http://schemas.microsoft.com/office/drawing/2014/main" id="{C17BE17D-F28A-4843-A2C3-5B4CE838BA14}"/>
              </a:ext>
            </a:extLst>
          </p:cNvPr>
          <p:cNvSpPr>
            <a:spLocks noGrp="1"/>
          </p:cNvSpPr>
          <p:nvPr>
            <p:ph idx="1"/>
          </p:nvPr>
        </p:nvSpPr>
        <p:spPr>
          <a:xfrm>
            <a:off x="454561" y="2426474"/>
            <a:ext cx="5999505" cy="4036470"/>
          </a:xfrm>
        </p:spPr>
        <p:txBody>
          <a:bodyPr>
            <a:normAutofit/>
          </a:bodyPr>
          <a:lstStyle/>
          <a:p>
            <a:pPr>
              <a:buFont typeface="Wingdings" panose="05000000000000000000" pitchFamily="2" charset="2"/>
              <a:buChar char="Ø"/>
            </a:pPr>
            <a:r>
              <a:rPr lang="en-US" sz="2400" dirty="0"/>
              <a:t>Downloaded each set to a CSV</a:t>
            </a:r>
          </a:p>
          <a:p>
            <a:pPr>
              <a:buFont typeface="Wingdings" panose="05000000000000000000" pitchFamily="2" charset="2"/>
              <a:buChar char="Ø"/>
            </a:pPr>
            <a:r>
              <a:rPr lang="en-US" sz="2400" dirty="0"/>
              <a:t>For Vehicle Sales, we had to copy &amp; paste a table into a CSV and manipulate it into the format we needed using Python</a:t>
            </a:r>
          </a:p>
          <a:p>
            <a:pPr>
              <a:buFont typeface="Wingdings" panose="05000000000000000000" pitchFamily="2" charset="2"/>
              <a:buChar char="Ø"/>
            </a:pPr>
            <a:r>
              <a:rPr lang="en-US" sz="2400" dirty="0"/>
              <a:t>Luckily, our other datasets were in the month and year breakdown that we wanted</a:t>
            </a:r>
          </a:p>
          <a:p>
            <a:pPr>
              <a:buFont typeface="Wingdings" panose="05000000000000000000" pitchFamily="2" charset="2"/>
              <a:buChar char="Ø"/>
            </a:pPr>
            <a:endParaRPr lang="en-US" sz="24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6" name="Picture 5" descr="Graphical user interface, text&#10;&#10;Description automatically generated">
            <a:extLst>
              <a:ext uri="{FF2B5EF4-FFF2-40B4-BE49-F238E27FC236}">
                <a16:creationId xmlns:a16="http://schemas.microsoft.com/office/drawing/2014/main" id="{3C6C2D43-7E5A-4016-9402-05F52334C4A2}"/>
              </a:ext>
            </a:extLst>
          </p:cNvPr>
          <p:cNvPicPr>
            <a:picLocks noChangeAspect="1"/>
          </p:cNvPicPr>
          <p:nvPr/>
        </p:nvPicPr>
        <p:blipFill>
          <a:blip r:embed="rId3"/>
          <a:stretch>
            <a:fillRect/>
          </a:stretch>
        </p:blipFill>
        <p:spPr>
          <a:xfrm>
            <a:off x="6888887" y="2150626"/>
            <a:ext cx="4742020" cy="4399297"/>
          </a:xfrm>
          <a:prstGeom prst="rect">
            <a:avLst/>
          </a:prstGeom>
        </p:spPr>
      </p:pic>
    </p:spTree>
    <p:extLst>
      <p:ext uri="{BB962C8B-B14F-4D97-AF65-F5344CB8AC3E}">
        <p14:creationId xmlns:p14="http://schemas.microsoft.com/office/powerpoint/2010/main" val="82615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dirty="0"/>
              <a:t>Data Clean Up </a:t>
            </a:r>
            <a:r>
              <a:rPr lang="en-US" sz="5400" dirty="0"/>
              <a:t>(continued)</a:t>
            </a:r>
            <a:endParaRPr lang="en-US" sz="66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8AD714EA-6A89-4AC7-91B6-C53B7917E27E}"/>
              </a:ext>
            </a:extLst>
          </p:cNvPr>
          <p:cNvPicPr>
            <a:picLocks noChangeAspect="1"/>
          </p:cNvPicPr>
          <p:nvPr/>
        </p:nvPicPr>
        <p:blipFill>
          <a:blip r:embed="rId3"/>
          <a:stretch>
            <a:fillRect/>
          </a:stretch>
        </p:blipFill>
        <p:spPr>
          <a:xfrm>
            <a:off x="129310" y="2299856"/>
            <a:ext cx="7339919" cy="1384475"/>
          </a:xfrm>
          <a:prstGeom prst="rect">
            <a:avLst/>
          </a:prstGeom>
        </p:spPr>
      </p:pic>
      <p:pic>
        <p:nvPicPr>
          <p:cNvPr id="12" name="Picture 11">
            <a:extLst>
              <a:ext uri="{FF2B5EF4-FFF2-40B4-BE49-F238E27FC236}">
                <a16:creationId xmlns:a16="http://schemas.microsoft.com/office/drawing/2014/main" id="{58A3E770-B79F-46B5-A855-8B0E57540213}"/>
              </a:ext>
            </a:extLst>
          </p:cNvPr>
          <p:cNvPicPr>
            <a:picLocks noChangeAspect="1"/>
          </p:cNvPicPr>
          <p:nvPr/>
        </p:nvPicPr>
        <p:blipFill>
          <a:blip r:embed="rId4"/>
          <a:stretch>
            <a:fillRect/>
          </a:stretch>
        </p:blipFill>
        <p:spPr>
          <a:xfrm>
            <a:off x="7646490" y="2299855"/>
            <a:ext cx="4416200" cy="4337373"/>
          </a:xfrm>
          <a:prstGeom prst="rect">
            <a:avLst/>
          </a:prstGeom>
        </p:spPr>
      </p:pic>
      <p:sp>
        <p:nvSpPr>
          <p:cNvPr id="13" name="Arrow: Curved Up 12">
            <a:extLst>
              <a:ext uri="{FF2B5EF4-FFF2-40B4-BE49-F238E27FC236}">
                <a16:creationId xmlns:a16="http://schemas.microsoft.com/office/drawing/2014/main" id="{EE0E0E03-51C6-40B9-8993-C6B953117452}"/>
              </a:ext>
            </a:extLst>
          </p:cNvPr>
          <p:cNvSpPr/>
          <p:nvPr/>
        </p:nvSpPr>
        <p:spPr>
          <a:xfrm rot="2744345">
            <a:off x="4220754" y="4703867"/>
            <a:ext cx="3181284" cy="177698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ontent Placeholder 2">
            <a:extLst>
              <a:ext uri="{FF2B5EF4-FFF2-40B4-BE49-F238E27FC236}">
                <a16:creationId xmlns:a16="http://schemas.microsoft.com/office/drawing/2014/main" id="{8C113520-4215-47F5-A1DB-C3CC7BF12049}"/>
              </a:ext>
            </a:extLst>
          </p:cNvPr>
          <p:cNvSpPr>
            <a:spLocks noGrp="1"/>
          </p:cNvSpPr>
          <p:nvPr>
            <p:ph idx="1"/>
          </p:nvPr>
        </p:nvSpPr>
        <p:spPr>
          <a:xfrm>
            <a:off x="489528" y="4089095"/>
            <a:ext cx="4188664" cy="2254928"/>
          </a:xfrm>
        </p:spPr>
        <p:txBody>
          <a:bodyPr>
            <a:normAutofit/>
          </a:bodyPr>
          <a:lstStyle/>
          <a:p>
            <a:pPr>
              <a:buFont typeface="Wingdings" panose="05000000000000000000" pitchFamily="2" charset="2"/>
              <a:buChar char="Ø"/>
            </a:pPr>
            <a:r>
              <a:rPr lang="en-US" sz="2800" b="1" dirty="0"/>
              <a:t>Hooray for</a:t>
            </a:r>
          </a:p>
          <a:p>
            <a:pPr marL="0" indent="0">
              <a:buNone/>
            </a:pPr>
            <a:r>
              <a:rPr lang="en-US" sz="2800" b="1" dirty="0"/>
              <a:t>   Nested For Loops!</a:t>
            </a:r>
          </a:p>
          <a:p>
            <a:pPr>
              <a:buFont typeface="Wingdings" panose="05000000000000000000" pitchFamily="2" charset="2"/>
              <a:buChar char="Ø"/>
            </a:pPr>
            <a:endParaRPr lang="en-US" sz="2800" b="1" dirty="0"/>
          </a:p>
        </p:txBody>
      </p:sp>
    </p:spTree>
    <p:extLst>
      <p:ext uri="{BB962C8B-B14F-4D97-AF65-F5344CB8AC3E}">
        <p14:creationId xmlns:p14="http://schemas.microsoft.com/office/powerpoint/2010/main" val="1305830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a:t>Final Clean CSV</a:t>
            </a:r>
            <a:endParaRPr lang="en-US" sz="66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graphicFrame>
        <p:nvGraphicFramePr>
          <p:cNvPr id="23" name="Content Placeholder 2">
            <a:extLst>
              <a:ext uri="{FF2B5EF4-FFF2-40B4-BE49-F238E27FC236}">
                <a16:creationId xmlns:a16="http://schemas.microsoft.com/office/drawing/2014/main" id="{AF34614D-F35C-4DC9-841C-E652E59C9D06}"/>
              </a:ext>
            </a:extLst>
          </p:cNvPr>
          <p:cNvGraphicFramePr>
            <a:graphicFrameLocks noGrp="1"/>
          </p:cNvGraphicFramePr>
          <p:nvPr>
            <p:ph idx="1"/>
          </p:nvPr>
        </p:nvGraphicFramePr>
        <p:xfrm>
          <a:off x="374994" y="2129634"/>
          <a:ext cx="11473295" cy="2182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Graphical user interface, application&#10;&#10;Description automatically generated">
            <a:extLst>
              <a:ext uri="{FF2B5EF4-FFF2-40B4-BE49-F238E27FC236}">
                <a16:creationId xmlns:a16="http://schemas.microsoft.com/office/drawing/2014/main" id="{8BB34E8F-2BA6-4398-99DA-FC804CF95B6E}"/>
              </a:ext>
            </a:extLst>
          </p:cNvPr>
          <p:cNvPicPr>
            <a:picLocks noChangeAspect="1"/>
          </p:cNvPicPr>
          <p:nvPr/>
        </p:nvPicPr>
        <p:blipFill>
          <a:blip r:embed="rId8"/>
          <a:stretch>
            <a:fillRect/>
          </a:stretch>
        </p:blipFill>
        <p:spPr>
          <a:xfrm>
            <a:off x="483352" y="4311702"/>
            <a:ext cx="11364937" cy="2182068"/>
          </a:xfrm>
          <a:prstGeom prst="rect">
            <a:avLst/>
          </a:prstGeom>
        </p:spPr>
      </p:pic>
    </p:spTree>
    <p:extLst>
      <p:ext uri="{BB962C8B-B14F-4D97-AF65-F5344CB8AC3E}">
        <p14:creationId xmlns:p14="http://schemas.microsoft.com/office/powerpoint/2010/main" val="3196738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06AB74CA-E76D-4922-91FE-A4AAF0487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custGeom>
            <a:avLst/>
            <a:gdLst>
              <a:gd name="connsiteX0" fmla="*/ 0 w 11707367"/>
              <a:gd name="connsiteY0" fmla="*/ 0 h 2572622"/>
              <a:gd name="connsiteX1" fmla="*/ 1888420 w 11707367"/>
              <a:gd name="connsiteY1" fmla="*/ 0 h 2572622"/>
              <a:gd name="connsiteX2" fmla="*/ 2198560 w 11707367"/>
              <a:gd name="connsiteY2" fmla="*/ 310139 h 2572622"/>
              <a:gd name="connsiteX3" fmla="*/ 2425431 w 11707367"/>
              <a:gd name="connsiteY3" fmla="*/ 310139 h 2572622"/>
              <a:gd name="connsiteX4" fmla="*/ 2735570 w 11707367"/>
              <a:gd name="connsiteY4" fmla="*/ 0 h 2572622"/>
              <a:gd name="connsiteX5" fmla="*/ 11707367 w 11707367"/>
              <a:gd name="connsiteY5" fmla="*/ 0 h 2572622"/>
              <a:gd name="connsiteX6" fmla="*/ 11707367 w 11707367"/>
              <a:gd name="connsiteY6" fmla="*/ 2572622 h 2572622"/>
              <a:gd name="connsiteX7" fmla="*/ 0 w 11707367"/>
              <a:gd name="connsiteY7" fmla="*/ 2572622 h 25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367" h="2572622">
                <a:moveTo>
                  <a:pt x="0" y="0"/>
                </a:moveTo>
                <a:lnTo>
                  <a:pt x="1888420" y="0"/>
                </a:lnTo>
                <a:lnTo>
                  <a:pt x="2198560" y="310139"/>
                </a:lnTo>
                <a:cubicBezTo>
                  <a:pt x="2261209" y="372788"/>
                  <a:pt x="2362782" y="372788"/>
                  <a:pt x="2425431" y="310139"/>
                </a:cubicBezTo>
                <a:lnTo>
                  <a:pt x="2735570" y="0"/>
                </a:lnTo>
                <a:lnTo>
                  <a:pt x="11707367" y="0"/>
                </a:lnTo>
                <a:lnTo>
                  <a:pt x="11707367" y="2572622"/>
                </a:lnTo>
                <a:lnTo>
                  <a:pt x="0" y="2572622"/>
                </a:lnTo>
                <a:close/>
              </a:path>
            </a:pathLst>
          </a:cu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1063691" y="4049486"/>
            <a:ext cx="4825480" cy="1883228"/>
          </a:xfrm>
        </p:spPr>
        <p:txBody>
          <a:bodyPr anchor="ctr">
            <a:normAutofit/>
          </a:bodyPr>
          <a:lstStyle/>
          <a:p>
            <a:r>
              <a:rPr lang="en-US">
                <a:solidFill>
                  <a:srgbClr val="FFFFFF"/>
                </a:solidFill>
              </a:rPr>
              <a:t>Let the Exploration Begin!</a:t>
            </a:r>
          </a:p>
        </p:txBody>
      </p:sp>
      <p:pic>
        <p:nvPicPr>
          <p:cNvPr id="8" name="Picture 7" descr="Graphical user interface, chart&#10;&#10;Description automatically generated">
            <a:extLst>
              <a:ext uri="{FF2B5EF4-FFF2-40B4-BE49-F238E27FC236}">
                <a16:creationId xmlns:a16="http://schemas.microsoft.com/office/drawing/2014/main" id="{5B2E8EEE-3F50-4662-B748-EAE980EF30C7}"/>
              </a:ext>
            </a:extLst>
          </p:cNvPr>
          <p:cNvPicPr>
            <a:picLocks noChangeAspect="1"/>
          </p:cNvPicPr>
          <p:nvPr/>
        </p:nvPicPr>
        <p:blipFill>
          <a:blip r:embed="rId2"/>
          <a:stretch>
            <a:fillRect/>
          </a:stretch>
        </p:blipFill>
        <p:spPr>
          <a:xfrm>
            <a:off x="1063691" y="590658"/>
            <a:ext cx="5196897" cy="2663409"/>
          </a:xfrm>
          <a:prstGeom prst="rect">
            <a:avLst/>
          </a:prstGeom>
        </p:spPr>
      </p:pic>
      <p:pic>
        <p:nvPicPr>
          <p:cNvPr id="4" name="Picture 3" descr="A picture containing text&#10;&#10;Description automatically generated">
            <a:extLst>
              <a:ext uri="{FF2B5EF4-FFF2-40B4-BE49-F238E27FC236}">
                <a16:creationId xmlns:a16="http://schemas.microsoft.com/office/drawing/2014/main" id="{021CDF5E-B3FE-4402-9092-E927CB755B76}"/>
              </a:ext>
            </a:extLst>
          </p:cNvPr>
          <p:cNvPicPr>
            <a:picLocks noChangeAspect="1"/>
          </p:cNvPicPr>
          <p:nvPr/>
        </p:nvPicPr>
        <p:blipFill>
          <a:blip r:embed="rId3"/>
          <a:stretch>
            <a:fillRect/>
          </a:stretch>
        </p:blipFill>
        <p:spPr>
          <a:xfrm>
            <a:off x="6958434" y="484633"/>
            <a:ext cx="4372820" cy="2875460"/>
          </a:xfrm>
          <a:prstGeom prst="rect">
            <a:avLst/>
          </a:prstGeom>
        </p:spPr>
      </p:pic>
      <p:sp>
        <p:nvSpPr>
          <p:cNvPr id="11" name="Content Placeholder 2">
            <a:extLst>
              <a:ext uri="{FF2B5EF4-FFF2-40B4-BE49-F238E27FC236}">
                <a16:creationId xmlns:a16="http://schemas.microsoft.com/office/drawing/2014/main" id="{0D1204A5-6A75-48B9-8EA6-5090BE2D06DD}"/>
              </a:ext>
            </a:extLst>
          </p:cNvPr>
          <p:cNvSpPr>
            <a:spLocks noGrp="1"/>
          </p:cNvSpPr>
          <p:nvPr>
            <p:ph idx="1"/>
          </p:nvPr>
        </p:nvSpPr>
        <p:spPr>
          <a:xfrm>
            <a:off x="6338316" y="4049485"/>
            <a:ext cx="4846151" cy="1883229"/>
          </a:xfrm>
        </p:spPr>
        <p:txBody>
          <a:bodyPr>
            <a:normAutofit/>
          </a:bodyPr>
          <a:lstStyle/>
          <a:p>
            <a:pPr>
              <a:buFont typeface="Wingdings" panose="05000000000000000000" pitchFamily="2" charset="2"/>
              <a:buChar char="Ø"/>
            </a:pPr>
            <a:r>
              <a:rPr lang="en-US">
                <a:solidFill>
                  <a:srgbClr val="FFFFFF"/>
                </a:solidFill>
              </a:rPr>
              <a:t>Next, we set out on an adventure to look at our data</a:t>
            </a:r>
          </a:p>
          <a:p>
            <a:pPr>
              <a:buFont typeface="Wingdings" panose="05000000000000000000" pitchFamily="2" charset="2"/>
              <a:buChar char="Ø"/>
            </a:pPr>
            <a:r>
              <a:rPr lang="en-US">
                <a:solidFill>
                  <a:srgbClr val="FFFFFF"/>
                </a:solidFill>
              </a:rPr>
              <a:t>We created bar graphs and line charts to look at the patterns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4"/>
          <a:stretch>
            <a:fillRect/>
          </a:stretch>
        </p:blipFill>
        <p:spPr>
          <a:xfrm>
            <a:off x="11477296" y="0"/>
            <a:ext cx="627118" cy="627118"/>
          </a:xfrm>
          <a:prstGeom prst="rect">
            <a:avLst/>
          </a:prstGeom>
        </p:spPr>
      </p:pic>
    </p:spTree>
    <p:extLst>
      <p:ext uri="{BB962C8B-B14F-4D97-AF65-F5344CB8AC3E}">
        <p14:creationId xmlns:p14="http://schemas.microsoft.com/office/powerpoint/2010/main" val="1832070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79259" y="513977"/>
            <a:ext cx="10571998" cy="970450"/>
          </a:xfrm>
        </p:spPr>
        <p:txBody>
          <a:bodyPr/>
          <a:lstStyle/>
          <a:p>
            <a:r>
              <a:rPr lang="en-US" sz="6600" dirty="0"/>
              <a:t>Gas Price vs. Auto Sales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
        <p:nvSpPr>
          <p:cNvPr id="10" name="Content Placeholder 2">
            <a:extLst>
              <a:ext uri="{FF2B5EF4-FFF2-40B4-BE49-F238E27FC236}">
                <a16:creationId xmlns:a16="http://schemas.microsoft.com/office/drawing/2014/main" id="{FDF9180F-8542-47D2-8597-729EFBEBEEF9}"/>
              </a:ext>
            </a:extLst>
          </p:cNvPr>
          <p:cNvSpPr>
            <a:spLocks noGrp="1"/>
          </p:cNvSpPr>
          <p:nvPr>
            <p:ph idx="1"/>
          </p:nvPr>
        </p:nvSpPr>
        <p:spPr>
          <a:xfrm>
            <a:off x="8200976" y="2736177"/>
            <a:ext cx="3780711" cy="2202344"/>
          </a:xfrm>
        </p:spPr>
        <p:txBody>
          <a:bodyPr>
            <a:normAutofit fontScale="92500"/>
          </a:bodyPr>
          <a:lstStyle/>
          <a:p>
            <a:pPr>
              <a:buFont typeface="Wingdings" panose="05000000000000000000" pitchFamily="2" charset="2"/>
              <a:buChar char="Ø"/>
            </a:pPr>
            <a:r>
              <a:rPr lang="en-US" sz="3200" dirty="0"/>
              <a:t>R-squared: 0.000444</a:t>
            </a:r>
          </a:p>
          <a:p>
            <a:pPr>
              <a:buFont typeface="Wingdings" panose="05000000000000000000" pitchFamily="2" charset="2"/>
              <a:buChar char="Ø"/>
            </a:pPr>
            <a:r>
              <a:rPr lang="en-US" sz="3200" dirty="0"/>
              <a:t>Correlation Coefficient: -0.02</a:t>
            </a:r>
          </a:p>
          <a:p>
            <a:pPr>
              <a:buFont typeface="Wingdings" panose="05000000000000000000" pitchFamily="2" charset="2"/>
              <a:buChar char="Ø"/>
            </a:pPr>
            <a:endParaRPr lang="en-US" sz="3200" dirty="0"/>
          </a:p>
          <a:p>
            <a:pPr>
              <a:buFont typeface="Wingdings" panose="05000000000000000000" pitchFamily="2" charset="2"/>
              <a:buChar char="Ø"/>
            </a:pPr>
            <a:endParaRPr lang="en-US" sz="3200" dirty="0"/>
          </a:p>
        </p:txBody>
      </p:sp>
      <p:pic>
        <p:nvPicPr>
          <p:cNvPr id="4" name="Picture 3">
            <a:extLst>
              <a:ext uri="{FF2B5EF4-FFF2-40B4-BE49-F238E27FC236}">
                <a16:creationId xmlns:a16="http://schemas.microsoft.com/office/drawing/2014/main" id="{9EE6D83C-9038-6943-AD52-C6BCA1EC3205}"/>
              </a:ext>
            </a:extLst>
          </p:cNvPr>
          <p:cNvPicPr>
            <a:picLocks noChangeAspect="1"/>
          </p:cNvPicPr>
          <p:nvPr/>
        </p:nvPicPr>
        <p:blipFill>
          <a:blip r:embed="rId3"/>
          <a:stretch>
            <a:fillRect/>
          </a:stretch>
        </p:blipFill>
        <p:spPr>
          <a:xfrm>
            <a:off x="210313" y="2276238"/>
            <a:ext cx="6565392" cy="4408644"/>
          </a:xfrm>
          <a:prstGeom prst="rect">
            <a:avLst/>
          </a:prstGeom>
          <a:solidFill>
            <a:schemeClr val="accent1"/>
          </a:solidFill>
          <a:ln>
            <a:solidFill>
              <a:schemeClr val="tx1"/>
            </a:solidFill>
          </a:ln>
          <a:effectLst>
            <a:innerShdw blurRad="63500" dist="50800" dir="18900000">
              <a:prstClr val="black">
                <a:alpha val="50000"/>
              </a:prstClr>
            </a:innerShdw>
          </a:effectLst>
        </p:spPr>
      </p:pic>
      <p:sp>
        <p:nvSpPr>
          <p:cNvPr id="3" name="TextBox 2">
            <a:extLst>
              <a:ext uri="{FF2B5EF4-FFF2-40B4-BE49-F238E27FC236}">
                <a16:creationId xmlns:a16="http://schemas.microsoft.com/office/drawing/2014/main" id="{8D006370-6E31-F447-9D61-82D1E7950CFE}"/>
              </a:ext>
            </a:extLst>
          </p:cNvPr>
          <p:cNvSpPr txBox="1"/>
          <p:nvPr/>
        </p:nvSpPr>
        <p:spPr>
          <a:xfrm>
            <a:off x="7525511" y="4694658"/>
            <a:ext cx="4456176" cy="1938992"/>
          </a:xfrm>
          <a:prstGeom prst="rect">
            <a:avLst/>
          </a:prstGeom>
          <a:noFill/>
        </p:spPr>
        <p:txBody>
          <a:bodyPr wrap="square" rtlCol="0">
            <a:spAutoFit/>
          </a:bodyPr>
          <a:lstStyle/>
          <a:p>
            <a:endParaRPr lang="en-US" sz="2400" dirty="0"/>
          </a:p>
          <a:p>
            <a:r>
              <a:rPr lang="en-US" sz="2400" i="1" dirty="0"/>
              <a:t>Model accounts for hardly any of the data and the correlation is weak.</a:t>
            </a:r>
          </a:p>
          <a:p>
            <a:endParaRPr lang="en-US" sz="2400" dirty="0"/>
          </a:p>
        </p:txBody>
      </p:sp>
    </p:spTree>
    <p:extLst>
      <p:ext uri="{BB962C8B-B14F-4D97-AF65-F5344CB8AC3E}">
        <p14:creationId xmlns:p14="http://schemas.microsoft.com/office/powerpoint/2010/main" val="7327612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
  <TotalTime>2792</TotalTime>
  <Words>751</Words>
  <Application>Microsoft Macintosh PowerPoint</Application>
  <PresentationFormat>Widescreen</PresentationFormat>
  <Paragraphs>91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Century Gothic</vt:lpstr>
      <vt:lpstr>Courier New</vt:lpstr>
      <vt:lpstr>Wingdings</vt:lpstr>
      <vt:lpstr>Wingdings 2</vt:lpstr>
      <vt:lpstr>Quotable</vt:lpstr>
      <vt:lpstr>PowerPoint Presentation</vt:lpstr>
      <vt:lpstr>Overview</vt:lpstr>
      <vt:lpstr>Questions </vt:lpstr>
      <vt:lpstr>Project Data Sources </vt:lpstr>
      <vt:lpstr>Data Clean Up</vt:lpstr>
      <vt:lpstr>Data Clean Up (continued)</vt:lpstr>
      <vt:lpstr>Final Clean CSV</vt:lpstr>
      <vt:lpstr>Let the Exploration Begin!</vt:lpstr>
      <vt:lpstr>Gas Price vs. Auto Sales</vt:lpstr>
      <vt:lpstr>Unemployment Rate</vt:lpstr>
      <vt:lpstr>Steel Price vs Auto Sales</vt:lpstr>
      <vt:lpstr>New Vehicle Price Index</vt:lpstr>
      <vt:lpstr>Used Vehicle Price Index</vt:lpstr>
      <vt:lpstr>Conclusion </vt:lpstr>
      <vt:lpstr>Discussion </vt:lpstr>
      <vt:lpstr>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herman</dc:creator>
  <cp:lastModifiedBy>Michelle herman</cp:lastModifiedBy>
  <cp:revision>78</cp:revision>
  <cp:lastPrinted>2021-08-15T00:19:48Z</cp:lastPrinted>
  <dcterms:created xsi:type="dcterms:W3CDTF">2021-08-06T02:31:35Z</dcterms:created>
  <dcterms:modified xsi:type="dcterms:W3CDTF">2021-08-16T00:30:46Z</dcterms:modified>
</cp:coreProperties>
</file>