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80" r:id="rId11"/>
    <p:sldId id="272" r:id="rId12"/>
    <p:sldId id="268" r:id="rId13"/>
    <p:sldId id="278" r:id="rId14"/>
    <p:sldId id="262" r:id="rId15"/>
    <p:sldId id="26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2"/>
    <p:restoredTop sz="96405"/>
  </p:normalViewPr>
  <p:slideViewPr>
    <p:cSldViewPr snapToGrid="0" snapToObjects="1">
      <p:cViewPr varScale="1">
        <p:scale>
          <a:sx n="153" d="100"/>
          <a:sy n="153" d="100"/>
        </p:scale>
        <p:origin x="98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8/15/21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8/15/21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Automotive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7988090" y="2756617"/>
            <a:ext cx="3776472" cy="2203704"/>
          </a:xfrm>
        </p:spPr>
        <p:txBody>
          <a:bodyPr>
            <a:normAutofit/>
          </a:bodyPr>
          <a:lstStyle/>
          <a:p>
            <a:pPr>
              <a:buFont typeface="Wingdings" panose="05000000000000000000" pitchFamily="2" charset="2"/>
              <a:buChar char="Ø"/>
            </a:pPr>
            <a:r>
              <a:rPr lang="en-US" sz="3000" dirty="0"/>
              <a:t>R-squared: 0.378</a:t>
            </a:r>
          </a:p>
          <a:p>
            <a:pPr>
              <a:buFont typeface="Wingdings" panose="05000000000000000000" pitchFamily="2" charset="2"/>
              <a:buChar char="Ø"/>
            </a:pPr>
            <a:r>
              <a:rPr lang="en-US" sz="3000" dirty="0"/>
              <a:t>Correlation Coefficient: -0.62</a:t>
            </a:r>
          </a:p>
          <a:p>
            <a:pPr>
              <a:buFont typeface="Wingdings" panose="05000000000000000000" pitchFamily="2" charset="2"/>
              <a:buChar char="Ø"/>
            </a:pPr>
            <a:endParaRPr lang="en-US" sz="3000" dirty="0"/>
          </a:p>
          <a:p>
            <a:pPr marL="0" indent="0">
              <a:buNone/>
            </a:pPr>
            <a:endParaRPr lang="en-US" sz="2400" dirty="0"/>
          </a:p>
        </p:txBody>
      </p:sp>
      <p:pic>
        <p:nvPicPr>
          <p:cNvPr id="4" name="Picture 3">
            <a:extLst>
              <a:ext uri="{FF2B5EF4-FFF2-40B4-BE49-F238E27FC236}">
                <a16:creationId xmlns:a16="http://schemas.microsoft.com/office/drawing/2014/main" id="{26CBB8D7-CF78-2147-A063-BBBD3B57E483}"/>
              </a:ext>
            </a:extLst>
          </p:cNvPr>
          <p:cNvPicPr>
            <a:picLocks noChangeAspect="1"/>
          </p:cNvPicPr>
          <p:nvPr/>
        </p:nvPicPr>
        <p:blipFill>
          <a:blip r:embed="rId3"/>
          <a:stretch>
            <a:fillRect/>
          </a:stretch>
        </p:blipFill>
        <p:spPr>
          <a:xfrm>
            <a:off x="139210" y="2350124"/>
            <a:ext cx="6454612" cy="4334256"/>
          </a:xfrm>
          <a:prstGeom prst="rect">
            <a:avLst/>
          </a:prstGeom>
          <a:solidFill>
            <a:schemeClr val="accent1"/>
          </a:solidFill>
          <a:effectLst>
            <a:innerShdw blurRad="63500" dist="50800" dir="13500000">
              <a:prstClr val="black">
                <a:alpha val="50000"/>
              </a:prstClr>
            </a:innerShdw>
          </a:effectLst>
        </p:spPr>
      </p:pic>
      <p:sp>
        <p:nvSpPr>
          <p:cNvPr id="7" name="TextBox 6">
            <a:extLst>
              <a:ext uri="{FF2B5EF4-FFF2-40B4-BE49-F238E27FC236}">
                <a16:creationId xmlns:a16="http://schemas.microsoft.com/office/drawing/2014/main" id="{85AB834D-3A2C-CF45-A63C-D941C3AEE8E9}"/>
              </a:ext>
            </a:extLst>
          </p:cNvPr>
          <p:cNvSpPr txBox="1"/>
          <p:nvPr/>
        </p:nvSpPr>
        <p:spPr>
          <a:xfrm>
            <a:off x="7831118" y="4629461"/>
            <a:ext cx="4456176" cy="2308324"/>
          </a:xfrm>
          <a:prstGeom prst="rect">
            <a:avLst/>
          </a:prstGeom>
          <a:noFill/>
        </p:spPr>
        <p:txBody>
          <a:bodyPr wrap="square" rtlCol="0">
            <a:spAutoFit/>
          </a:bodyPr>
          <a:lstStyle/>
          <a:p>
            <a:endParaRPr lang="en-US" sz="2400" i="1" dirty="0"/>
          </a:p>
          <a:p>
            <a:r>
              <a:rPr lang="en-US" sz="2400" i="1" dirty="0"/>
              <a:t>This model accounts for roughly 37% of the data </a:t>
            </a:r>
          </a:p>
          <a:p>
            <a:r>
              <a:rPr lang="en-US" sz="2400" i="1" dirty="0"/>
              <a:t>and the correlation is Moderate.</a:t>
            </a:r>
          </a:p>
          <a:p>
            <a:endParaRPr lang="en-US" sz="2400" dirty="0"/>
          </a:p>
        </p:txBody>
      </p:sp>
    </p:spTree>
    <p:extLst>
      <p:ext uri="{BB962C8B-B14F-4D97-AF65-F5344CB8AC3E}">
        <p14:creationId xmlns:p14="http://schemas.microsoft.com/office/powerpoint/2010/main" val="23785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F61903FB-8536-4A42-91A9-197840813B4B}"/>
              </a:ext>
            </a:extLst>
          </p:cNvPr>
          <p:cNvPicPr>
            <a:picLocks noChangeAspect="1"/>
          </p:cNvPicPr>
          <p:nvPr/>
        </p:nvPicPr>
        <p:blipFill>
          <a:blip r:embed="rId3"/>
          <a:stretch>
            <a:fillRect/>
          </a:stretch>
        </p:blipFill>
        <p:spPr>
          <a:xfrm>
            <a:off x="183415" y="2279968"/>
            <a:ext cx="6455664" cy="4334964"/>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8014383" y="2861990"/>
            <a:ext cx="3776472" cy="2203704"/>
          </a:xfrm>
        </p:spPr>
        <p:txBody>
          <a:bodyPr>
            <a:normAutofit/>
          </a:bodyPr>
          <a:lstStyle/>
          <a:p>
            <a:pPr>
              <a:buFont typeface="Wingdings" panose="05000000000000000000" pitchFamily="2" charset="2"/>
              <a:buChar char="Ø"/>
            </a:pPr>
            <a:r>
              <a:rPr lang="en-US" sz="3000" dirty="0"/>
              <a:t>R-squared: 0.000751</a:t>
            </a:r>
          </a:p>
          <a:p>
            <a:pPr>
              <a:buFont typeface="Wingdings" panose="05000000000000000000" pitchFamily="2" charset="2"/>
              <a:buChar char="Ø"/>
            </a:pPr>
            <a:r>
              <a:rPr lang="en-US" sz="3000" dirty="0"/>
              <a:t>Correlation Coefficient:  -0.03</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853BD8CD-194E-2646-BE48-63338E7B0FC8}"/>
              </a:ext>
            </a:extLst>
          </p:cNvPr>
          <p:cNvSpPr txBox="1"/>
          <p:nvPr/>
        </p:nvSpPr>
        <p:spPr>
          <a:xfrm>
            <a:off x="7552409" y="4821151"/>
            <a:ext cx="4456176" cy="1938992"/>
          </a:xfrm>
          <a:prstGeom prst="rect">
            <a:avLst/>
          </a:prstGeom>
          <a:noFill/>
        </p:spPr>
        <p:txBody>
          <a:bodyPr wrap="square" rtlCol="0">
            <a:spAutoFit/>
          </a:bodyPr>
          <a:lstStyle/>
          <a:p>
            <a:endParaRPr lang="en-US" sz="2400" i="1" dirty="0"/>
          </a:p>
          <a:p>
            <a:r>
              <a:rPr lang="en-US" sz="2400" i="1" dirty="0"/>
              <a:t>Accounts for a very small percentage of the data and there is weak correlation.</a:t>
            </a:r>
          </a:p>
          <a:p>
            <a:endParaRPr lang="en-US" sz="2400" dirty="0"/>
          </a:p>
        </p:txBody>
      </p:sp>
    </p:spTree>
    <p:extLst>
      <p:ext uri="{BB962C8B-B14F-4D97-AF65-F5344CB8AC3E}">
        <p14:creationId xmlns:p14="http://schemas.microsoft.com/office/powerpoint/2010/main" val="2074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0E96CB14-C566-CD46-877F-C4960CF68AA3}"/>
              </a:ext>
            </a:extLst>
          </p:cNvPr>
          <p:cNvPicPr>
            <a:picLocks noChangeAspect="1"/>
          </p:cNvPicPr>
          <p:nvPr/>
        </p:nvPicPr>
        <p:blipFill>
          <a:blip r:embed="rId3"/>
          <a:stretch>
            <a:fillRect/>
          </a:stretch>
        </p:blipFill>
        <p:spPr>
          <a:xfrm>
            <a:off x="183415" y="2312905"/>
            <a:ext cx="6455664" cy="4334962"/>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37412567-A117-8446-8BC4-9A77B9F956AF}"/>
              </a:ext>
            </a:extLst>
          </p:cNvPr>
          <p:cNvSpPr>
            <a:spLocks noGrp="1"/>
          </p:cNvSpPr>
          <p:nvPr>
            <p:ph idx="1"/>
          </p:nvPr>
        </p:nvSpPr>
        <p:spPr>
          <a:xfrm>
            <a:off x="8014383" y="2900727"/>
            <a:ext cx="3776472" cy="2203704"/>
          </a:xfrm>
        </p:spPr>
        <p:txBody>
          <a:bodyPr>
            <a:normAutofit/>
          </a:bodyPr>
          <a:lstStyle/>
          <a:p>
            <a:pPr>
              <a:buFont typeface="Wingdings" panose="05000000000000000000" pitchFamily="2" charset="2"/>
              <a:buChar char="Ø"/>
            </a:pPr>
            <a:r>
              <a:rPr lang="en-US" sz="3000" dirty="0"/>
              <a:t>R-squared: 0.2047394</a:t>
            </a:r>
          </a:p>
          <a:p>
            <a:pPr>
              <a:buFont typeface="Wingdings" panose="05000000000000000000" pitchFamily="2" charset="2"/>
              <a:buChar char="Ø"/>
            </a:pPr>
            <a:r>
              <a:rPr lang="en-US" sz="3000" dirty="0"/>
              <a:t>Correlation Coefficient: 0.45</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4210025E-C064-F849-8DF1-46C9DC335719}"/>
              </a:ext>
            </a:extLst>
          </p:cNvPr>
          <p:cNvSpPr txBox="1"/>
          <p:nvPr/>
        </p:nvSpPr>
        <p:spPr>
          <a:xfrm>
            <a:off x="7648238" y="4775377"/>
            <a:ext cx="4456176" cy="1938992"/>
          </a:xfrm>
          <a:prstGeom prst="rect">
            <a:avLst/>
          </a:prstGeom>
          <a:noFill/>
        </p:spPr>
        <p:txBody>
          <a:bodyPr wrap="square" rtlCol="0">
            <a:spAutoFit/>
          </a:bodyPr>
          <a:lstStyle/>
          <a:p>
            <a:endParaRPr lang="en-US" sz="2400" dirty="0"/>
          </a:p>
          <a:p>
            <a:r>
              <a:rPr lang="en-US" sz="2400" i="1" dirty="0"/>
              <a:t>Accounts for roughly 20% of the data and there is a moderate correlation.</a:t>
            </a:r>
          </a:p>
          <a:p>
            <a:endParaRPr lang="en-US" sz="2400" dirty="0"/>
          </a:p>
        </p:txBody>
      </p:sp>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4170BA32-6125-1241-A606-3B6ECED5C61A}"/>
              </a:ext>
            </a:extLst>
          </p:cNvPr>
          <p:cNvPicPr>
            <a:picLocks noChangeAspect="1"/>
          </p:cNvPicPr>
          <p:nvPr/>
        </p:nvPicPr>
        <p:blipFill>
          <a:blip r:embed="rId3"/>
          <a:stretch>
            <a:fillRect/>
          </a:stretch>
        </p:blipFill>
        <p:spPr>
          <a:xfrm>
            <a:off x="216370" y="2285401"/>
            <a:ext cx="6455664" cy="4283233"/>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8382C69C-8B3F-4546-8100-35C7390D45B3}"/>
              </a:ext>
            </a:extLst>
          </p:cNvPr>
          <p:cNvSpPr>
            <a:spLocks noGrp="1"/>
          </p:cNvSpPr>
          <p:nvPr>
            <p:ph idx="1"/>
          </p:nvPr>
        </p:nvSpPr>
        <p:spPr>
          <a:xfrm>
            <a:off x="8095488" y="2850666"/>
            <a:ext cx="3776472" cy="2203704"/>
          </a:xfrm>
        </p:spPr>
        <p:txBody>
          <a:bodyPr>
            <a:normAutofit/>
          </a:bodyPr>
          <a:lstStyle/>
          <a:p>
            <a:pPr>
              <a:buFont typeface="Wingdings" panose="05000000000000000000" pitchFamily="2" charset="2"/>
              <a:buChar char="Ø"/>
            </a:pPr>
            <a:r>
              <a:rPr lang="en-US" sz="3000" dirty="0"/>
              <a:t>R-squared: 0.0553622</a:t>
            </a:r>
          </a:p>
          <a:p>
            <a:pPr>
              <a:buFont typeface="Wingdings" panose="05000000000000000000" pitchFamily="2" charset="2"/>
              <a:buChar char="Ø"/>
            </a:pPr>
            <a:r>
              <a:rPr lang="en-US" sz="3000" dirty="0"/>
              <a:t>Correlation Coefficient: 0.24</a:t>
            </a:r>
          </a:p>
          <a:p>
            <a:pPr>
              <a:buFont typeface="Wingdings" panose="05000000000000000000" pitchFamily="2" charset="2"/>
              <a:buChar char="Ø"/>
            </a:pPr>
            <a:endParaRPr lang="en-US" sz="3000" dirty="0"/>
          </a:p>
          <a:p>
            <a:pPr marL="0" indent="0">
              <a:buNone/>
            </a:pPr>
            <a:endParaRPr lang="en-US" sz="2400" dirty="0"/>
          </a:p>
        </p:txBody>
      </p:sp>
      <p:sp>
        <p:nvSpPr>
          <p:cNvPr id="10" name="TextBox 9">
            <a:extLst>
              <a:ext uri="{FF2B5EF4-FFF2-40B4-BE49-F238E27FC236}">
                <a16:creationId xmlns:a16="http://schemas.microsoft.com/office/drawing/2014/main" id="{0FE5C177-343B-AF46-854C-E9AE5EF01166}"/>
              </a:ext>
            </a:extLst>
          </p:cNvPr>
          <p:cNvSpPr txBox="1"/>
          <p:nvPr/>
        </p:nvSpPr>
        <p:spPr>
          <a:xfrm>
            <a:off x="7415784" y="4786836"/>
            <a:ext cx="4456176" cy="1938992"/>
          </a:xfrm>
          <a:prstGeom prst="rect">
            <a:avLst/>
          </a:prstGeom>
          <a:noFill/>
        </p:spPr>
        <p:txBody>
          <a:bodyPr wrap="square" rtlCol="0">
            <a:spAutoFit/>
          </a:bodyPr>
          <a:lstStyle/>
          <a:p>
            <a:endParaRPr lang="en-US" sz="2400" i="1" dirty="0"/>
          </a:p>
          <a:p>
            <a:r>
              <a:rPr lang="en-US" sz="2400" i="1" dirty="0"/>
              <a:t>Accounts for less than 5% of the data and there is a weak correlation.</a:t>
            </a:r>
          </a:p>
          <a:p>
            <a:endParaRPr lang="en-US" sz="2400" dirty="0"/>
          </a:p>
        </p:txBody>
      </p:sp>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47354" y="69193"/>
            <a:ext cx="10571998" cy="2498909"/>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CCF44838-6AAC-604F-8AEC-28E274EE72FD}"/>
              </a:ext>
            </a:extLst>
          </p:cNvPr>
          <p:cNvSpPr>
            <a:spLocks noGrp="1"/>
          </p:cNvSpPr>
          <p:nvPr>
            <p:ph idx="1"/>
          </p:nvPr>
        </p:nvSpPr>
        <p:spPr/>
        <p:txBody>
          <a:bodyPr/>
          <a:lstStyle/>
          <a:p>
            <a:r>
              <a:rPr lang="en-US" dirty="0"/>
              <a:t> * Discuss any difficulties that arose, and how you dealt with them</a:t>
            </a:r>
          </a:p>
          <a:p>
            <a:r>
              <a:rPr lang="en-US" dirty="0"/>
              <a:t>  * Discuss any additional questions that came up, but which you didn't have time to answer: What would you research next, if you had two more weeks?</a:t>
            </a:r>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Tree>
    <p:extLst>
      <p:ext uri="{BB962C8B-B14F-4D97-AF65-F5344CB8AC3E}">
        <p14:creationId xmlns:p14="http://schemas.microsoft.com/office/powerpoint/2010/main" val="31354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Discussion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a:p>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spTree>
    <p:extLst>
      <p:ext uri="{BB962C8B-B14F-4D97-AF65-F5344CB8AC3E}">
        <p14:creationId xmlns:p14="http://schemas.microsoft.com/office/powerpoint/2010/main" val="172861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sp>
        <p:nvSpPr>
          <p:cNvPr id="3" name="Subtitle 2">
            <a:extLst>
              <a:ext uri="{FF2B5EF4-FFF2-40B4-BE49-F238E27FC236}">
                <a16:creationId xmlns:a16="http://schemas.microsoft.com/office/drawing/2014/main" id="{EBEDC936-C74C-7446-B3C2-3B24C07274E9}"/>
              </a:ext>
            </a:extLst>
          </p:cNvPr>
          <p:cNvSpPr>
            <a:spLocks noGrp="1"/>
          </p:cNvSpPr>
          <p:nvPr>
            <p:ph type="subTitle" idx="1"/>
          </p:nvPr>
        </p:nvSpPr>
        <p:spPr>
          <a:xfrm>
            <a:off x="372256" y="5400920"/>
            <a:ext cx="4223817" cy="434974"/>
          </a:xfrm>
        </p:spPr>
        <p:txBody>
          <a:bodyPr>
            <a:normAutofit lnSpcReduction="10000"/>
          </a:bodyPr>
          <a:lstStyle/>
          <a:p>
            <a:pPr algn="ctr"/>
            <a:r>
              <a:rPr lang="en-US" dirty="0"/>
              <a:t>Open-floor Q&amp;A with the audience</a:t>
            </a:r>
          </a:p>
          <a:p>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6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8200976" y="2736177"/>
            <a:ext cx="3780711" cy="2202344"/>
          </a:xfrm>
        </p:spPr>
        <p:txBody>
          <a:bodyPr>
            <a:normAutofit fontScale="92500"/>
          </a:bodyPr>
          <a:lstStyle/>
          <a:p>
            <a:pPr>
              <a:buFont typeface="Wingdings" panose="05000000000000000000" pitchFamily="2" charset="2"/>
              <a:buChar char="Ø"/>
            </a:pPr>
            <a:r>
              <a:rPr lang="en-US" sz="3200" dirty="0"/>
              <a:t>R-squared: 0.000444</a:t>
            </a:r>
          </a:p>
          <a:p>
            <a:pPr>
              <a:buFont typeface="Wingdings" panose="05000000000000000000" pitchFamily="2" charset="2"/>
              <a:buChar char="Ø"/>
            </a:pPr>
            <a:r>
              <a:rPr lang="en-US" sz="3200" dirty="0"/>
              <a:t>Correlation Coefficient: -0.02</a:t>
            </a: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pic>
        <p:nvPicPr>
          <p:cNvPr id="4" name="Picture 3">
            <a:extLst>
              <a:ext uri="{FF2B5EF4-FFF2-40B4-BE49-F238E27FC236}">
                <a16:creationId xmlns:a16="http://schemas.microsoft.com/office/drawing/2014/main" id="{9EE6D83C-9038-6943-AD52-C6BCA1EC3205}"/>
              </a:ext>
            </a:extLst>
          </p:cNvPr>
          <p:cNvPicPr>
            <a:picLocks noChangeAspect="1"/>
          </p:cNvPicPr>
          <p:nvPr/>
        </p:nvPicPr>
        <p:blipFill>
          <a:blip r:embed="rId3"/>
          <a:stretch>
            <a:fillRect/>
          </a:stretch>
        </p:blipFill>
        <p:spPr>
          <a:xfrm>
            <a:off x="210313" y="2276238"/>
            <a:ext cx="6565392" cy="4408644"/>
          </a:xfrm>
          <a:prstGeom prst="rect">
            <a:avLst/>
          </a:prstGeom>
          <a:solidFill>
            <a:schemeClr val="accent1"/>
          </a:solidFill>
          <a:ln>
            <a:solidFill>
              <a:schemeClr val="tx1"/>
            </a:solidFill>
          </a:ln>
          <a:effectLst>
            <a:innerShdw blurRad="63500" dist="50800" dir="18900000">
              <a:prstClr val="black">
                <a:alpha val="50000"/>
              </a:prstClr>
            </a:innerShdw>
          </a:effectLst>
        </p:spPr>
      </p:pic>
      <p:sp>
        <p:nvSpPr>
          <p:cNvPr id="3" name="TextBox 2">
            <a:extLst>
              <a:ext uri="{FF2B5EF4-FFF2-40B4-BE49-F238E27FC236}">
                <a16:creationId xmlns:a16="http://schemas.microsoft.com/office/drawing/2014/main" id="{8D006370-6E31-F447-9D61-82D1E7950CFE}"/>
              </a:ext>
            </a:extLst>
          </p:cNvPr>
          <p:cNvSpPr txBox="1"/>
          <p:nvPr/>
        </p:nvSpPr>
        <p:spPr>
          <a:xfrm>
            <a:off x="7525511" y="4694658"/>
            <a:ext cx="4456176" cy="1938992"/>
          </a:xfrm>
          <a:prstGeom prst="rect">
            <a:avLst/>
          </a:prstGeom>
          <a:noFill/>
        </p:spPr>
        <p:txBody>
          <a:bodyPr wrap="square" rtlCol="0">
            <a:spAutoFit/>
          </a:bodyPr>
          <a:lstStyle/>
          <a:p>
            <a:endParaRPr lang="en-US" sz="2400" dirty="0"/>
          </a:p>
          <a:p>
            <a:r>
              <a:rPr lang="en-US" sz="2400" i="1" dirty="0"/>
              <a:t>Model accounts for hardly any of the data and the correlation is weak.</a:t>
            </a:r>
          </a:p>
          <a:p>
            <a:endParaRPr lang="en-US" sz="2400"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2777</TotalTime>
  <Words>801</Words>
  <Application>Microsoft Macintosh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Unemployment Rate</vt:lpstr>
      <vt:lpstr>Steel Price vs Auto Sales</vt:lpstr>
      <vt:lpstr>New Vehicle Price Index</vt:lpstr>
      <vt:lpstr>Used Vehicle Price Index</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Michelle herman</cp:lastModifiedBy>
  <cp:revision>76</cp:revision>
  <cp:lastPrinted>2021-08-15T00:19:48Z</cp:lastPrinted>
  <dcterms:created xsi:type="dcterms:W3CDTF">2021-08-06T02:31:35Z</dcterms:created>
  <dcterms:modified xsi:type="dcterms:W3CDTF">2021-08-15T18:01:11Z</dcterms:modified>
</cp:coreProperties>
</file>