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80" r:id="rId11"/>
    <p:sldId id="272" r:id="rId12"/>
    <p:sldId id="268" r:id="rId13"/>
    <p:sldId id="278" r:id="rId14"/>
    <p:sldId id="279" r:id="rId15"/>
    <p:sldId id="273" r:id="rId16"/>
    <p:sldId id="262" r:id="rId17"/>
    <p:sldId id="26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0"/>
    <p:restoredTop sz="96405"/>
  </p:normalViewPr>
  <p:slideViewPr>
    <p:cSldViewPr snapToGrid="0" snapToObjects="1">
      <p:cViewPr varScale="1">
        <p:scale>
          <a:sx n="111" d="100"/>
          <a:sy n="111" d="100"/>
        </p:scale>
        <p:origin x="248"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8/14/21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8/14/21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aniella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Automobile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8206407" y="3237092"/>
            <a:ext cx="3584448" cy="2560320"/>
          </a:xfrm>
        </p:spPr>
        <p:txBody>
          <a:bodyPr>
            <a:normAutofit/>
          </a:bodyPr>
          <a:lstStyle/>
          <a:p>
            <a:pPr>
              <a:buFont typeface="Wingdings" panose="05000000000000000000" pitchFamily="2" charset="2"/>
              <a:buChar char="Ø"/>
            </a:pPr>
            <a:r>
              <a:rPr lang="en-US" sz="2400" dirty="0"/>
              <a:t>Correlation Coefficient: -0.62</a:t>
            </a:r>
          </a:p>
          <a:p>
            <a:pPr>
              <a:buFont typeface="Wingdings" panose="05000000000000000000" pitchFamily="2" charset="2"/>
              <a:buChar char="Ø"/>
            </a:pPr>
            <a:r>
              <a:rPr lang="en-US" sz="2400" dirty="0"/>
              <a:t>R-squared: 0.378</a:t>
            </a:r>
          </a:p>
          <a:p>
            <a:pPr marL="0" indent="0">
              <a:buNone/>
            </a:pPr>
            <a:endParaRPr lang="en-US" sz="2400" dirty="0"/>
          </a:p>
        </p:txBody>
      </p:sp>
      <p:pic>
        <p:nvPicPr>
          <p:cNvPr id="4" name="Picture 3">
            <a:extLst>
              <a:ext uri="{FF2B5EF4-FFF2-40B4-BE49-F238E27FC236}">
                <a16:creationId xmlns:a16="http://schemas.microsoft.com/office/drawing/2014/main" id="{26CBB8D7-CF78-2147-A063-BBBD3B57E483}"/>
              </a:ext>
            </a:extLst>
          </p:cNvPr>
          <p:cNvPicPr>
            <a:picLocks noChangeAspect="1"/>
          </p:cNvPicPr>
          <p:nvPr/>
        </p:nvPicPr>
        <p:blipFill>
          <a:blip r:embed="rId3"/>
          <a:stretch>
            <a:fillRect/>
          </a:stretch>
        </p:blipFill>
        <p:spPr>
          <a:xfrm>
            <a:off x="139210" y="2350124"/>
            <a:ext cx="6454612" cy="4334256"/>
          </a:xfrm>
          <a:prstGeom prst="rect">
            <a:avLst/>
          </a:prstGeom>
          <a:solidFill>
            <a:schemeClr val="accent1"/>
          </a:solidFill>
          <a:effectLst>
            <a:innerShdw blurRad="63500" dist="50800" dir="13500000">
              <a:prstClr val="black">
                <a:alpha val="50000"/>
              </a:prstClr>
            </a:innerShdw>
          </a:effectLst>
        </p:spPr>
      </p:pic>
    </p:spTree>
    <p:extLst>
      <p:ext uri="{BB962C8B-B14F-4D97-AF65-F5344CB8AC3E}">
        <p14:creationId xmlns:p14="http://schemas.microsoft.com/office/powerpoint/2010/main" val="237856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F61903FB-8536-4A42-91A9-197840813B4B}"/>
              </a:ext>
            </a:extLst>
          </p:cNvPr>
          <p:cNvPicPr>
            <a:picLocks noChangeAspect="1"/>
          </p:cNvPicPr>
          <p:nvPr/>
        </p:nvPicPr>
        <p:blipFill>
          <a:blip r:embed="rId3"/>
          <a:stretch>
            <a:fillRect/>
          </a:stretch>
        </p:blipFill>
        <p:spPr>
          <a:xfrm>
            <a:off x="183415" y="2279968"/>
            <a:ext cx="6455664" cy="4334964"/>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7892848" y="3167290"/>
            <a:ext cx="3584448" cy="2560320"/>
          </a:xfrm>
        </p:spPr>
        <p:txBody>
          <a:bodyPr>
            <a:normAutofit/>
          </a:bodyPr>
          <a:lstStyle/>
          <a:p>
            <a:pPr>
              <a:buFont typeface="Wingdings" panose="05000000000000000000" pitchFamily="2" charset="2"/>
              <a:buChar char="Ø"/>
            </a:pPr>
            <a:r>
              <a:rPr lang="en-US" sz="2400" dirty="0"/>
              <a:t>Correlation Coefficient:  -0.03</a:t>
            </a:r>
          </a:p>
          <a:p>
            <a:pPr>
              <a:buFont typeface="Wingdings" panose="05000000000000000000" pitchFamily="2" charset="2"/>
              <a:buChar char="Ø"/>
            </a:pPr>
            <a:r>
              <a:rPr lang="en-US" sz="2400" dirty="0"/>
              <a:t>R-squared: 0.000751</a:t>
            </a:r>
          </a:p>
          <a:p>
            <a:pPr marL="0" indent="0">
              <a:buNone/>
            </a:pPr>
            <a:endParaRPr lang="en-US" sz="2400" dirty="0"/>
          </a:p>
        </p:txBody>
      </p:sp>
    </p:spTree>
    <p:extLst>
      <p:ext uri="{BB962C8B-B14F-4D97-AF65-F5344CB8AC3E}">
        <p14:creationId xmlns:p14="http://schemas.microsoft.com/office/powerpoint/2010/main" val="207466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0E96CB14-C566-CD46-877F-C4960CF68AA3}"/>
              </a:ext>
            </a:extLst>
          </p:cNvPr>
          <p:cNvPicPr>
            <a:picLocks noChangeAspect="1"/>
          </p:cNvPicPr>
          <p:nvPr/>
        </p:nvPicPr>
        <p:blipFill>
          <a:blip r:embed="rId3"/>
          <a:stretch>
            <a:fillRect/>
          </a:stretch>
        </p:blipFill>
        <p:spPr>
          <a:xfrm>
            <a:off x="183415" y="2312905"/>
            <a:ext cx="6455664" cy="4334962"/>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37412567-A117-8446-8BC4-9A77B9F956AF}"/>
              </a:ext>
            </a:extLst>
          </p:cNvPr>
          <p:cNvSpPr>
            <a:spLocks noGrp="1"/>
          </p:cNvSpPr>
          <p:nvPr>
            <p:ph idx="1"/>
          </p:nvPr>
        </p:nvSpPr>
        <p:spPr>
          <a:xfrm>
            <a:off x="8006497" y="3104909"/>
            <a:ext cx="3584448" cy="2560320"/>
          </a:xfrm>
        </p:spPr>
        <p:txBody>
          <a:bodyPr>
            <a:normAutofit/>
          </a:bodyPr>
          <a:lstStyle/>
          <a:p>
            <a:pPr>
              <a:buFont typeface="Wingdings" panose="05000000000000000000" pitchFamily="2" charset="2"/>
              <a:buChar char="Ø"/>
            </a:pPr>
            <a:r>
              <a:rPr lang="en-US" sz="2400" dirty="0"/>
              <a:t>Correlation Coefficient: 0.45</a:t>
            </a:r>
          </a:p>
          <a:p>
            <a:pPr>
              <a:buFont typeface="Wingdings" panose="05000000000000000000" pitchFamily="2" charset="2"/>
              <a:buChar char="Ø"/>
            </a:pPr>
            <a:r>
              <a:rPr lang="en-US" sz="2400" dirty="0"/>
              <a:t>R-squared: 0.2047394</a:t>
            </a:r>
          </a:p>
          <a:p>
            <a:pPr marL="0" indent="0">
              <a:buNone/>
            </a:pPr>
            <a:endParaRPr lang="en-US" sz="2400" dirty="0"/>
          </a:p>
        </p:txBody>
      </p:sp>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4170BA32-6125-1241-A606-3B6ECED5C61A}"/>
              </a:ext>
            </a:extLst>
          </p:cNvPr>
          <p:cNvPicPr>
            <a:picLocks noChangeAspect="1"/>
          </p:cNvPicPr>
          <p:nvPr/>
        </p:nvPicPr>
        <p:blipFill>
          <a:blip r:embed="rId3"/>
          <a:stretch>
            <a:fillRect/>
          </a:stretch>
        </p:blipFill>
        <p:spPr>
          <a:xfrm>
            <a:off x="216370" y="2285401"/>
            <a:ext cx="6455664" cy="4283233"/>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8382C69C-8B3F-4546-8100-35C7390D45B3}"/>
              </a:ext>
            </a:extLst>
          </p:cNvPr>
          <p:cNvSpPr>
            <a:spLocks noGrp="1"/>
          </p:cNvSpPr>
          <p:nvPr>
            <p:ph idx="1"/>
          </p:nvPr>
        </p:nvSpPr>
        <p:spPr>
          <a:xfrm>
            <a:off x="7777101" y="3146857"/>
            <a:ext cx="3584448" cy="2560320"/>
          </a:xfrm>
        </p:spPr>
        <p:txBody>
          <a:bodyPr>
            <a:normAutofit/>
          </a:bodyPr>
          <a:lstStyle/>
          <a:p>
            <a:pPr>
              <a:buFont typeface="Wingdings" panose="05000000000000000000" pitchFamily="2" charset="2"/>
              <a:buChar char="Ø"/>
            </a:pPr>
            <a:r>
              <a:rPr lang="en-US" sz="2400" dirty="0"/>
              <a:t>Correlation Coefficient: 0.24</a:t>
            </a:r>
          </a:p>
          <a:p>
            <a:pPr>
              <a:buFont typeface="Wingdings" panose="05000000000000000000" pitchFamily="2" charset="2"/>
              <a:buChar char="Ø"/>
            </a:pPr>
            <a:r>
              <a:rPr lang="en-US" sz="2400" dirty="0"/>
              <a:t>R-squared: 0.0553622</a:t>
            </a:r>
          </a:p>
          <a:p>
            <a:pPr marL="0" indent="0">
              <a:buNone/>
            </a:pPr>
            <a:endParaRPr lang="en-US" sz="2400" dirty="0"/>
          </a:p>
        </p:txBody>
      </p:sp>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470100"/>
            <a:ext cx="10571998" cy="970450"/>
          </a:xfrm>
        </p:spPr>
        <p:txBody>
          <a:bodyPr/>
          <a:lstStyle/>
          <a:p>
            <a:r>
              <a:rPr lang="en-US" sz="6600" dirty="0"/>
              <a:t>Results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6" name="Table 5">
            <a:extLst>
              <a:ext uri="{FF2B5EF4-FFF2-40B4-BE49-F238E27FC236}">
                <a16:creationId xmlns:a16="http://schemas.microsoft.com/office/drawing/2014/main" id="{33C3CBDD-AB38-AF4C-AC7F-6280C20F6591}"/>
              </a:ext>
            </a:extLst>
          </p:cNvPr>
          <p:cNvGraphicFramePr>
            <a:graphicFrameLocks noGrp="1"/>
          </p:cNvGraphicFramePr>
          <p:nvPr>
            <p:extLst>
              <p:ext uri="{D42A27DB-BD31-4B8C-83A1-F6EECF244321}">
                <p14:modId xmlns:p14="http://schemas.microsoft.com/office/powerpoint/2010/main" val="4245258281"/>
              </p:ext>
            </p:extLst>
          </p:nvPr>
        </p:nvGraphicFramePr>
        <p:xfrm>
          <a:off x="7334868" y="690321"/>
          <a:ext cx="4397328" cy="1895873"/>
        </p:xfrm>
        <a:graphic>
          <a:graphicData uri="http://schemas.openxmlformats.org/drawingml/2006/table">
            <a:tbl>
              <a:tblPr>
                <a:effectLst>
                  <a:outerShdw blurRad="50800" dist="38100" dir="18900000" algn="bl" rotWithShape="0">
                    <a:prstClr val="black">
                      <a:alpha val="40000"/>
                    </a:prstClr>
                  </a:outerShdw>
                </a:effectLst>
              </a:tblPr>
              <a:tblGrid>
                <a:gridCol w="2133357">
                  <a:extLst>
                    <a:ext uri="{9D8B030D-6E8A-4147-A177-3AD203B41FA5}">
                      <a16:colId xmlns:a16="http://schemas.microsoft.com/office/drawing/2014/main" val="62343428"/>
                    </a:ext>
                  </a:extLst>
                </a:gridCol>
                <a:gridCol w="2263971">
                  <a:extLst>
                    <a:ext uri="{9D8B030D-6E8A-4147-A177-3AD203B41FA5}">
                      <a16:colId xmlns:a16="http://schemas.microsoft.com/office/drawing/2014/main" val="913854601"/>
                    </a:ext>
                  </a:extLst>
                </a:gridCol>
              </a:tblGrid>
              <a:tr h="525821">
                <a:tc>
                  <a:txBody>
                    <a:bodyPr/>
                    <a:lstStyle/>
                    <a:p>
                      <a:pPr algn="l" fontAlgn="b"/>
                      <a:r>
                        <a:rPr lang="en-US" sz="1600" b="1" i="0" u="none" strike="noStrike" dirty="0">
                          <a:solidFill>
                            <a:srgbClr val="000000"/>
                          </a:solidFill>
                          <a:effectLst/>
                          <a:latin typeface="+mn-lt"/>
                        </a:rPr>
                        <a:t>Absolute Value of 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1" i="0" u="none" strike="noStrike" dirty="0">
                          <a:solidFill>
                            <a:srgbClr val="000000"/>
                          </a:solidFill>
                          <a:effectLst/>
                          <a:latin typeface="+mn-lt"/>
                        </a:rPr>
                        <a:t>Strength of Correlation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08102116"/>
                  </a:ext>
                </a:extLst>
              </a:tr>
              <a:tr h="342513">
                <a:tc>
                  <a:txBody>
                    <a:bodyPr/>
                    <a:lstStyle/>
                    <a:p>
                      <a:pPr algn="l" fontAlgn="b"/>
                      <a:r>
                        <a:rPr lang="en-US" sz="1600" b="0" i="0" u="none" strike="noStrike">
                          <a:solidFill>
                            <a:srgbClr val="000000"/>
                          </a:solidFill>
                          <a:effectLst/>
                          <a:latin typeface="+mn-lt"/>
                        </a:rPr>
                        <a:t>r </a:t>
                      </a:r>
                      <a:r>
                        <a:rPr lang="en-US" sz="1600" b="1" i="0" u="none" strike="noStrike">
                          <a:solidFill>
                            <a:srgbClr val="000000"/>
                          </a:solidFill>
                          <a:effectLst/>
                          <a:latin typeface="+mn-lt"/>
                        </a:rPr>
                        <a:t>&lt; </a:t>
                      </a:r>
                      <a:r>
                        <a:rPr lang="en-US" sz="1600" b="0" i="0" u="none" strike="noStrike">
                          <a:solidFill>
                            <a:srgbClr val="000000"/>
                          </a:solidFill>
                          <a:effectLst/>
                          <a:latin typeface="+mn-lt"/>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None or very 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9623164"/>
                  </a:ext>
                </a:extLst>
              </a:tr>
              <a:tr h="342513">
                <a:tc>
                  <a:txBody>
                    <a:bodyPr/>
                    <a:lstStyle/>
                    <a:p>
                      <a:pPr algn="l" fontAlgn="b"/>
                      <a:r>
                        <a:rPr lang="en-US" sz="1600" b="0" i="0" u="none" strike="noStrike" dirty="0">
                          <a:solidFill>
                            <a:srgbClr val="000000"/>
                          </a:solidFill>
                          <a:effectLst/>
                          <a:latin typeface="+mn-lt"/>
                        </a:rPr>
                        <a:t>0.3 </a:t>
                      </a:r>
                      <a:r>
                        <a:rPr lang="en-US" sz="1600" b="1" i="0" u="none" strike="noStrike" dirty="0">
                          <a:solidFill>
                            <a:srgbClr val="000000"/>
                          </a:solidFill>
                          <a:effectLst/>
                          <a:latin typeface="+mn-lt"/>
                        </a:rPr>
                        <a:t>≤</a:t>
                      </a:r>
                      <a:r>
                        <a:rPr lang="en-US" sz="1600" b="0" i="0" u="none" strike="noStrike" dirty="0">
                          <a:solidFill>
                            <a:srgbClr val="000000"/>
                          </a:solidFill>
                          <a:effectLst/>
                          <a:latin typeface="+mn-lt"/>
                        </a:rPr>
                        <a:t> r </a:t>
                      </a:r>
                      <a:r>
                        <a:rPr lang="en-US" sz="1600" b="1" i="0" u="none" strike="noStrike" dirty="0">
                          <a:solidFill>
                            <a:srgbClr val="000000"/>
                          </a:solidFill>
                          <a:effectLst/>
                          <a:latin typeface="+mn-lt"/>
                        </a:rPr>
                        <a:t>&lt;</a:t>
                      </a:r>
                      <a:r>
                        <a:rPr lang="en-US" sz="1600" b="0" i="0" u="none" strike="noStrike" dirty="0">
                          <a:solidFill>
                            <a:srgbClr val="000000"/>
                          </a:solidFill>
                          <a:effectLst/>
                          <a:latin typeface="+mn-lt"/>
                        </a:rPr>
                        <a:t> 0.5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97300079"/>
                  </a:ext>
                </a:extLst>
              </a:tr>
              <a:tr h="342513">
                <a:tc>
                  <a:txBody>
                    <a:bodyPr/>
                    <a:lstStyle/>
                    <a:p>
                      <a:pPr algn="l" fontAlgn="b"/>
                      <a:r>
                        <a:rPr lang="en-US" sz="1600" b="0" i="0" u="none" strike="noStrike" dirty="0">
                          <a:solidFill>
                            <a:srgbClr val="000000"/>
                          </a:solidFill>
                          <a:effectLst/>
                          <a:latin typeface="+mn-lt"/>
                        </a:rPr>
                        <a:t>0.5 </a:t>
                      </a:r>
                      <a:r>
                        <a:rPr lang="en-US" sz="1600" b="1" i="0" u="none" strike="noStrike" dirty="0">
                          <a:solidFill>
                            <a:srgbClr val="000000"/>
                          </a:solidFill>
                          <a:effectLst/>
                          <a:latin typeface="+mn-lt"/>
                        </a:rPr>
                        <a:t>≤</a:t>
                      </a:r>
                      <a:r>
                        <a:rPr lang="en-US" sz="1600" b="0" i="0" u="none" strike="noStrike" dirty="0">
                          <a:solidFill>
                            <a:srgbClr val="000000"/>
                          </a:solidFill>
                          <a:effectLst/>
                          <a:latin typeface="+mn-lt"/>
                        </a:rPr>
                        <a:t> r </a:t>
                      </a:r>
                      <a:r>
                        <a:rPr lang="en-US" sz="1600" b="1" i="0" u="none" strike="noStrike" dirty="0">
                          <a:solidFill>
                            <a:srgbClr val="000000"/>
                          </a:solidFill>
                          <a:effectLst/>
                          <a:latin typeface="+mn-lt"/>
                        </a:rPr>
                        <a:t>&lt; </a:t>
                      </a:r>
                      <a:r>
                        <a:rPr lang="en-US" sz="1600" b="0" i="0" u="none" strike="noStrike" dirty="0">
                          <a:solidFill>
                            <a:srgbClr val="000000"/>
                          </a:solidFill>
                          <a:effectLst/>
                          <a:latin typeface="+mn-lt"/>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14143828"/>
                  </a:ext>
                </a:extLst>
              </a:tr>
              <a:tr h="342513">
                <a:tc>
                  <a:txBody>
                    <a:bodyPr/>
                    <a:lstStyle/>
                    <a:p>
                      <a:pPr algn="l" fontAlgn="b"/>
                      <a:r>
                        <a:rPr lang="en-US" sz="1600" b="0" i="0" u="none" strike="noStrike" dirty="0">
                          <a:solidFill>
                            <a:srgbClr val="000000"/>
                          </a:solidFill>
                          <a:effectLst/>
                          <a:latin typeface="+mn-lt"/>
                        </a:rPr>
                        <a:t>r </a:t>
                      </a:r>
                      <a:r>
                        <a:rPr lang="en-US" sz="1600" b="1" i="0" u="none" strike="noStrike" dirty="0">
                          <a:solidFill>
                            <a:srgbClr val="000000"/>
                          </a:solidFill>
                          <a:effectLst/>
                          <a:latin typeface="+mn-lt"/>
                        </a:rPr>
                        <a:t>≥</a:t>
                      </a:r>
                      <a:r>
                        <a:rPr lang="en-US" sz="1600" b="0" i="0" u="none" strike="noStrike" dirty="0">
                          <a:solidFill>
                            <a:srgbClr val="000000"/>
                          </a:solidFill>
                          <a:effectLst/>
                          <a:latin typeface="+mn-lt"/>
                        </a:rPr>
                        <a:t> 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Strong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47993820"/>
                  </a:ext>
                </a:extLst>
              </a:tr>
            </a:tbl>
          </a:graphicData>
        </a:graphic>
      </p:graphicFrame>
      <p:pic>
        <p:nvPicPr>
          <p:cNvPr id="7" name="Graphic 6" descr="Back RTL">
            <a:extLst>
              <a:ext uri="{FF2B5EF4-FFF2-40B4-BE49-F238E27FC236}">
                <a16:creationId xmlns:a16="http://schemas.microsoft.com/office/drawing/2014/main" id="{EF112EA1-977F-5D44-B975-8E5A078E79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93266" y="584344"/>
            <a:ext cx="2353011" cy="2353011"/>
          </a:xfrm>
          <a:prstGeom prst="rect">
            <a:avLst/>
          </a:prstGeom>
          <a:effectLst>
            <a:innerShdw blurRad="63500" dist="50800" dir="13500000">
              <a:prstClr val="black">
                <a:alpha val="50000"/>
              </a:prstClr>
            </a:innerShdw>
          </a:effectLst>
        </p:spPr>
      </p:pic>
      <p:graphicFrame>
        <p:nvGraphicFramePr>
          <p:cNvPr id="4" name="Table 3">
            <a:extLst>
              <a:ext uri="{FF2B5EF4-FFF2-40B4-BE49-F238E27FC236}">
                <a16:creationId xmlns:a16="http://schemas.microsoft.com/office/drawing/2014/main" id="{4627C27B-2358-BA47-8EBD-A18DAFC9D901}"/>
              </a:ext>
            </a:extLst>
          </p:cNvPr>
          <p:cNvGraphicFramePr>
            <a:graphicFrameLocks noGrp="1"/>
          </p:cNvGraphicFramePr>
          <p:nvPr>
            <p:extLst>
              <p:ext uri="{D42A27DB-BD31-4B8C-83A1-F6EECF244321}">
                <p14:modId xmlns:p14="http://schemas.microsoft.com/office/powerpoint/2010/main" val="1692003027"/>
              </p:ext>
            </p:extLst>
          </p:nvPr>
        </p:nvGraphicFramePr>
        <p:xfrm>
          <a:off x="81023" y="2937356"/>
          <a:ext cx="12023390" cy="3613915"/>
        </p:xfrm>
        <a:graphic>
          <a:graphicData uri="http://schemas.openxmlformats.org/drawingml/2006/table">
            <a:tbl>
              <a:tblPr>
                <a:effectLst>
                  <a:innerShdw blurRad="63500" dist="50800" dir="18900000">
                    <a:prstClr val="black">
                      <a:alpha val="50000"/>
                    </a:prstClr>
                  </a:innerShdw>
                </a:effectLst>
              </a:tblPr>
              <a:tblGrid>
                <a:gridCol w="2591731">
                  <a:extLst>
                    <a:ext uri="{9D8B030D-6E8A-4147-A177-3AD203B41FA5}">
                      <a16:colId xmlns:a16="http://schemas.microsoft.com/office/drawing/2014/main" val="897188322"/>
                    </a:ext>
                  </a:extLst>
                </a:gridCol>
                <a:gridCol w="897040">
                  <a:extLst>
                    <a:ext uri="{9D8B030D-6E8A-4147-A177-3AD203B41FA5}">
                      <a16:colId xmlns:a16="http://schemas.microsoft.com/office/drawing/2014/main" val="1809323920"/>
                    </a:ext>
                  </a:extLst>
                </a:gridCol>
                <a:gridCol w="1111107">
                  <a:extLst>
                    <a:ext uri="{9D8B030D-6E8A-4147-A177-3AD203B41FA5}">
                      <a16:colId xmlns:a16="http://schemas.microsoft.com/office/drawing/2014/main" val="2389632406"/>
                    </a:ext>
                  </a:extLst>
                </a:gridCol>
                <a:gridCol w="1827208">
                  <a:extLst>
                    <a:ext uri="{9D8B030D-6E8A-4147-A177-3AD203B41FA5}">
                      <a16:colId xmlns:a16="http://schemas.microsoft.com/office/drawing/2014/main" val="3882632575"/>
                    </a:ext>
                  </a:extLst>
                </a:gridCol>
                <a:gridCol w="5596304">
                  <a:extLst>
                    <a:ext uri="{9D8B030D-6E8A-4147-A177-3AD203B41FA5}">
                      <a16:colId xmlns:a16="http://schemas.microsoft.com/office/drawing/2014/main" val="3497280623"/>
                    </a:ext>
                  </a:extLst>
                </a:gridCol>
              </a:tblGrid>
              <a:tr h="717265">
                <a:tc>
                  <a:txBody>
                    <a:bodyPr/>
                    <a:lstStyle/>
                    <a:p>
                      <a:pPr algn="ctr" fontAlgn="b"/>
                      <a:r>
                        <a:rPr lang="en-US" sz="1400" b="1" i="0" u="none" strike="noStrike" dirty="0">
                          <a:solidFill>
                            <a:srgbClr val="000000"/>
                          </a:solidFill>
                          <a:effectLst/>
                          <a:latin typeface="+mn-lt"/>
                        </a:rPr>
                        <a:t>Relationship</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00" b="1" i="0" u="none" strike="noStrike" dirty="0">
                          <a:solidFill>
                            <a:srgbClr val="000000"/>
                          </a:solidFill>
                          <a:effectLst/>
                          <a:latin typeface="+mn-lt"/>
                        </a:rPr>
                        <a:t>R²</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00" b="1" i="0" u="none" strike="noStrike" dirty="0">
                          <a:solidFill>
                            <a:srgbClr val="000000"/>
                          </a:solidFill>
                          <a:effectLst/>
                          <a:latin typeface="+mn-lt"/>
                        </a:rPr>
                        <a:t>Pearson's r</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00" b="1" i="0" u="none" strike="noStrike" dirty="0">
                          <a:solidFill>
                            <a:srgbClr val="000000"/>
                          </a:solidFill>
                          <a:effectLst/>
                          <a:latin typeface="+mn-lt"/>
                        </a:rPr>
                        <a:t>P Value</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00" b="1" i="0" u="none" strike="noStrike" dirty="0">
                          <a:solidFill>
                            <a:srgbClr val="000000"/>
                          </a:solidFill>
                          <a:effectLst/>
                          <a:latin typeface="+mn-lt"/>
                        </a:rPr>
                        <a:t>Meaning</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717183638"/>
                  </a:ext>
                </a:extLst>
              </a:tr>
              <a:tr h="579330">
                <a:tc>
                  <a:txBody>
                    <a:bodyPr/>
                    <a:lstStyle/>
                    <a:p>
                      <a:pPr algn="l" fontAlgn="b"/>
                      <a:r>
                        <a:rPr lang="en-US" sz="1300" b="0" i="0" u="none" strike="noStrike">
                          <a:solidFill>
                            <a:srgbClr val="000000"/>
                          </a:solidFill>
                          <a:effectLst/>
                          <a:latin typeface="+mn-lt"/>
                        </a:rPr>
                        <a:t>Auto Sales v Gas Price</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0.000444</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-0.02</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0.768033294</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200" b="0" i="0" u="none" strike="noStrike" dirty="0">
                          <a:solidFill>
                            <a:srgbClr val="000000"/>
                          </a:solidFill>
                          <a:effectLst/>
                          <a:latin typeface="+mn-lt"/>
                        </a:rPr>
                        <a:t>Accounts for hardly any of the data: Correlation: None or very weak   </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25058878"/>
                  </a:ext>
                </a:extLst>
              </a:tr>
              <a:tr h="579330">
                <a:tc>
                  <a:txBody>
                    <a:bodyPr/>
                    <a:lstStyle/>
                    <a:p>
                      <a:pPr algn="l" fontAlgn="b"/>
                      <a:r>
                        <a:rPr lang="en-US" sz="1300" b="0" i="0" u="none" strike="noStrike">
                          <a:solidFill>
                            <a:srgbClr val="000000"/>
                          </a:solidFill>
                          <a:effectLst/>
                          <a:latin typeface="+mn-lt"/>
                        </a:rPr>
                        <a:t>Auto Sales v Unemployment</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0.378681</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-0.62</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5.09817E-22</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200" b="0" i="0" u="none" strike="noStrike" dirty="0">
                          <a:solidFill>
                            <a:srgbClr val="000000"/>
                          </a:solidFill>
                          <a:effectLst/>
                          <a:latin typeface="+mn-lt"/>
                        </a:rPr>
                        <a:t>Accounts for roughly 38% of the data: Correlation: Moderate</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05397928"/>
                  </a:ext>
                </a:extLst>
              </a:tr>
              <a:tr h="579330">
                <a:tc>
                  <a:txBody>
                    <a:bodyPr/>
                    <a:lstStyle/>
                    <a:p>
                      <a:pPr algn="l" fontAlgn="b"/>
                      <a:r>
                        <a:rPr lang="en-US" sz="1300" b="0" i="0" u="none" strike="noStrike" dirty="0">
                          <a:solidFill>
                            <a:srgbClr val="000000"/>
                          </a:solidFill>
                          <a:effectLst/>
                          <a:latin typeface="+mn-lt"/>
                        </a:rPr>
                        <a:t>Auto Sales v Steel Price Index</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a:solidFill>
                            <a:srgbClr val="000000"/>
                          </a:solidFill>
                          <a:effectLst/>
                          <a:latin typeface="+mn-lt"/>
                        </a:rPr>
                        <a:t>0.000751</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-0.03</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0.701366116</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200" b="0" i="0" u="none" strike="noStrike" dirty="0">
                          <a:solidFill>
                            <a:srgbClr val="000000"/>
                          </a:solidFill>
                          <a:effectLst/>
                          <a:latin typeface="+mn-lt"/>
                        </a:rPr>
                        <a:t>Accounts for hardly any of the data: Correlation: None, or very Weak</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762237614"/>
                  </a:ext>
                </a:extLst>
              </a:tr>
              <a:tr h="579330">
                <a:tc>
                  <a:txBody>
                    <a:bodyPr/>
                    <a:lstStyle/>
                    <a:p>
                      <a:pPr algn="l" fontAlgn="b"/>
                      <a:r>
                        <a:rPr lang="en-US" sz="1300" b="0" i="0" u="none" strike="noStrike">
                          <a:solidFill>
                            <a:srgbClr val="000000"/>
                          </a:solidFill>
                          <a:effectLst/>
                          <a:latin typeface="+mn-lt"/>
                        </a:rPr>
                        <a:t>Auto Sales v New Vehicle Price Index</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a:solidFill>
                            <a:srgbClr val="000000"/>
                          </a:solidFill>
                          <a:effectLst/>
                          <a:latin typeface="+mn-lt"/>
                        </a:rPr>
                        <a:t>0.204739</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0.45</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2.19503E-11</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200" b="0" i="0" u="none" strike="noStrike" dirty="0">
                          <a:solidFill>
                            <a:srgbClr val="000000"/>
                          </a:solidFill>
                          <a:effectLst/>
                          <a:latin typeface="+mn-lt"/>
                        </a:rPr>
                        <a:t>Accounts for roughly 20% of the data: Correlation: Weak</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461808691"/>
                  </a:ext>
                </a:extLst>
              </a:tr>
              <a:tr h="579330">
                <a:tc>
                  <a:txBody>
                    <a:bodyPr/>
                    <a:lstStyle/>
                    <a:p>
                      <a:pPr algn="l" fontAlgn="b"/>
                      <a:r>
                        <a:rPr lang="en-US" sz="1300" b="0" i="0" u="none" strike="noStrike" dirty="0">
                          <a:solidFill>
                            <a:srgbClr val="000000"/>
                          </a:solidFill>
                          <a:effectLst/>
                          <a:latin typeface="+mn-lt"/>
                        </a:rPr>
                        <a:t>Auto Sales v Used Vehicle Price Index</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0.055362</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0.24</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350" b="0" i="0" u="none" strike="noStrike" dirty="0">
                          <a:solidFill>
                            <a:srgbClr val="000000"/>
                          </a:solidFill>
                          <a:effectLst/>
                          <a:latin typeface="+mn-lt"/>
                        </a:rPr>
                        <a:t>0.00084731</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200" b="0" i="0" u="none" strike="noStrike" dirty="0">
                          <a:solidFill>
                            <a:srgbClr val="000000"/>
                          </a:solidFill>
                          <a:effectLst/>
                          <a:latin typeface="+mn-lt"/>
                        </a:rPr>
                        <a:t>Accounts for less than 5% of the data-Correlation: Weak</a:t>
                      </a:r>
                    </a:p>
                  </a:txBody>
                  <a:tcPr marL="6720" marR="6720" marT="67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286734584"/>
                  </a:ext>
                </a:extLst>
              </a:tr>
            </a:tbl>
          </a:graphicData>
        </a:graphic>
      </p:graphicFrame>
    </p:spTree>
    <p:extLst>
      <p:ext uri="{BB962C8B-B14F-4D97-AF65-F5344CB8AC3E}">
        <p14:creationId xmlns:p14="http://schemas.microsoft.com/office/powerpoint/2010/main" val="345900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8164749" y="457201"/>
            <a:ext cx="3575737" cy="1332688"/>
          </a:xfrm>
        </p:spPr>
        <p:txBody>
          <a:bodyPr anchor="b">
            <a:normAutofit fontScale="90000"/>
          </a:bodyPr>
          <a:lstStyle/>
          <a:p>
            <a:pPr algn="ctr"/>
            <a:r>
              <a:rPr lang="en-US" sz="3200" dirty="0">
                <a:solidFill>
                  <a:srgbClr val="FFFFFF"/>
                </a:solidFill>
              </a:rPr>
              <a:t>Correlation Matrix</a:t>
            </a:r>
            <a:br>
              <a:rPr lang="en-US" sz="3200" dirty="0">
                <a:solidFill>
                  <a:srgbClr val="FFFFFF"/>
                </a:solidFill>
              </a:rPr>
            </a:br>
            <a:r>
              <a:rPr lang="en-US" sz="2200" b="0" dirty="0">
                <a:solidFill>
                  <a:srgbClr val="FFFFFF"/>
                </a:solidFill>
              </a:rPr>
              <a:t>(Other Observations)</a:t>
            </a:r>
            <a:endParaRPr lang="en-US" sz="3200" b="0" dirty="0">
              <a:solidFill>
                <a:srgbClr val="FFFFFF"/>
              </a:solidFill>
            </a:endParaRPr>
          </a:p>
        </p:txBody>
      </p:sp>
      <p:pic>
        <p:nvPicPr>
          <p:cNvPr id="11" name="Picture 10">
            <a:extLst>
              <a:ext uri="{FF2B5EF4-FFF2-40B4-BE49-F238E27FC236}">
                <a16:creationId xmlns:a16="http://schemas.microsoft.com/office/drawing/2014/main" id="{DD150228-B645-466C-82D1-4D9F9A774CB5}"/>
              </a:ext>
            </a:extLst>
          </p:cNvPr>
          <p:cNvPicPr>
            <a:picLocks noChangeAspect="1"/>
          </p:cNvPicPr>
          <p:nvPr/>
        </p:nvPicPr>
        <p:blipFill>
          <a:blip r:embed="rId2"/>
          <a:stretch>
            <a:fillRect/>
          </a:stretch>
        </p:blipFill>
        <p:spPr>
          <a:xfrm>
            <a:off x="463961" y="728130"/>
            <a:ext cx="6612856" cy="5042302"/>
          </a:xfrm>
          <a:prstGeom prst="roundRect">
            <a:avLst>
              <a:gd name="adj" fmla="val 3876"/>
            </a:avLst>
          </a:prstGeom>
          <a:ln>
            <a:solidFill>
              <a:schemeClr val="accent1"/>
            </a:solidFill>
          </a:ln>
          <a:effectLst/>
        </p:spPr>
      </p:pic>
      <p:sp>
        <p:nvSpPr>
          <p:cNvPr id="9" name="Content Placeholder 2">
            <a:extLst>
              <a:ext uri="{FF2B5EF4-FFF2-40B4-BE49-F238E27FC236}">
                <a16:creationId xmlns:a16="http://schemas.microsoft.com/office/drawing/2014/main" id="{A23D8724-F6E9-4756-B86A-C70C42FDB492}"/>
              </a:ext>
            </a:extLst>
          </p:cNvPr>
          <p:cNvSpPr>
            <a:spLocks noGrp="1"/>
          </p:cNvSpPr>
          <p:nvPr>
            <p:ph idx="1"/>
          </p:nvPr>
        </p:nvSpPr>
        <p:spPr>
          <a:xfrm>
            <a:off x="8164749" y="1946922"/>
            <a:ext cx="3939665" cy="4706797"/>
          </a:xfrm>
        </p:spPr>
        <p:txBody>
          <a:bodyPr>
            <a:normAutofit/>
          </a:bodyPr>
          <a:lstStyle/>
          <a:p>
            <a:pPr>
              <a:lnSpc>
                <a:spcPct val="90000"/>
              </a:lnSpc>
              <a:buFont typeface="Wingdings" panose="05000000000000000000" pitchFamily="2" charset="2"/>
              <a:buChar char="Ø"/>
            </a:pPr>
            <a:r>
              <a:rPr lang="en-US" sz="2000" dirty="0">
                <a:solidFill>
                  <a:srgbClr val="FFFFFF"/>
                </a:solidFill>
              </a:rPr>
              <a:t>New Auto Prices tend to increase every year</a:t>
            </a:r>
          </a:p>
          <a:p>
            <a:pPr>
              <a:lnSpc>
                <a:spcPct val="90000"/>
              </a:lnSpc>
              <a:buFont typeface="Wingdings" panose="05000000000000000000" pitchFamily="2" charset="2"/>
              <a:buChar char="Ø"/>
            </a:pPr>
            <a:r>
              <a:rPr lang="en-US" sz="2000" dirty="0">
                <a:solidFill>
                  <a:srgbClr val="FFFFFF"/>
                </a:solidFill>
              </a:rPr>
              <a:t>New &amp; Used Auto Prices tend to increase together</a:t>
            </a:r>
          </a:p>
          <a:p>
            <a:pPr>
              <a:lnSpc>
                <a:spcPct val="90000"/>
              </a:lnSpc>
              <a:buFont typeface="Wingdings" panose="05000000000000000000" pitchFamily="2" charset="2"/>
              <a:buChar char="Ø"/>
            </a:pPr>
            <a:r>
              <a:rPr lang="en-US" sz="2000" dirty="0">
                <a:solidFill>
                  <a:srgbClr val="FFFFFF"/>
                </a:solidFill>
              </a:rPr>
              <a:t>Steel Price is positively correlated to Gas Price with a tendency to increase together</a:t>
            </a:r>
          </a:p>
          <a:p>
            <a:pPr>
              <a:lnSpc>
                <a:spcPct val="90000"/>
              </a:lnSpc>
              <a:buFont typeface="Wingdings" panose="05000000000000000000" pitchFamily="2" charset="2"/>
              <a:buChar char="Ø"/>
            </a:pPr>
            <a:r>
              <a:rPr lang="en-US" sz="2000" dirty="0">
                <a:solidFill>
                  <a:srgbClr val="FFFFFF"/>
                </a:solidFill>
              </a:rPr>
              <a:t>Steel Price &amp; the price of Used Vehicles also may have a tendency to increase together</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spTree>
    <p:extLst>
      <p:ext uri="{BB962C8B-B14F-4D97-AF65-F5344CB8AC3E}">
        <p14:creationId xmlns:p14="http://schemas.microsoft.com/office/powerpoint/2010/main" val="35432210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47354" y="69193"/>
            <a:ext cx="10571998" cy="2498909"/>
          </a:xfrm>
        </p:spPr>
        <p:txBody>
          <a:bodyPr/>
          <a:lstStyle/>
          <a:p>
            <a:r>
              <a:rPr lang="en-US" sz="6600" dirty="0"/>
              <a:t>Conclusion</a:t>
            </a:r>
            <a:br>
              <a:rPr lang="en-US" sz="6600" dirty="0"/>
            </a:br>
            <a:endParaRPr lang="en-US" sz="6600" dirty="0"/>
          </a:p>
        </p:txBody>
      </p:sp>
      <p:sp>
        <p:nvSpPr>
          <p:cNvPr id="3" name="Content Placeholder 2">
            <a:extLst>
              <a:ext uri="{FF2B5EF4-FFF2-40B4-BE49-F238E27FC236}">
                <a16:creationId xmlns:a16="http://schemas.microsoft.com/office/drawing/2014/main" id="{CCF44838-6AAC-604F-8AEC-28E274EE72FD}"/>
              </a:ext>
            </a:extLst>
          </p:cNvPr>
          <p:cNvSpPr>
            <a:spLocks noGrp="1"/>
          </p:cNvSpPr>
          <p:nvPr>
            <p:ph idx="1"/>
          </p:nvPr>
        </p:nvSpPr>
        <p:spPr/>
        <p:txBody>
          <a:bodyPr/>
          <a:lstStyle/>
          <a:p>
            <a:r>
              <a:rPr lang="en-US" dirty="0"/>
              <a:t> * Discuss any difficulties that arose, and how you dealt with them</a:t>
            </a:r>
          </a:p>
          <a:p>
            <a:r>
              <a:rPr lang="en-US" dirty="0"/>
              <a:t>  * Discuss any additional questions that came up, but which you didn't have time to answer: What would you research next, if you had two more weeks?</a:t>
            </a:r>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Tree>
    <p:extLst>
      <p:ext uri="{BB962C8B-B14F-4D97-AF65-F5344CB8AC3E}">
        <p14:creationId xmlns:p14="http://schemas.microsoft.com/office/powerpoint/2010/main" val="31354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340608"/>
          </a:xfrm>
        </p:spPr>
        <p:txBody>
          <a:bodyPr/>
          <a:lstStyle/>
          <a:p>
            <a:r>
              <a:rPr lang="en-US" sz="6600" dirty="0"/>
              <a:t>Discussion</a:t>
            </a:r>
            <a:br>
              <a:rPr lang="en-US" sz="6600" dirty="0"/>
            </a:br>
            <a:endParaRPr lang="en-US" sz="6600" dirty="0"/>
          </a:p>
        </p:txBody>
      </p:sp>
      <p:sp>
        <p:nvSpPr>
          <p:cNvPr id="3" name="Content Placeholder 2">
            <a:extLst>
              <a:ext uri="{FF2B5EF4-FFF2-40B4-BE49-F238E27FC236}">
                <a16:creationId xmlns:a16="http://schemas.microsoft.com/office/drawing/2014/main" id="{2833F7BB-1371-0E44-9545-E96720C8AD24}"/>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a:t>
            </a:r>
          </a:p>
          <a:p>
            <a:endParaRPr lang="en-US"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spTree>
    <p:extLst>
      <p:ext uri="{BB962C8B-B14F-4D97-AF65-F5344CB8AC3E}">
        <p14:creationId xmlns:p14="http://schemas.microsoft.com/office/powerpoint/2010/main" val="172861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dirty="0"/>
              <a:t> Questions?</a:t>
            </a:r>
            <a:br>
              <a:rPr lang="en-US" dirty="0"/>
            </a:br>
            <a:endParaRPr lang="en-US" dirty="0"/>
          </a:p>
        </p:txBody>
      </p:sp>
      <p:sp>
        <p:nvSpPr>
          <p:cNvPr id="3" name="Subtitle 2">
            <a:extLst>
              <a:ext uri="{FF2B5EF4-FFF2-40B4-BE49-F238E27FC236}">
                <a16:creationId xmlns:a16="http://schemas.microsoft.com/office/drawing/2014/main" id="{EBEDC936-C74C-7446-B3C2-3B24C07274E9}"/>
              </a:ext>
            </a:extLst>
          </p:cNvPr>
          <p:cNvSpPr>
            <a:spLocks noGrp="1"/>
          </p:cNvSpPr>
          <p:nvPr>
            <p:ph type="subTitle" idx="1"/>
          </p:nvPr>
        </p:nvSpPr>
        <p:spPr>
          <a:xfrm>
            <a:off x="372256" y="5400920"/>
            <a:ext cx="4223817" cy="434974"/>
          </a:xfrm>
        </p:spPr>
        <p:txBody>
          <a:bodyPr>
            <a:normAutofit lnSpcReduction="10000"/>
          </a:bodyPr>
          <a:lstStyle/>
          <a:p>
            <a:pPr algn="ctr"/>
            <a:r>
              <a:rPr lang="en-US" dirty="0"/>
              <a:t>Open-floor Q&amp;A with the audience</a:t>
            </a:r>
          </a:p>
          <a:p>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Overview</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228044"/>
            <a:ext cx="11664948" cy="4288665"/>
          </a:xfrm>
        </p:spPr>
        <p:txBody>
          <a:bodyPr>
            <a:normAutofit/>
          </a:bodyPr>
          <a:lstStyle/>
          <a:p>
            <a:r>
              <a:rPr lang="en-US" sz="2000" dirty="0"/>
              <a:t>Over the past three decades, supply chains have become increasingly global. This change has been driven by the dramatic increase in the number of goods and services that are tradable. The main factors in tradability are transportation costs and product perishability.</a:t>
            </a:r>
          </a:p>
          <a:p>
            <a:r>
              <a:rPr lang="en-US" sz="2000" dirty="0"/>
              <a:t>As a group we had decided to gather data that has impact in today supply chain for the auto industry.</a:t>
            </a:r>
          </a:p>
          <a:p>
            <a:r>
              <a:rPr lang="en-US" sz="2000" dirty="0"/>
              <a:t>We contain the scope of project by focusing on</a:t>
            </a:r>
          </a:p>
          <a:p>
            <a:pPr lvl="1">
              <a:lnSpc>
                <a:spcPct val="90000"/>
              </a:lnSpc>
            </a:pPr>
            <a:r>
              <a:rPr lang="en-US" sz="1800" dirty="0"/>
              <a:t>Vehicle sales</a:t>
            </a:r>
          </a:p>
          <a:p>
            <a:pPr lvl="1">
              <a:lnSpc>
                <a:spcPct val="90000"/>
              </a:lnSpc>
            </a:pPr>
            <a:r>
              <a:rPr lang="en-US" sz="1800" dirty="0"/>
              <a:t>Gas Prices</a:t>
            </a:r>
          </a:p>
          <a:p>
            <a:pPr lvl="1">
              <a:lnSpc>
                <a:spcPct val="90000"/>
              </a:lnSpc>
            </a:pPr>
            <a:r>
              <a:rPr lang="en-US" sz="1800" dirty="0"/>
              <a:t>Steel Prices </a:t>
            </a:r>
          </a:p>
          <a:p>
            <a:pPr lvl="1">
              <a:lnSpc>
                <a:spcPct val="90000"/>
              </a:lnSpc>
            </a:pPr>
            <a:r>
              <a:rPr lang="en-US" sz="1800" dirty="0"/>
              <a:t>Unemployment</a:t>
            </a:r>
            <a:endParaRPr lang="en-US" sz="2000" dirty="0"/>
          </a:p>
          <a:p>
            <a:endParaRPr lang="en-US" sz="20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62000"/>
          </a:blip>
          <a:stretch>
            <a:fillRect/>
          </a:stretch>
        </p:blipFill>
        <p:spPr>
          <a:xfrm>
            <a:off x="8138511" y="113063"/>
            <a:ext cx="2859110" cy="1572511"/>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Questions</a:t>
            </a:r>
            <a:br>
              <a:rPr lang="en-US" dirty="0"/>
            </a:br>
            <a:endParaRPr lang="en-US" dirty="0"/>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158107" y="310931"/>
            <a:ext cx="6957693" cy="601707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8033208" y="2780817"/>
            <a:ext cx="3582984" cy="2556558"/>
          </a:xfrm>
        </p:spPr>
        <p:txBody>
          <a:bodyPr>
            <a:normAutofit/>
          </a:bodyPr>
          <a:lstStyle/>
          <a:p>
            <a:pPr>
              <a:buFont typeface="Wingdings" panose="05000000000000000000" pitchFamily="2" charset="2"/>
              <a:buChar char="Ø"/>
            </a:pPr>
            <a:r>
              <a:rPr lang="en-US" sz="2400" dirty="0"/>
              <a:t>Correlation Coefficient: -0.02</a:t>
            </a:r>
          </a:p>
          <a:p>
            <a:pPr>
              <a:buFont typeface="Wingdings" panose="05000000000000000000" pitchFamily="2" charset="2"/>
              <a:buChar char="Ø"/>
            </a:pPr>
            <a:r>
              <a:rPr lang="en-US" sz="2400" dirty="0"/>
              <a:t>R-squared: 0.000444</a:t>
            </a:r>
          </a:p>
        </p:txBody>
      </p:sp>
      <p:pic>
        <p:nvPicPr>
          <p:cNvPr id="4" name="Picture 3">
            <a:extLst>
              <a:ext uri="{FF2B5EF4-FFF2-40B4-BE49-F238E27FC236}">
                <a16:creationId xmlns:a16="http://schemas.microsoft.com/office/drawing/2014/main" id="{9EE6D83C-9038-6943-AD52-C6BCA1EC3205}"/>
              </a:ext>
            </a:extLst>
          </p:cNvPr>
          <p:cNvPicPr>
            <a:picLocks noChangeAspect="1"/>
          </p:cNvPicPr>
          <p:nvPr/>
        </p:nvPicPr>
        <p:blipFill>
          <a:blip r:embed="rId3"/>
          <a:stretch>
            <a:fillRect/>
          </a:stretch>
        </p:blipFill>
        <p:spPr>
          <a:xfrm>
            <a:off x="133171" y="2291733"/>
            <a:ext cx="6459608" cy="4337610"/>
          </a:xfrm>
          <a:prstGeom prst="rect">
            <a:avLst/>
          </a:prstGeom>
          <a:solidFill>
            <a:schemeClr val="accent1"/>
          </a:solidFill>
          <a:ln>
            <a:solidFill>
              <a:schemeClr val="tx1"/>
            </a:solidFill>
          </a:ln>
          <a:effectLst>
            <a:innerShdw blurRad="63500" dist="50800" dir="13500000">
              <a:prstClr val="black">
                <a:alpha val="50000"/>
              </a:prstClr>
            </a:innerShdw>
          </a:effectLst>
        </p:spPr>
      </p:pic>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1380</TotalTime>
  <Words>928</Words>
  <Application>Microsoft Macintosh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Courier New</vt:lpstr>
      <vt:lpstr>Wingdings</vt:lpstr>
      <vt:lpstr>Wingdings 2</vt:lpstr>
      <vt:lpstr>Quotable</vt:lpstr>
      <vt:lpstr>PowerPoint Presentation</vt:lpstr>
      <vt:lpstr>Overview</vt:lpstr>
      <vt:lpstr>Questions </vt:lpstr>
      <vt:lpstr>Project Data Sources </vt:lpstr>
      <vt:lpstr>Data Clean Up</vt:lpstr>
      <vt:lpstr>Data Clean Up (continued)</vt:lpstr>
      <vt:lpstr>Final Clean CSV</vt:lpstr>
      <vt:lpstr>Let the Exploration Begin!</vt:lpstr>
      <vt:lpstr>Gas Price vs. Auto Sales</vt:lpstr>
      <vt:lpstr>Unemployment Rate</vt:lpstr>
      <vt:lpstr>Steel Price vs Auto Sales</vt:lpstr>
      <vt:lpstr>New Vehicle Price Index</vt:lpstr>
      <vt:lpstr>Used Vehicle Price Index</vt:lpstr>
      <vt:lpstr>Results</vt:lpstr>
      <vt:lpstr>Correlation Matrix (Other Observations)</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Michelle herman</cp:lastModifiedBy>
  <cp:revision>59</cp:revision>
  <dcterms:created xsi:type="dcterms:W3CDTF">2021-08-06T02:31:35Z</dcterms:created>
  <dcterms:modified xsi:type="dcterms:W3CDTF">2021-08-14T17:50:02Z</dcterms:modified>
</cp:coreProperties>
</file>