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23"/>
    <p:restoredTop sz="96405"/>
  </p:normalViewPr>
  <p:slideViewPr>
    <p:cSldViewPr snapToGrid="0" snapToObjects="1">
      <p:cViewPr varScale="1">
        <p:scale>
          <a:sx n="131" d="100"/>
          <a:sy n="131"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8/14/21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206407" y="3237092"/>
            <a:ext cx="3584448" cy="2560320"/>
          </a:xfrm>
        </p:spPr>
        <p:txBody>
          <a:bodyPr>
            <a:normAutofit/>
          </a:bodyPr>
          <a:lstStyle/>
          <a:p>
            <a:pPr>
              <a:buFont typeface="Wingdings" panose="05000000000000000000" pitchFamily="2" charset="2"/>
              <a:buChar char="Ø"/>
            </a:pPr>
            <a:r>
              <a:rPr lang="en-US" sz="2400" dirty="0"/>
              <a:t>Correlation Coefficient: -0.62</a:t>
            </a:r>
          </a:p>
          <a:p>
            <a:pPr>
              <a:buFont typeface="Wingdings" panose="05000000000000000000" pitchFamily="2" charset="2"/>
              <a:buChar char="Ø"/>
            </a:pPr>
            <a:r>
              <a:rPr lang="en-US" sz="2400" dirty="0"/>
              <a:t>R-squared: 0.378</a:t>
            </a:r>
          </a:p>
          <a:p>
            <a:pPr>
              <a:buFont typeface="Wingdings" panose="05000000000000000000" pitchFamily="2" charset="2"/>
              <a:buChar char="Ø"/>
            </a:pPr>
            <a:r>
              <a:rPr lang="en-US" sz="2400" dirty="0"/>
              <a:t>P-Value: 5.09817E-22</a:t>
            </a:r>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892848" y="3167290"/>
            <a:ext cx="3584448" cy="2560320"/>
          </a:xfrm>
        </p:spPr>
        <p:txBody>
          <a:bodyPr>
            <a:normAutofit/>
          </a:bodyPr>
          <a:lstStyle/>
          <a:p>
            <a:pPr>
              <a:buFont typeface="Wingdings" panose="05000000000000000000" pitchFamily="2" charset="2"/>
              <a:buChar char="Ø"/>
            </a:pPr>
            <a:r>
              <a:rPr lang="en-US" sz="2400" dirty="0"/>
              <a:t>Correlation Coefficient:  -0.03</a:t>
            </a:r>
          </a:p>
          <a:p>
            <a:pPr>
              <a:buFont typeface="Wingdings" panose="05000000000000000000" pitchFamily="2" charset="2"/>
              <a:buChar char="Ø"/>
            </a:pPr>
            <a:r>
              <a:rPr lang="en-US" sz="2400" dirty="0"/>
              <a:t>R-squared: 0.000751</a:t>
            </a:r>
          </a:p>
          <a:p>
            <a:pPr>
              <a:buFont typeface="Wingdings" panose="05000000000000000000" pitchFamily="2" charset="2"/>
              <a:buChar char="Ø"/>
            </a:pPr>
            <a:r>
              <a:rPr lang="en-US" sz="2400" dirty="0"/>
              <a:t>P-Value: 0.701366116</a:t>
            </a:r>
          </a:p>
          <a:p>
            <a:pPr marL="0" indent="0">
              <a:buNone/>
            </a:pPr>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06497" y="3104909"/>
            <a:ext cx="3584448" cy="2560320"/>
          </a:xfrm>
        </p:spPr>
        <p:txBody>
          <a:bodyPr>
            <a:normAutofit/>
          </a:bodyPr>
          <a:lstStyle/>
          <a:p>
            <a:pPr>
              <a:buFont typeface="Wingdings" panose="05000000000000000000" pitchFamily="2" charset="2"/>
              <a:buChar char="Ø"/>
            </a:pPr>
            <a:r>
              <a:rPr lang="en-US" sz="2400" dirty="0"/>
              <a:t>Correlation Coefficient: 0.45</a:t>
            </a:r>
          </a:p>
          <a:p>
            <a:pPr>
              <a:buFont typeface="Wingdings" panose="05000000000000000000" pitchFamily="2" charset="2"/>
              <a:buChar char="Ø"/>
            </a:pPr>
            <a:r>
              <a:rPr lang="en-US" sz="2400" dirty="0"/>
              <a:t>R-squared: 0.2047394</a:t>
            </a:r>
          </a:p>
          <a:p>
            <a:pPr>
              <a:buFont typeface="Wingdings" panose="05000000000000000000" pitchFamily="2" charset="2"/>
              <a:buChar char="Ø"/>
            </a:pPr>
            <a:r>
              <a:rPr lang="en-US" sz="2400" dirty="0"/>
              <a:t>P-Value: 2.19503E-11</a:t>
            </a:r>
          </a:p>
          <a:p>
            <a:pPr marL="0" indent="0">
              <a:buNone/>
            </a:pPr>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7777101" y="3146857"/>
            <a:ext cx="3584448" cy="2560320"/>
          </a:xfrm>
        </p:spPr>
        <p:txBody>
          <a:bodyPr>
            <a:normAutofit/>
          </a:bodyPr>
          <a:lstStyle/>
          <a:p>
            <a:pPr>
              <a:buFont typeface="Wingdings" panose="05000000000000000000" pitchFamily="2" charset="2"/>
              <a:buChar char="Ø"/>
            </a:pPr>
            <a:r>
              <a:rPr lang="en-US" sz="2400" dirty="0"/>
              <a:t>Correlation Coefficient: 0.24</a:t>
            </a:r>
          </a:p>
          <a:p>
            <a:pPr>
              <a:buFont typeface="Wingdings" panose="05000000000000000000" pitchFamily="2" charset="2"/>
              <a:buChar char="Ø"/>
            </a:pPr>
            <a:r>
              <a:rPr lang="en-US" sz="2400" dirty="0"/>
              <a:t>R-squared: 0.0553622</a:t>
            </a:r>
          </a:p>
          <a:p>
            <a:pPr>
              <a:buFont typeface="Wingdings" panose="05000000000000000000" pitchFamily="2" charset="2"/>
              <a:buChar char="Ø"/>
            </a:pPr>
            <a:r>
              <a:rPr lang="en-US" sz="2400" dirty="0"/>
              <a:t>P-Value: 0.00084731</a:t>
            </a:r>
          </a:p>
          <a:p>
            <a:pPr marL="0" indent="0">
              <a:buNone/>
            </a:pPr>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6" name="Table 5">
            <a:extLst>
              <a:ext uri="{FF2B5EF4-FFF2-40B4-BE49-F238E27FC236}">
                <a16:creationId xmlns:a16="http://schemas.microsoft.com/office/drawing/2014/main" id="{33C3CBDD-AB38-AF4C-AC7F-6280C20F6591}"/>
              </a:ext>
            </a:extLst>
          </p:cNvPr>
          <p:cNvGraphicFramePr>
            <a:graphicFrameLocks noGrp="1"/>
          </p:cNvGraphicFramePr>
          <p:nvPr>
            <p:extLst>
              <p:ext uri="{D42A27DB-BD31-4B8C-83A1-F6EECF244321}">
                <p14:modId xmlns:p14="http://schemas.microsoft.com/office/powerpoint/2010/main" val="4245258281"/>
              </p:ext>
            </p:extLst>
          </p:nvPr>
        </p:nvGraphicFramePr>
        <p:xfrm>
          <a:off x="7334868" y="690321"/>
          <a:ext cx="4397328" cy="1895873"/>
        </p:xfrm>
        <a:graphic>
          <a:graphicData uri="http://schemas.openxmlformats.org/drawingml/2006/table">
            <a:tbl>
              <a:tblPr>
                <a:effectLst>
                  <a:outerShdw blurRad="50800" dist="38100" dir="18900000" algn="bl" rotWithShape="0">
                    <a:prstClr val="black">
                      <a:alpha val="40000"/>
                    </a:prstClr>
                  </a:outerShdw>
                </a:effectLst>
              </a:tblPr>
              <a:tblGrid>
                <a:gridCol w="2133357">
                  <a:extLst>
                    <a:ext uri="{9D8B030D-6E8A-4147-A177-3AD203B41FA5}">
                      <a16:colId xmlns:a16="http://schemas.microsoft.com/office/drawing/2014/main" val="62343428"/>
                    </a:ext>
                  </a:extLst>
                </a:gridCol>
                <a:gridCol w="2263971">
                  <a:extLst>
                    <a:ext uri="{9D8B030D-6E8A-4147-A177-3AD203B41FA5}">
                      <a16:colId xmlns:a16="http://schemas.microsoft.com/office/drawing/2014/main" val="913854601"/>
                    </a:ext>
                  </a:extLst>
                </a:gridCol>
              </a:tblGrid>
              <a:tr h="525821">
                <a:tc>
                  <a:txBody>
                    <a:bodyPr/>
                    <a:lstStyle/>
                    <a:p>
                      <a:pPr algn="l" fontAlgn="b"/>
                      <a:r>
                        <a:rPr lang="en-US" sz="1600" b="1" i="0" u="none" strike="noStrike" dirty="0">
                          <a:solidFill>
                            <a:srgbClr val="000000"/>
                          </a:solidFill>
                          <a:effectLst/>
                          <a:latin typeface="+mn-lt"/>
                        </a:rPr>
                        <a:t>Absolute Value of 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1" i="0" u="none" strike="noStrike" dirty="0">
                          <a:solidFill>
                            <a:srgbClr val="000000"/>
                          </a:solidFill>
                          <a:effectLst/>
                          <a:latin typeface="+mn-lt"/>
                        </a:rPr>
                        <a:t>Strength of 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08102116"/>
                  </a:ext>
                </a:extLst>
              </a:tr>
              <a:tr h="342513">
                <a:tc>
                  <a:txBody>
                    <a:bodyPr/>
                    <a:lstStyle/>
                    <a:p>
                      <a:pPr algn="l" fontAlgn="b"/>
                      <a:r>
                        <a:rPr lang="en-US" sz="1600" b="0" i="0" u="none" strike="noStrike">
                          <a:solidFill>
                            <a:srgbClr val="000000"/>
                          </a:solidFill>
                          <a:effectLst/>
                          <a:latin typeface="+mn-lt"/>
                        </a:rPr>
                        <a:t>r </a:t>
                      </a:r>
                      <a:r>
                        <a:rPr lang="en-US" sz="1600" b="1" i="0" u="none" strike="noStrike">
                          <a:solidFill>
                            <a:srgbClr val="000000"/>
                          </a:solidFill>
                          <a:effectLst/>
                          <a:latin typeface="+mn-lt"/>
                        </a:rPr>
                        <a:t>&lt; </a:t>
                      </a:r>
                      <a:r>
                        <a:rPr lang="en-US" sz="1600" b="0" i="0" u="none" strike="noStrike">
                          <a:solidFill>
                            <a:srgbClr val="000000"/>
                          </a:solidFill>
                          <a:effectLst/>
                          <a:latin typeface="+mn-lt"/>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None or 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9623164"/>
                  </a:ext>
                </a:extLst>
              </a:tr>
              <a:tr h="342513">
                <a:tc>
                  <a:txBody>
                    <a:bodyPr/>
                    <a:lstStyle/>
                    <a:p>
                      <a:pPr algn="l" fontAlgn="b"/>
                      <a:r>
                        <a:rPr lang="en-US" sz="1600" b="0" i="0" u="none" strike="noStrike" dirty="0">
                          <a:solidFill>
                            <a:srgbClr val="000000"/>
                          </a:solidFill>
                          <a:effectLst/>
                          <a:latin typeface="+mn-lt"/>
                        </a:rPr>
                        <a:t>0.3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a:t>
                      </a:r>
                      <a:r>
                        <a:rPr lang="en-US" sz="1600" b="0" i="0" u="none" strike="noStrike" dirty="0">
                          <a:solidFill>
                            <a:srgbClr val="000000"/>
                          </a:solidFill>
                          <a:effectLst/>
                          <a:latin typeface="+mn-lt"/>
                        </a:rPr>
                        <a:t> 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7300079"/>
                  </a:ext>
                </a:extLst>
              </a:tr>
              <a:tr h="342513">
                <a:tc>
                  <a:txBody>
                    <a:bodyPr/>
                    <a:lstStyle/>
                    <a:p>
                      <a:pPr algn="l" fontAlgn="b"/>
                      <a:r>
                        <a:rPr lang="en-US" sz="1600" b="0" i="0" u="none" strike="noStrike" dirty="0">
                          <a:solidFill>
                            <a:srgbClr val="000000"/>
                          </a:solidFill>
                          <a:effectLst/>
                          <a:latin typeface="+mn-lt"/>
                        </a:rPr>
                        <a:t>0.5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 </a:t>
                      </a:r>
                      <a:r>
                        <a:rPr lang="en-US" sz="1600" b="0" i="0" u="none" strike="noStrike" dirty="0">
                          <a:solidFill>
                            <a:srgbClr val="000000"/>
                          </a:solidFill>
                          <a:effectLst/>
                          <a:latin typeface="+mn-lt"/>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14143828"/>
                  </a:ext>
                </a:extLst>
              </a:tr>
              <a:tr h="342513">
                <a:tc>
                  <a:txBody>
                    <a:bodyPr/>
                    <a:lstStyle/>
                    <a:p>
                      <a:pPr algn="l" fontAlgn="b"/>
                      <a:r>
                        <a:rPr lang="en-US" sz="1600" b="0" i="0" u="none" strike="noStrike" dirty="0">
                          <a:solidFill>
                            <a:srgbClr val="000000"/>
                          </a:solidFill>
                          <a:effectLst/>
                          <a:latin typeface="+mn-lt"/>
                        </a:rPr>
                        <a:t>r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Strong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47993820"/>
                  </a:ext>
                </a:extLst>
              </a:tr>
            </a:tbl>
          </a:graphicData>
        </a:graphic>
      </p:graphicFrame>
      <p:pic>
        <p:nvPicPr>
          <p:cNvPr id="7" name="Graphic 6" descr="Back RTL">
            <a:extLst>
              <a:ext uri="{FF2B5EF4-FFF2-40B4-BE49-F238E27FC236}">
                <a16:creationId xmlns:a16="http://schemas.microsoft.com/office/drawing/2014/main" id="{EF112EA1-977F-5D44-B975-8E5A078E79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3266" y="584344"/>
            <a:ext cx="2353011" cy="2353011"/>
          </a:xfrm>
          <a:prstGeom prst="rect">
            <a:avLst/>
          </a:prstGeom>
          <a:effectLst>
            <a:innerShdw blurRad="63500" dist="50800" dir="13500000">
              <a:prstClr val="black">
                <a:alpha val="50000"/>
              </a:prstClr>
            </a:innerShdw>
          </a:effectLst>
        </p:spPr>
      </p:pic>
      <p:graphicFrame>
        <p:nvGraphicFramePr>
          <p:cNvPr id="4" name="Table 3">
            <a:extLst>
              <a:ext uri="{FF2B5EF4-FFF2-40B4-BE49-F238E27FC236}">
                <a16:creationId xmlns:a16="http://schemas.microsoft.com/office/drawing/2014/main" id="{4627C27B-2358-BA47-8EBD-A18DAFC9D901}"/>
              </a:ext>
            </a:extLst>
          </p:cNvPr>
          <p:cNvGraphicFramePr>
            <a:graphicFrameLocks noGrp="1"/>
          </p:cNvGraphicFramePr>
          <p:nvPr>
            <p:extLst>
              <p:ext uri="{D42A27DB-BD31-4B8C-83A1-F6EECF244321}">
                <p14:modId xmlns:p14="http://schemas.microsoft.com/office/powerpoint/2010/main" val="1692003027"/>
              </p:ext>
            </p:extLst>
          </p:nvPr>
        </p:nvGraphicFramePr>
        <p:xfrm>
          <a:off x="81023" y="2937356"/>
          <a:ext cx="12023390" cy="3613915"/>
        </p:xfrm>
        <a:graphic>
          <a:graphicData uri="http://schemas.openxmlformats.org/drawingml/2006/table">
            <a:tbl>
              <a:tblPr>
                <a:effectLst>
                  <a:innerShdw blurRad="63500" dist="50800" dir="18900000">
                    <a:prstClr val="black">
                      <a:alpha val="50000"/>
                    </a:prstClr>
                  </a:innerShdw>
                </a:effectLst>
              </a:tblPr>
              <a:tblGrid>
                <a:gridCol w="2591731">
                  <a:extLst>
                    <a:ext uri="{9D8B030D-6E8A-4147-A177-3AD203B41FA5}">
                      <a16:colId xmlns:a16="http://schemas.microsoft.com/office/drawing/2014/main" val="897188322"/>
                    </a:ext>
                  </a:extLst>
                </a:gridCol>
                <a:gridCol w="897040">
                  <a:extLst>
                    <a:ext uri="{9D8B030D-6E8A-4147-A177-3AD203B41FA5}">
                      <a16:colId xmlns:a16="http://schemas.microsoft.com/office/drawing/2014/main" val="1809323920"/>
                    </a:ext>
                  </a:extLst>
                </a:gridCol>
                <a:gridCol w="1111107">
                  <a:extLst>
                    <a:ext uri="{9D8B030D-6E8A-4147-A177-3AD203B41FA5}">
                      <a16:colId xmlns:a16="http://schemas.microsoft.com/office/drawing/2014/main" val="2389632406"/>
                    </a:ext>
                  </a:extLst>
                </a:gridCol>
                <a:gridCol w="1827208">
                  <a:extLst>
                    <a:ext uri="{9D8B030D-6E8A-4147-A177-3AD203B41FA5}">
                      <a16:colId xmlns:a16="http://schemas.microsoft.com/office/drawing/2014/main" val="3882632575"/>
                    </a:ext>
                  </a:extLst>
                </a:gridCol>
                <a:gridCol w="5596304">
                  <a:extLst>
                    <a:ext uri="{9D8B030D-6E8A-4147-A177-3AD203B41FA5}">
                      <a16:colId xmlns:a16="http://schemas.microsoft.com/office/drawing/2014/main" val="3497280623"/>
                    </a:ext>
                  </a:extLst>
                </a:gridCol>
              </a:tblGrid>
              <a:tr h="717265">
                <a:tc>
                  <a:txBody>
                    <a:bodyPr/>
                    <a:lstStyle/>
                    <a:p>
                      <a:pPr algn="ctr" fontAlgn="b"/>
                      <a:r>
                        <a:rPr lang="en-US" sz="1400" b="1" i="0" u="none" strike="noStrike" dirty="0">
                          <a:solidFill>
                            <a:srgbClr val="000000"/>
                          </a:solidFill>
                          <a:effectLst/>
                          <a:latin typeface="+mn-lt"/>
                        </a:rPr>
                        <a:t>Relationship</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R²</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Pearson's r</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P Value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Meaning</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17183638"/>
                  </a:ext>
                </a:extLst>
              </a:tr>
              <a:tr h="579330">
                <a:tc>
                  <a:txBody>
                    <a:bodyPr/>
                    <a:lstStyle/>
                    <a:p>
                      <a:pPr algn="l" fontAlgn="b"/>
                      <a:r>
                        <a:rPr lang="en-US" sz="1300" b="0" i="0" u="none" strike="noStrike">
                          <a:solidFill>
                            <a:srgbClr val="000000"/>
                          </a:solidFill>
                          <a:effectLst/>
                          <a:latin typeface="+mn-lt"/>
                        </a:rPr>
                        <a:t>Auto Sales v Gas Price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0.000444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0.768033294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hardly any of the data: Correlation: None or very weak   </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25058878"/>
                  </a:ext>
                </a:extLst>
              </a:tr>
              <a:tr h="579330">
                <a:tc>
                  <a:txBody>
                    <a:bodyPr/>
                    <a:lstStyle/>
                    <a:p>
                      <a:pPr algn="l" fontAlgn="b"/>
                      <a:r>
                        <a:rPr lang="en-US" sz="1300" b="0" i="0" u="none" strike="noStrike">
                          <a:solidFill>
                            <a:srgbClr val="000000"/>
                          </a:solidFill>
                          <a:effectLst/>
                          <a:latin typeface="+mn-lt"/>
                        </a:rPr>
                        <a:t>Auto Sales v Unemployment</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0.378681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-0.62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5.09817E-22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roughly 38% of the data: Correlation: Moderate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05397928"/>
                  </a:ext>
                </a:extLst>
              </a:tr>
              <a:tr h="579330">
                <a:tc>
                  <a:txBody>
                    <a:bodyPr/>
                    <a:lstStyle/>
                    <a:p>
                      <a:pPr algn="l" fontAlgn="b"/>
                      <a:r>
                        <a:rPr lang="en-US" sz="1300" b="0" i="0" u="none" strike="noStrike" dirty="0">
                          <a:solidFill>
                            <a:srgbClr val="000000"/>
                          </a:solidFill>
                          <a:effectLst/>
                          <a:latin typeface="+mn-lt"/>
                        </a:rPr>
                        <a:t>Auto Sales v Steel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a:solidFill>
                            <a:srgbClr val="000000"/>
                          </a:solidFill>
                          <a:effectLst/>
                          <a:latin typeface="+mn-lt"/>
                        </a:rPr>
                        <a:t>0.000751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-0.03</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0.701366116</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hardly any of the data: Correlation: None, or very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62237614"/>
                  </a:ext>
                </a:extLst>
              </a:tr>
              <a:tr h="579330">
                <a:tc>
                  <a:txBody>
                    <a:bodyPr/>
                    <a:lstStyle/>
                    <a:p>
                      <a:pPr algn="l" fontAlgn="b"/>
                      <a:r>
                        <a:rPr lang="en-US" sz="1300" b="0" i="0" u="none" strike="noStrike">
                          <a:solidFill>
                            <a:srgbClr val="000000"/>
                          </a:solidFill>
                          <a:effectLst/>
                          <a:latin typeface="+mn-lt"/>
                        </a:rPr>
                        <a:t>Auto Sales v New Vehicle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a:solidFill>
                            <a:srgbClr val="000000"/>
                          </a:solidFill>
                          <a:effectLst/>
                          <a:latin typeface="+mn-lt"/>
                        </a:rPr>
                        <a:t>0.204739</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0.45</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2.19503E-11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roughly 20% of the data: Correlation: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61808691"/>
                  </a:ext>
                </a:extLst>
              </a:tr>
              <a:tr h="579330">
                <a:tc>
                  <a:txBody>
                    <a:bodyPr/>
                    <a:lstStyle/>
                    <a:p>
                      <a:pPr algn="l" fontAlgn="b"/>
                      <a:r>
                        <a:rPr lang="en-US" sz="1300" b="0" i="0" u="none" strike="noStrike" dirty="0">
                          <a:solidFill>
                            <a:srgbClr val="000000"/>
                          </a:solidFill>
                          <a:effectLst/>
                          <a:latin typeface="+mn-lt"/>
                        </a:rPr>
                        <a:t>Auto Sales v Used Vehicle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0.055362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0.24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0.00084731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less than 5% of the data-Correlation: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86734584"/>
                  </a:ext>
                </a:extLst>
              </a:tr>
            </a:tbl>
          </a:graphicData>
        </a:graphic>
      </p:graphicFrame>
    </p:spTree>
    <p:extLst>
      <p:ext uri="{BB962C8B-B14F-4D97-AF65-F5344CB8AC3E}">
        <p14:creationId xmlns:p14="http://schemas.microsoft.com/office/powerpoint/2010/main" val="345900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033208" y="2780817"/>
            <a:ext cx="3582984" cy="2556558"/>
          </a:xfrm>
        </p:spPr>
        <p:txBody>
          <a:bodyPr>
            <a:normAutofit/>
          </a:bodyPr>
          <a:lstStyle/>
          <a:p>
            <a:pPr>
              <a:buFont typeface="Wingdings" panose="05000000000000000000" pitchFamily="2" charset="2"/>
              <a:buChar char="Ø"/>
            </a:pPr>
            <a:r>
              <a:rPr lang="en-US" sz="2400" dirty="0"/>
              <a:t>Correlation Coefficient: -0.02</a:t>
            </a:r>
          </a:p>
          <a:p>
            <a:pPr>
              <a:buFont typeface="Wingdings" panose="05000000000000000000" pitchFamily="2" charset="2"/>
              <a:buChar char="Ø"/>
            </a:pPr>
            <a:r>
              <a:rPr lang="en-US" sz="2400" dirty="0"/>
              <a:t>R-squared: 0.000444</a:t>
            </a:r>
          </a:p>
          <a:p>
            <a:pPr>
              <a:buFont typeface="Wingdings" panose="05000000000000000000" pitchFamily="2" charset="2"/>
              <a:buChar char="Ø"/>
            </a:pPr>
            <a:r>
              <a:rPr lang="en-US" sz="2400" dirty="0"/>
              <a:t>P-Value: 0.768033294</a:t>
            </a:r>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133171" y="2291733"/>
            <a:ext cx="6459608" cy="4337610"/>
          </a:xfrm>
          <a:prstGeom prst="rect">
            <a:avLst/>
          </a:prstGeom>
          <a:solidFill>
            <a:schemeClr val="accent1"/>
          </a:solidFill>
          <a:ln>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1382</TotalTime>
  <Words>943</Words>
  <Application>Microsoft Macintosh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61</cp:revision>
  <dcterms:created xsi:type="dcterms:W3CDTF">2021-08-06T02:31:35Z</dcterms:created>
  <dcterms:modified xsi:type="dcterms:W3CDTF">2021-08-14T17:59:45Z</dcterms:modified>
</cp:coreProperties>
</file>