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79" r:id="rId15"/>
    <p:sldId id="281" r:id="rId16"/>
    <p:sldId id="273" r:id="rId17"/>
    <p:sldId id="262" r:id="rId18"/>
    <p:sldId id="261"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0"/>
    <p:restoredTop sz="96405"/>
  </p:normalViewPr>
  <p:slideViewPr>
    <p:cSldViewPr snapToGrid="0" snapToObjects="1">
      <p:cViewPr varScale="1">
        <p:scale>
          <a:sx n="174" d="100"/>
          <a:sy n="174" d="100"/>
        </p:scale>
        <p:origin x="19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8/12/21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8/12/21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Automobile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6599726" y="2492185"/>
            <a:ext cx="5504688" cy="3739896"/>
          </a:xfrm>
        </p:spPr>
        <p:txBody>
          <a:bodyPr>
            <a:normAutofit/>
          </a:bodyPr>
          <a:lstStyle/>
          <a:p>
            <a:pPr>
              <a:buFont typeface="Wingdings" panose="05000000000000000000" pitchFamily="2" charset="2"/>
              <a:buChar char="Ø"/>
            </a:pPr>
            <a:r>
              <a:rPr lang="en-US" sz="2400" dirty="0"/>
              <a:t>Correlation Coefficient: -0.62</a:t>
            </a:r>
          </a:p>
          <a:p>
            <a:pPr>
              <a:buFont typeface="Wingdings" panose="05000000000000000000" pitchFamily="2" charset="2"/>
              <a:buChar char="Ø"/>
            </a:pPr>
            <a:r>
              <a:rPr lang="en-US" sz="2400" dirty="0"/>
              <a:t>R-squared: 0.378</a:t>
            </a:r>
          </a:p>
          <a:p>
            <a:pPr>
              <a:buFont typeface="Wingdings" panose="05000000000000000000" pitchFamily="2" charset="2"/>
              <a:buChar char="Ø"/>
            </a:pPr>
            <a:r>
              <a:rPr lang="en-US" sz="2400" dirty="0"/>
              <a:t>P-value:</a:t>
            </a:r>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66255" y="2409058"/>
            <a:ext cx="6263640" cy="4206019"/>
          </a:xfrm>
          <a:prstGeom prst="rect">
            <a:avLst/>
          </a:prstGeom>
          <a:solidFill>
            <a:schemeClr val="accent1"/>
          </a:solidFill>
          <a:effectLst>
            <a:innerShdw blurRad="63500" dist="50800" dir="13500000">
              <a:prstClr val="black">
                <a:alpha val="50000"/>
              </a:prstClr>
            </a:innerShdw>
          </a:effectLst>
        </p:spPr>
      </p:pic>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90112" y="2374088"/>
            <a:ext cx="6263640" cy="4206020"/>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6599726" y="2604127"/>
            <a:ext cx="5504688" cy="3739896"/>
          </a:xfrm>
        </p:spPr>
        <p:txBody>
          <a:bodyPr>
            <a:normAutofit/>
          </a:bodyPr>
          <a:lstStyle/>
          <a:p>
            <a:pPr>
              <a:buFont typeface="Wingdings" panose="05000000000000000000" pitchFamily="2" charset="2"/>
              <a:buChar char="Ø"/>
            </a:pPr>
            <a:r>
              <a:rPr lang="en-US" sz="2400" dirty="0"/>
              <a:t>Correlation Coefficient:  -0.03</a:t>
            </a:r>
          </a:p>
          <a:p>
            <a:pPr>
              <a:buFont typeface="Wingdings" panose="05000000000000000000" pitchFamily="2" charset="2"/>
              <a:buChar char="Ø"/>
            </a:pPr>
            <a:r>
              <a:rPr lang="en-US" sz="2400" dirty="0"/>
              <a:t>R-squared: 0.000751</a:t>
            </a:r>
          </a:p>
          <a:p>
            <a:pPr>
              <a:buFont typeface="Wingdings" panose="05000000000000000000" pitchFamily="2" charset="2"/>
              <a:buChar char="Ø"/>
            </a:pPr>
            <a:r>
              <a:rPr lang="en-US" sz="2400" dirty="0"/>
              <a:t>P-value:</a:t>
            </a:r>
          </a:p>
          <a:p>
            <a:pPr marL="0" indent="0">
              <a:buNone/>
            </a:pPr>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209809" y="2355056"/>
            <a:ext cx="6263640" cy="4206019"/>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6477503" y="2482853"/>
            <a:ext cx="5504688" cy="3739896"/>
          </a:xfrm>
        </p:spPr>
        <p:txBody>
          <a:bodyPr>
            <a:normAutofit/>
          </a:bodyPr>
          <a:lstStyle/>
          <a:p>
            <a:pPr>
              <a:buFont typeface="Wingdings" panose="05000000000000000000" pitchFamily="2" charset="2"/>
              <a:buChar char="Ø"/>
            </a:pPr>
            <a:r>
              <a:rPr lang="en-US" sz="2400" dirty="0"/>
              <a:t>Correlation Coefficient: 0.45</a:t>
            </a:r>
          </a:p>
          <a:p>
            <a:pPr>
              <a:buFont typeface="Wingdings" panose="05000000000000000000" pitchFamily="2" charset="2"/>
              <a:buChar char="Ø"/>
            </a:pPr>
            <a:r>
              <a:rPr lang="en-US" sz="2400" dirty="0"/>
              <a:t>R-squared: 0.2047394</a:t>
            </a:r>
          </a:p>
          <a:p>
            <a:pPr>
              <a:buFont typeface="Wingdings" panose="05000000000000000000" pitchFamily="2" charset="2"/>
              <a:buChar char="Ø"/>
            </a:pPr>
            <a:r>
              <a:rPr lang="en-US" sz="2400" dirty="0"/>
              <a:t>P-value:</a:t>
            </a:r>
          </a:p>
          <a:p>
            <a:pPr marL="0" indent="0">
              <a:buNone/>
            </a:pPr>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169058" y="2402555"/>
            <a:ext cx="6263640" cy="4155828"/>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6687312" y="2610521"/>
            <a:ext cx="5504688" cy="3739896"/>
          </a:xfrm>
        </p:spPr>
        <p:txBody>
          <a:bodyPr>
            <a:normAutofit/>
          </a:bodyPr>
          <a:lstStyle/>
          <a:p>
            <a:pPr>
              <a:buFont typeface="Wingdings" panose="05000000000000000000" pitchFamily="2" charset="2"/>
              <a:buChar char="Ø"/>
            </a:pPr>
            <a:r>
              <a:rPr lang="en-US" sz="2400" dirty="0"/>
              <a:t>Correlation Coefficient: 0.24</a:t>
            </a:r>
          </a:p>
          <a:p>
            <a:pPr>
              <a:buFont typeface="Wingdings" panose="05000000000000000000" pitchFamily="2" charset="2"/>
              <a:buChar char="Ø"/>
            </a:pPr>
            <a:r>
              <a:rPr lang="en-US" sz="2400" dirty="0"/>
              <a:t>R-squared: 0.0553622</a:t>
            </a:r>
          </a:p>
          <a:p>
            <a:pPr>
              <a:buFont typeface="Wingdings" panose="05000000000000000000" pitchFamily="2" charset="2"/>
              <a:buChar char="Ø"/>
            </a:pPr>
            <a:r>
              <a:rPr lang="en-US" sz="2400" dirty="0"/>
              <a:t>P-value:</a:t>
            </a:r>
          </a:p>
          <a:p>
            <a:pPr marL="0" indent="0">
              <a:buNone/>
            </a:pPr>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470100"/>
            <a:ext cx="10571998" cy="970450"/>
          </a:xfrm>
        </p:spPr>
        <p:txBody>
          <a:bodyPr/>
          <a:lstStyle/>
          <a:p>
            <a:r>
              <a:rPr lang="en-US" sz="6600" dirty="0"/>
              <a:t>Results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3" name="Table 2">
            <a:extLst>
              <a:ext uri="{FF2B5EF4-FFF2-40B4-BE49-F238E27FC236}">
                <a16:creationId xmlns:a16="http://schemas.microsoft.com/office/drawing/2014/main" id="{DF667DCF-B08B-C248-A62E-D6009E50D3B7}"/>
              </a:ext>
            </a:extLst>
          </p:cNvPr>
          <p:cNvGraphicFramePr>
            <a:graphicFrameLocks noGrp="1"/>
          </p:cNvGraphicFramePr>
          <p:nvPr>
            <p:extLst>
              <p:ext uri="{D42A27DB-BD31-4B8C-83A1-F6EECF244321}">
                <p14:modId xmlns:p14="http://schemas.microsoft.com/office/powerpoint/2010/main" val="997635383"/>
              </p:ext>
            </p:extLst>
          </p:nvPr>
        </p:nvGraphicFramePr>
        <p:xfrm>
          <a:off x="131883" y="3035560"/>
          <a:ext cx="11928233" cy="3138363"/>
        </p:xfrm>
        <a:graphic>
          <a:graphicData uri="http://schemas.openxmlformats.org/drawingml/2006/table">
            <a:tbl>
              <a:tblPr>
                <a:effectLst/>
              </a:tblPr>
              <a:tblGrid>
                <a:gridCol w="3215219">
                  <a:extLst>
                    <a:ext uri="{9D8B030D-6E8A-4147-A177-3AD203B41FA5}">
                      <a16:colId xmlns:a16="http://schemas.microsoft.com/office/drawing/2014/main" val="147652983"/>
                    </a:ext>
                  </a:extLst>
                </a:gridCol>
                <a:gridCol w="1106654">
                  <a:extLst>
                    <a:ext uri="{9D8B030D-6E8A-4147-A177-3AD203B41FA5}">
                      <a16:colId xmlns:a16="http://schemas.microsoft.com/office/drawing/2014/main" val="2931340686"/>
                    </a:ext>
                  </a:extLst>
                </a:gridCol>
                <a:gridCol w="1492937">
                  <a:extLst>
                    <a:ext uri="{9D8B030D-6E8A-4147-A177-3AD203B41FA5}">
                      <a16:colId xmlns:a16="http://schemas.microsoft.com/office/drawing/2014/main" val="2321934148"/>
                    </a:ext>
                  </a:extLst>
                </a:gridCol>
                <a:gridCol w="6113423">
                  <a:extLst>
                    <a:ext uri="{9D8B030D-6E8A-4147-A177-3AD203B41FA5}">
                      <a16:colId xmlns:a16="http://schemas.microsoft.com/office/drawing/2014/main" val="2935325454"/>
                    </a:ext>
                  </a:extLst>
                </a:gridCol>
              </a:tblGrid>
              <a:tr h="636213">
                <a:tc>
                  <a:txBody>
                    <a:bodyPr/>
                    <a:lstStyle/>
                    <a:p>
                      <a:pPr algn="ctr" fontAlgn="b"/>
                      <a:r>
                        <a:rPr lang="en-US" sz="1800" b="1" i="0" u="none" strike="noStrike" dirty="0">
                          <a:solidFill>
                            <a:srgbClr val="000000"/>
                          </a:solidFill>
                          <a:effectLst/>
                          <a:latin typeface="+mj-lt"/>
                        </a:rPr>
                        <a:t>Relationship</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800" b="1" i="0" u="none" strike="noStrike" dirty="0">
                          <a:solidFill>
                            <a:srgbClr val="000000"/>
                          </a:solidFill>
                          <a:effectLst/>
                          <a:latin typeface="+mj-lt"/>
                        </a:rPr>
                        <a:t>R²</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800" b="1" i="0" u="none" strike="noStrike" dirty="0">
                          <a:solidFill>
                            <a:srgbClr val="000000"/>
                          </a:solidFill>
                          <a:effectLst/>
                          <a:latin typeface="+mj-lt"/>
                        </a:rPr>
                        <a:t>Pearson’s r</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800" b="1" i="0" u="none" strike="noStrike" dirty="0">
                          <a:solidFill>
                            <a:srgbClr val="000000"/>
                          </a:solidFill>
                          <a:effectLst/>
                          <a:latin typeface="+mj-lt"/>
                        </a:rPr>
                        <a:t>Meaning</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010179254"/>
                  </a:ext>
                </a:extLst>
              </a:tr>
              <a:tr h="500430">
                <a:tc>
                  <a:txBody>
                    <a:bodyPr/>
                    <a:lstStyle/>
                    <a:p>
                      <a:pPr algn="l" fontAlgn="b"/>
                      <a:r>
                        <a:rPr lang="en-US" sz="1450" b="0" i="0" u="none" strike="noStrike" dirty="0">
                          <a:solidFill>
                            <a:srgbClr val="000000"/>
                          </a:solidFill>
                          <a:effectLst/>
                          <a:latin typeface="+mj-lt"/>
                        </a:rPr>
                        <a:t>Auto Sales v Gas Price</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1450" b="0" i="0" u="none" strike="noStrike" dirty="0">
                          <a:solidFill>
                            <a:srgbClr val="000000"/>
                          </a:solidFill>
                          <a:effectLst/>
                          <a:latin typeface="+mn-lt"/>
                        </a:rPr>
                        <a:t>0.000444</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50" b="0" i="0" u="none" strike="noStrike" dirty="0">
                          <a:solidFill>
                            <a:srgbClr val="000000"/>
                          </a:solidFill>
                          <a:effectLst/>
                          <a:latin typeface="+mn-lt"/>
                        </a:rPr>
                        <a:t>-0.02</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450" b="0" i="0" u="none" strike="noStrike" dirty="0">
                          <a:solidFill>
                            <a:srgbClr val="000000"/>
                          </a:solidFill>
                          <a:effectLst/>
                          <a:latin typeface="+mn-lt"/>
                        </a:rPr>
                        <a:t>Accounts for hardly any of the data: Correlation: None or very weak   </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427005476"/>
                  </a:ext>
                </a:extLst>
              </a:tr>
              <a:tr h="500430">
                <a:tc>
                  <a:txBody>
                    <a:bodyPr/>
                    <a:lstStyle/>
                    <a:p>
                      <a:pPr algn="l" fontAlgn="b"/>
                      <a:r>
                        <a:rPr lang="en-US" sz="1450" b="0" i="0" u="none" strike="noStrike" dirty="0">
                          <a:solidFill>
                            <a:srgbClr val="000000"/>
                          </a:solidFill>
                          <a:effectLst/>
                          <a:latin typeface="+mj-lt"/>
                        </a:rPr>
                        <a:t>Auto Sales v Unemployment</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1450" b="0" i="0" u="none" strike="noStrike" dirty="0">
                          <a:solidFill>
                            <a:srgbClr val="000000"/>
                          </a:solidFill>
                          <a:effectLst/>
                          <a:latin typeface="+mn-lt"/>
                        </a:rPr>
                        <a:t>0.378681</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50" b="0" i="0" u="none" strike="noStrike" dirty="0">
                          <a:solidFill>
                            <a:srgbClr val="000000"/>
                          </a:solidFill>
                          <a:effectLst/>
                          <a:latin typeface="+mn-lt"/>
                        </a:rPr>
                        <a:t>-0.62</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450" b="0" i="0" u="none" strike="noStrike" dirty="0">
                          <a:solidFill>
                            <a:srgbClr val="000000"/>
                          </a:solidFill>
                          <a:effectLst/>
                          <a:latin typeface="+mn-lt"/>
                        </a:rPr>
                        <a:t>Accounts for roughly 38% of the data: Correlation: Moderate</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32925298"/>
                  </a:ext>
                </a:extLst>
              </a:tr>
              <a:tr h="500430">
                <a:tc>
                  <a:txBody>
                    <a:bodyPr/>
                    <a:lstStyle/>
                    <a:p>
                      <a:pPr algn="l" fontAlgn="b"/>
                      <a:r>
                        <a:rPr lang="en-US" sz="1450" b="0" i="0" u="none" strike="noStrike" dirty="0">
                          <a:solidFill>
                            <a:srgbClr val="000000"/>
                          </a:solidFill>
                          <a:effectLst/>
                          <a:latin typeface="+mj-lt"/>
                        </a:rPr>
                        <a:t>Auto Sales v Steel Price Index</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1450" b="0" i="0" u="none" strike="noStrike" dirty="0">
                          <a:solidFill>
                            <a:srgbClr val="000000"/>
                          </a:solidFill>
                          <a:effectLst/>
                          <a:latin typeface="+mn-lt"/>
                        </a:rPr>
                        <a:t>0.000751</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50" b="0" i="0" u="none" strike="noStrike" dirty="0">
                          <a:solidFill>
                            <a:srgbClr val="000000"/>
                          </a:solidFill>
                          <a:effectLst/>
                          <a:latin typeface="+mn-lt"/>
                        </a:rPr>
                        <a:t>-0.03</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450" b="0" i="0" u="none" strike="noStrike" dirty="0">
                          <a:solidFill>
                            <a:srgbClr val="000000"/>
                          </a:solidFill>
                          <a:effectLst/>
                          <a:latin typeface="+mn-lt"/>
                        </a:rPr>
                        <a:t>Accounts for hardly any of the data: Correlation: None, or very Weak</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866663325"/>
                  </a:ext>
                </a:extLst>
              </a:tr>
              <a:tr h="500430">
                <a:tc>
                  <a:txBody>
                    <a:bodyPr/>
                    <a:lstStyle/>
                    <a:p>
                      <a:pPr algn="l" fontAlgn="b"/>
                      <a:r>
                        <a:rPr lang="en-US" sz="1450" b="0" i="0" u="none" strike="noStrike" dirty="0">
                          <a:solidFill>
                            <a:srgbClr val="000000"/>
                          </a:solidFill>
                          <a:effectLst/>
                          <a:latin typeface="+mj-lt"/>
                        </a:rPr>
                        <a:t>Auto Sales v New Vehicle Price Index</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1450" b="0" i="0" u="none" strike="noStrike" dirty="0">
                          <a:solidFill>
                            <a:srgbClr val="000000"/>
                          </a:solidFill>
                          <a:effectLst/>
                          <a:latin typeface="+mn-lt"/>
                        </a:rPr>
                        <a:t>0.204739</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50" b="0" i="0" u="none" strike="noStrike" dirty="0">
                          <a:solidFill>
                            <a:srgbClr val="000000"/>
                          </a:solidFill>
                          <a:effectLst/>
                          <a:latin typeface="+mn-lt"/>
                        </a:rPr>
                        <a:t>0.45</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450" b="0" i="0" u="none" strike="noStrike" dirty="0">
                          <a:solidFill>
                            <a:srgbClr val="000000"/>
                          </a:solidFill>
                          <a:effectLst/>
                          <a:latin typeface="+mn-lt"/>
                        </a:rPr>
                        <a:t>Accounts for roughly 20% of the data: Correlation: Weak</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53190026"/>
                  </a:ext>
                </a:extLst>
              </a:tr>
              <a:tr h="500430">
                <a:tc>
                  <a:txBody>
                    <a:bodyPr/>
                    <a:lstStyle/>
                    <a:p>
                      <a:pPr algn="l" fontAlgn="b"/>
                      <a:r>
                        <a:rPr lang="en-US" sz="1450" b="0" i="0" u="none" strike="noStrike" dirty="0">
                          <a:solidFill>
                            <a:srgbClr val="000000"/>
                          </a:solidFill>
                          <a:effectLst/>
                          <a:latin typeface="+mj-lt"/>
                        </a:rPr>
                        <a:t>Auto Sales v Used Vehicle Price Index</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r" fontAlgn="b"/>
                      <a:r>
                        <a:rPr lang="en-US" sz="1450" b="0" i="0" u="none" strike="noStrike" dirty="0">
                          <a:solidFill>
                            <a:srgbClr val="000000"/>
                          </a:solidFill>
                          <a:effectLst/>
                          <a:latin typeface="+mn-lt"/>
                        </a:rPr>
                        <a:t>0.055362</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450" b="0" i="0" u="none" strike="noStrike" dirty="0">
                          <a:solidFill>
                            <a:srgbClr val="000000"/>
                          </a:solidFill>
                          <a:effectLst/>
                          <a:latin typeface="+mn-lt"/>
                        </a:rPr>
                        <a:t>0.24</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n-US" sz="1450" b="0" i="0" u="none" strike="noStrike" dirty="0">
                          <a:solidFill>
                            <a:srgbClr val="000000"/>
                          </a:solidFill>
                          <a:effectLst/>
                          <a:latin typeface="+mn-lt"/>
                        </a:rPr>
                        <a:t>Accounts for less than 5% of the data-Correlation: Weak</a:t>
                      </a:r>
                    </a:p>
                  </a:txBody>
                  <a:tcPr marL="8401" marR="8401" marT="840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05265917"/>
                  </a:ext>
                </a:extLst>
              </a:tr>
            </a:tbl>
          </a:graphicData>
        </a:graphic>
      </p:graphicFrame>
      <p:graphicFrame>
        <p:nvGraphicFramePr>
          <p:cNvPr id="6" name="Table 5">
            <a:extLst>
              <a:ext uri="{FF2B5EF4-FFF2-40B4-BE49-F238E27FC236}">
                <a16:creationId xmlns:a16="http://schemas.microsoft.com/office/drawing/2014/main" id="{33C3CBDD-AB38-AF4C-AC7F-6280C20F6591}"/>
              </a:ext>
            </a:extLst>
          </p:cNvPr>
          <p:cNvGraphicFramePr>
            <a:graphicFrameLocks noGrp="1"/>
          </p:cNvGraphicFramePr>
          <p:nvPr>
            <p:extLst>
              <p:ext uri="{D42A27DB-BD31-4B8C-83A1-F6EECF244321}">
                <p14:modId xmlns:p14="http://schemas.microsoft.com/office/powerpoint/2010/main" val="2173969702"/>
              </p:ext>
            </p:extLst>
          </p:nvPr>
        </p:nvGraphicFramePr>
        <p:xfrm>
          <a:off x="7520977" y="872658"/>
          <a:ext cx="4397328" cy="1895873"/>
        </p:xfrm>
        <a:graphic>
          <a:graphicData uri="http://schemas.openxmlformats.org/drawingml/2006/table">
            <a:tbl>
              <a:tblPr>
                <a:effectLst>
                  <a:outerShdw blurRad="50800" dist="38100" dir="18900000" algn="bl" rotWithShape="0">
                    <a:prstClr val="black">
                      <a:alpha val="40000"/>
                    </a:prstClr>
                  </a:outerShdw>
                </a:effectLst>
              </a:tblPr>
              <a:tblGrid>
                <a:gridCol w="2133357">
                  <a:extLst>
                    <a:ext uri="{9D8B030D-6E8A-4147-A177-3AD203B41FA5}">
                      <a16:colId xmlns:a16="http://schemas.microsoft.com/office/drawing/2014/main" val="62343428"/>
                    </a:ext>
                  </a:extLst>
                </a:gridCol>
                <a:gridCol w="2263971">
                  <a:extLst>
                    <a:ext uri="{9D8B030D-6E8A-4147-A177-3AD203B41FA5}">
                      <a16:colId xmlns:a16="http://schemas.microsoft.com/office/drawing/2014/main" val="913854601"/>
                    </a:ext>
                  </a:extLst>
                </a:gridCol>
              </a:tblGrid>
              <a:tr h="525821">
                <a:tc>
                  <a:txBody>
                    <a:bodyPr/>
                    <a:lstStyle/>
                    <a:p>
                      <a:pPr algn="l" fontAlgn="b"/>
                      <a:r>
                        <a:rPr lang="en-US" sz="1600" b="1" i="0" u="none" strike="noStrike" dirty="0">
                          <a:solidFill>
                            <a:srgbClr val="000000"/>
                          </a:solidFill>
                          <a:effectLst/>
                          <a:latin typeface="+mn-lt"/>
                        </a:rPr>
                        <a:t>Absolute Value of 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1" i="0" u="none" strike="noStrike" dirty="0">
                          <a:solidFill>
                            <a:srgbClr val="000000"/>
                          </a:solidFill>
                          <a:effectLst/>
                          <a:latin typeface="+mn-lt"/>
                        </a:rPr>
                        <a:t>Strength of 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08102116"/>
                  </a:ext>
                </a:extLst>
              </a:tr>
              <a:tr h="342513">
                <a:tc>
                  <a:txBody>
                    <a:bodyPr/>
                    <a:lstStyle/>
                    <a:p>
                      <a:pPr algn="l" fontAlgn="b"/>
                      <a:r>
                        <a:rPr lang="en-US" sz="1600" b="0" i="0" u="none" strike="noStrike">
                          <a:solidFill>
                            <a:srgbClr val="000000"/>
                          </a:solidFill>
                          <a:effectLst/>
                          <a:latin typeface="+mn-lt"/>
                        </a:rPr>
                        <a:t>r </a:t>
                      </a:r>
                      <a:r>
                        <a:rPr lang="en-US" sz="1600" b="1" i="0" u="none" strike="noStrike">
                          <a:solidFill>
                            <a:srgbClr val="000000"/>
                          </a:solidFill>
                          <a:effectLst/>
                          <a:latin typeface="+mn-lt"/>
                        </a:rPr>
                        <a:t>&lt; </a:t>
                      </a:r>
                      <a:r>
                        <a:rPr lang="en-US" sz="1600" b="0" i="0" u="none" strike="noStrike">
                          <a:solidFill>
                            <a:srgbClr val="000000"/>
                          </a:solidFill>
                          <a:effectLst/>
                          <a:latin typeface="+mn-lt"/>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None or very 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9623164"/>
                  </a:ext>
                </a:extLst>
              </a:tr>
              <a:tr h="342513">
                <a:tc>
                  <a:txBody>
                    <a:bodyPr/>
                    <a:lstStyle/>
                    <a:p>
                      <a:pPr algn="l" fontAlgn="b"/>
                      <a:r>
                        <a:rPr lang="en-US" sz="1600" b="0" i="0" u="none" strike="noStrike" dirty="0">
                          <a:solidFill>
                            <a:srgbClr val="000000"/>
                          </a:solidFill>
                          <a:effectLst/>
                          <a:latin typeface="+mn-lt"/>
                        </a:rPr>
                        <a:t>0.3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a:t>
                      </a:r>
                      <a:r>
                        <a:rPr lang="en-US" sz="1600" b="0" i="0" u="none" strike="noStrike" dirty="0">
                          <a:solidFill>
                            <a:srgbClr val="000000"/>
                          </a:solidFill>
                          <a:effectLst/>
                          <a:latin typeface="+mn-lt"/>
                        </a:rPr>
                        <a:t> 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Weak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97300079"/>
                  </a:ext>
                </a:extLst>
              </a:tr>
              <a:tr h="342513">
                <a:tc>
                  <a:txBody>
                    <a:bodyPr/>
                    <a:lstStyle/>
                    <a:p>
                      <a:pPr algn="l" fontAlgn="b"/>
                      <a:r>
                        <a:rPr lang="en-US" sz="1600" b="0" i="0" u="none" strike="noStrike" dirty="0">
                          <a:solidFill>
                            <a:srgbClr val="000000"/>
                          </a:solidFill>
                          <a:effectLst/>
                          <a:latin typeface="+mn-lt"/>
                        </a:rPr>
                        <a:t>0.5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r </a:t>
                      </a:r>
                      <a:r>
                        <a:rPr lang="en-US" sz="1600" b="1" i="0" u="none" strike="noStrike" dirty="0">
                          <a:solidFill>
                            <a:srgbClr val="000000"/>
                          </a:solidFill>
                          <a:effectLst/>
                          <a:latin typeface="+mn-lt"/>
                        </a:rPr>
                        <a:t>&lt; </a:t>
                      </a:r>
                      <a:r>
                        <a:rPr lang="en-US" sz="1600" b="0" i="0" u="none" strike="noStrike" dirty="0">
                          <a:solidFill>
                            <a:srgbClr val="000000"/>
                          </a:solidFill>
                          <a:effectLst/>
                          <a:latin typeface="+mn-lt"/>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14143828"/>
                  </a:ext>
                </a:extLst>
              </a:tr>
              <a:tr h="342513">
                <a:tc>
                  <a:txBody>
                    <a:bodyPr/>
                    <a:lstStyle/>
                    <a:p>
                      <a:pPr algn="l" fontAlgn="b"/>
                      <a:r>
                        <a:rPr lang="en-US" sz="1600" b="0" i="0" u="none" strike="noStrike" dirty="0">
                          <a:solidFill>
                            <a:srgbClr val="000000"/>
                          </a:solidFill>
                          <a:effectLst/>
                          <a:latin typeface="+mn-lt"/>
                        </a:rPr>
                        <a:t>r </a:t>
                      </a:r>
                      <a:r>
                        <a:rPr lang="en-US" sz="1600" b="1" i="0" u="none" strike="noStrike" dirty="0">
                          <a:solidFill>
                            <a:srgbClr val="000000"/>
                          </a:solidFill>
                          <a:effectLst/>
                          <a:latin typeface="+mn-lt"/>
                        </a:rPr>
                        <a:t>≥</a:t>
                      </a:r>
                      <a:r>
                        <a:rPr lang="en-US" sz="1600" b="0" i="0" u="none" strike="noStrike" dirty="0">
                          <a:solidFill>
                            <a:srgbClr val="000000"/>
                          </a:solidFill>
                          <a:effectLst/>
                          <a:latin typeface="+mn-lt"/>
                        </a:rPr>
                        <a:t> 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b"/>
                      <a:r>
                        <a:rPr lang="en-US" sz="1600" b="0" i="0" u="none" strike="noStrike" dirty="0">
                          <a:solidFill>
                            <a:srgbClr val="000000"/>
                          </a:solidFill>
                          <a:effectLst/>
                          <a:latin typeface="+mn-lt"/>
                        </a:rPr>
                        <a:t>Strong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47993820"/>
                  </a:ext>
                </a:extLst>
              </a:tr>
            </a:tbl>
          </a:graphicData>
        </a:graphic>
      </p:graphicFrame>
    </p:spTree>
    <p:extLst>
      <p:ext uri="{BB962C8B-B14F-4D97-AF65-F5344CB8AC3E}">
        <p14:creationId xmlns:p14="http://schemas.microsoft.com/office/powerpoint/2010/main" val="345900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735F-0571-6D42-B4AB-ACB2298CA64C}"/>
              </a:ext>
            </a:extLst>
          </p:cNvPr>
          <p:cNvSpPr>
            <a:spLocks noGrp="1"/>
          </p:cNvSpPr>
          <p:nvPr>
            <p:ph type="title"/>
          </p:nvPr>
        </p:nvSpPr>
        <p:spPr/>
        <p:txBody>
          <a:bodyPr/>
          <a:lstStyle/>
          <a:p>
            <a:r>
              <a:rPr lang="en-US" sz="6600" dirty="0"/>
              <a:t>Results</a:t>
            </a:r>
          </a:p>
        </p:txBody>
      </p:sp>
    </p:spTree>
    <p:extLst>
      <p:ext uri="{BB962C8B-B14F-4D97-AF65-F5344CB8AC3E}">
        <p14:creationId xmlns:p14="http://schemas.microsoft.com/office/powerpoint/2010/main" val="397300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8164749" y="457201"/>
            <a:ext cx="3575737" cy="1332688"/>
          </a:xfrm>
        </p:spPr>
        <p:txBody>
          <a:bodyPr anchor="b">
            <a:normAutofit fontScale="90000"/>
          </a:bodyPr>
          <a:lstStyle/>
          <a:p>
            <a:pPr algn="ctr"/>
            <a:r>
              <a:rPr lang="en-US" sz="3200" dirty="0">
                <a:solidFill>
                  <a:srgbClr val="FFFFFF"/>
                </a:solidFill>
              </a:rPr>
              <a:t>Correlation Matrix</a:t>
            </a:r>
            <a:br>
              <a:rPr lang="en-US" sz="3200" dirty="0">
                <a:solidFill>
                  <a:srgbClr val="FFFFFF"/>
                </a:solidFill>
              </a:rPr>
            </a:br>
            <a:r>
              <a:rPr lang="en-US" sz="2200" b="0" dirty="0">
                <a:solidFill>
                  <a:srgbClr val="FFFFFF"/>
                </a:solidFill>
              </a:rPr>
              <a:t>(Other Observations)</a:t>
            </a:r>
            <a:endParaRPr lang="en-US" sz="3200" b="0" dirty="0">
              <a:solidFill>
                <a:srgbClr val="FFFFFF"/>
              </a:solidFill>
            </a:endParaRPr>
          </a:p>
        </p:txBody>
      </p:sp>
      <p:pic>
        <p:nvPicPr>
          <p:cNvPr id="11" name="Picture 10">
            <a:extLst>
              <a:ext uri="{FF2B5EF4-FFF2-40B4-BE49-F238E27FC236}">
                <a16:creationId xmlns:a16="http://schemas.microsoft.com/office/drawing/2014/main" id="{DD150228-B645-466C-82D1-4D9F9A774CB5}"/>
              </a:ext>
            </a:extLst>
          </p:cNvPr>
          <p:cNvPicPr>
            <a:picLocks noChangeAspect="1"/>
          </p:cNvPicPr>
          <p:nvPr/>
        </p:nvPicPr>
        <p:blipFill>
          <a:blip r:embed="rId2"/>
          <a:stretch>
            <a:fillRect/>
          </a:stretch>
        </p:blipFill>
        <p:spPr>
          <a:xfrm>
            <a:off x="463961" y="728130"/>
            <a:ext cx="6612856" cy="5042302"/>
          </a:xfrm>
          <a:prstGeom prst="roundRect">
            <a:avLst>
              <a:gd name="adj" fmla="val 3876"/>
            </a:avLst>
          </a:prstGeom>
          <a:ln>
            <a:solidFill>
              <a:schemeClr val="accent1"/>
            </a:solidFill>
          </a:ln>
          <a:effectLst/>
        </p:spPr>
      </p:pic>
      <p:sp>
        <p:nvSpPr>
          <p:cNvPr id="9" name="Content Placeholder 2">
            <a:extLst>
              <a:ext uri="{FF2B5EF4-FFF2-40B4-BE49-F238E27FC236}">
                <a16:creationId xmlns:a16="http://schemas.microsoft.com/office/drawing/2014/main" id="{A23D8724-F6E9-4756-B86A-C70C42FDB492}"/>
              </a:ext>
            </a:extLst>
          </p:cNvPr>
          <p:cNvSpPr>
            <a:spLocks noGrp="1"/>
          </p:cNvSpPr>
          <p:nvPr>
            <p:ph idx="1"/>
          </p:nvPr>
        </p:nvSpPr>
        <p:spPr>
          <a:xfrm>
            <a:off x="8164749" y="1946922"/>
            <a:ext cx="3939665" cy="4706797"/>
          </a:xfrm>
        </p:spPr>
        <p:txBody>
          <a:bodyPr>
            <a:normAutofit/>
          </a:bodyPr>
          <a:lstStyle/>
          <a:p>
            <a:pPr>
              <a:lnSpc>
                <a:spcPct val="90000"/>
              </a:lnSpc>
              <a:buFont typeface="Wingdings" panose="05000000000000000000" pitchFamily="2" charset="2"/>
              <a:buChar char="Ø"/>
            </a:pPr>
            <a:r>
              <a:rPr lang="en-US" sz="2000" dirty="0">
                <a:solidFill>
                  <a:srgbClr val="FFFFFF"/>
                </a:solidFill>
              </a:rPr>
              <a:t>New Auto Prices tend to increase every year</a:t>
            </a:r>
          </a:p>
          <a:p>
            <a:pPr>
              <a:lnSpc>
                <a:spcPct val="90000"/>
              </a:lnSpc>
              <a:buFont typeface="Wingdings" panose="05000000000000000000" pitchFamily="2" charset="2"/>
              <a:buChar char="Ø"/>
            </a:pPr>
            <a:r>
              <a:rPr lang="en-US" sz="2000" dirty="0">
                <a:solidFill>
                  <a:srgbClr val="FFFFFF"/>
                </a:solidFill>
              </a:rPr>
              <a:t>New &amp; Used Auto Prices tend to increase together</a:t>
            </a:r>
          </a:p>
          <a:p>
            <a:pPr>
              <a:lnSpc>
                <a:spcPct val="90000"/>
              </a:lnSpc>
              <a:buFont typeface="Wingdings" panose="05000000000000000000" pitchFamily="2" charset="2"/>
              <a:buChar char="Ø"/>
            </a:pPr>
            <a:r>
              <a:rPr lang="en-US" sz="2000" dirty="0">
                <a:solidFill>
                  <a:srgbClr val="FFFFFF"/>
                </a:solidFill>
              </a:rPr>
              <a:t>Steel Price is positively correlated to Gas Price with a tendency to increase together</a:t>
            </a:r>
          </a:p>
          <a:p>
            <a:pPr>
              <a:lnSpc>
                <a:spcPct val="90000"/>
              </a:lnSpc>
              <a:buFont typeface="Wingdings" panose="05000000000000000000" pitchFamily="2" charset="2"/>
              <a:buChar char="Ø"/>
            </a:pPr>
            <a:r>
              <a:rPr lang="en-US" sz="2000" dirty="0">
                <a:solidFill>
                  <a:srgbClr val="FFFFFF"/>
                </a:solidFill>
              </a:rPr>
              <a:t>Steel Price &amp; the price of Used Vehicles also may have a tendency to increase together</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3"/>
          <a:stretch>
            <a:fillRect/>
          </a:stretch>
        </p:blipFill>
        <p:spPr>
          <a:xfrm>
            <a:off x="11477296" y="0"/>
            <a:ext cx="627118" cy="627118"/>
          </a:xfrm>
          <a:prstGeom prst="rect">
            <a:avLst/>
          </a:prstGeom>
        </p:spPr>
      </p:pic>
    </p:spTree>
    <p:extLst>
      <p:ext uri="{BB962C8B-B14F-4D97-AF65-F5344CB8AC3E}">
        <p14:creationId xmlns:p14="http://schemas.microsoft.com/office/powerpoint/2010/main" val="35432210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6603673" y="2593532"/>
            <a:ext cx="5500741" cy="3736016"/>
          </a:xfrm>
        </p:spPr>
        <p:txBody>
          <a:bodyPr>
            <a:normAutofit/>
          </a:bodyPr>
          <a:lstStyle/>
          <a:p>
            <a:pPr>
              <a:buFont typeface="Wingdings" panose="05000000000000000000" pitchFamily="2" charset="2"/>
              <a:buChar char="Ø"/>
            </a:pPr>
            <a:r>
              <a:rPr lang="en-US" sz="2400" dirty="0"/>
              <a:t>Correlation Coefficient: -0.02</a:t>
            </a:r>
          </a:p>
          <a:p>
            <a:pPr>
              <a:buFont typeface="Wingdings" panose="05000000000000000000" pitchFamily="2" charset="2"/>
              <a:buChar char="Ø"/>
            </a:pPr>
            <a:r>
              <a:rPr lang="en-US" sz="2400" dirty="0"/>
              <a:t>R-squared: 0.000444</a:t>
            </a:r>
          </a:p>
          <a:p>
            <a:pPr>
              <a:buFont typeface="Wingdings" panose="05000000000000000000" pitchFamily="2" charset="2"/>
              <a:buChar char="Ø"/>
            </a:pPr>
            <a:r>
              <a:rPr lang="en-US" sz="2400" dirty="0"/>
              <a:t>P-value:</a:t>
            </a:r>
          </a:p>
          <a:p>
            <a:pPr marL="0" indent="0">
              <a:buNone/>
            </a:pPr>
            <a:endParaRPr lang="en-US" sz="24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194747" y="2357930"/>
            <a:ext cx="6265429" cy="4207219"/>
          </a:xfrm>
          <a:prstGeom prst="rect">
            <a:avLst/>
          </a:prstGeom>
          <a:solidFill>
            <a:schemeClr val="accent1"/>
          </a:solidFill>
          <a:ln>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1207</TotalTime>
  <Words>932</Words>
  <Application>Microsoft Macintosh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Results</vt:lpstr>
      <vt:lpstr>Results</vt:lpstr>
      <vt:lpstr>Correlation Matrix (Other Observations)</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44</cp:revision>
  <dcterms:created xsi:type="dcterms:W3CDTF">2021-08-06T02:31:35Z</dcterms:created>
  <dcterms:modified xsi:type="dcterms:W3CDTF">2021-08-13T04:24:14Z</dcterms:modified>
</cp:coreProperties>
</file>