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8" r:id="rId4"/>
    <p:sldId id="259" r:id="rId5"/>
    <p:sldId id="269" r:id="rId6"/>
    <p:sldId id="275" r:id="rId7"/>
    <p:sldId id="276" r:id="rId8"/>
    <p:sldId id="277" r:id="rId9"/>
    <p:sldId id="270" r:id="rId10"/>
    <p:sldId id="272" r:id="rId11"/>
    <p:sldId id="271" r:id="rId12"/>
    <p:sldId id="268" r:id="rId13"/>
    <p:sldId id="278" r:id="rId14"/>
    <p:sldId id="279" r:id="rId15"/>
    <p:sldId id="273" r:id="rId16"/>
    <p:sldId id="262" r:id="rId17"/>
    <p:sldId id="261" r:id="rId18"/>
    <p:sldId id="26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p:restoredTop sz="96405"/>
  </p:normalViewPr>
  <p:slideViewPr>
    <p:cSldViewPr snapToGrid="0" snapToObjects="1">
      <p:cViewPr varScale="1">
        <p:scale>
          <a:sx n="76" d="100"/>
          <a:sy n="76" d="100"/>
        </p:scale>
        <p:origin x="6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6EDA08-C638-4A62-A8DA-273A60758E9C}"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6D3F0866-D276-473D-AAC2-AF21C82B1386}">
      <dgm:prSet/>
      <dgm:spPr/>
      <dgm:t>
        <a:bodyPr/>
        <a:lstStyle/>
        <a:p>
          <a:r>
            <a:rPr lang="en-US"/>
            <a:t>Within Jupyter we merged each CSV file one at a time into our final data frame</a:t>
          </a:r>
        </a:p>
      </dgm:t>
    </dgm:pt>
    <dgm:pt modelId="{D7806D3D-7644-4872-9BD7-618041DC5F66}" type="parTrans" cxnId="{32962DBE-12A3-4C67-A782-B4A4BE9B4586}">
      <dgm:prSet/>
      <dgm:spPr/>
      <dgm:t>
        <a:bodyPr/>
        <a:lstStyle/>
        <a:p>
          <a:endParaRPr lang="en-US"/>
        </a:p>
      </dgm:t>
    </dgm:pt>
    <dgm:pt modelId="{3F2C764F-FB0F-4E0D-9531-D23966C9E707}" type="sibTrans" cxnId="{32962DBE-12A3-4C67-A782-B4A4BE9B4586}">
      <dgm:prSet/>
      <dgm:spPr/>
      <dgm:t>
        <a:bodyPr/>
        <a:lstStyle/>
        <a:p>
          <a:endParaRPr lang="en-US"/>
        </a:p>
      </dgm:t>
    </dgm:pt>
    <dgm:pt modelId="{E0333145-8B01-496C-801F-498BB1B6742C}">
      <dgm:prSet/>
      <dgm:spPr/>
      <dgm:t>
        <a:bodyPr/>
        <a:lstStyle/>
        <a:p>
          <a:r>
            <a:rPr lang="en-US"/>
            <a:t>We had to remove the commas from the Sales column to transform it to a Float</a:t>
          </a:r>
        </a:p>
      </dgm:t>
    </dgm:pt>
    <dgm:pt modelId="{4E655CCB-EC0E-4635-A9D5-92F1FCFB24F6}" type="parTrans" cxnId="{9E0FA3E4-E113-4860-8A98-DCE9305CB805}">
      <dgm:prSet/>
      <dgm:spPr/>
      <dgm:t>
        <a:bodyPr/>
        <a:lstStyle/>
        <a:p>
          <a:endParaRPr lang="en-US"/>
        </a:p>
      </dgm:t>
    </dgm:pt>
    <dgm:pt modelId="{3E328FAB-086C-45AB-B35C-B54A40BCFA99}" type="sibTrans" cxnId="{9E0FA3E4-E113-4860-8A98-DCE9305CB805}">
      <dgm:prSet/>
      <dgm:spPr/>
      <dgm:t>
        <a:bodyPr/>
        <a:lstStyle/>
        <a:p>
          <a:endParaRPr lang="en-US"/>
        </a:p>
      </dgm:t>
    </dgm:pt>
    <dgm:pt modelId="{A9076B25-A40B-4AC0-BE52-4C8B61B8250D}">
      <dgm:prSet/>
      <dgm:spPr/>
      <dgm:t>
        <a:bodyPr/>
        <a:lstStyle/>
        <a:p>
          <a:r>
            <a:rPr lang="en-US"/>
            <a:t>We ended up with a full set of data on monthly basis from </a:t>
          </a:r>
          <a:r>
            <a:rPr lang="en-US" b="1"/>
            <a:t>January 2005 through June 2021</a:t>
          </a:r>
          <a:endParaRPr lang="en-US"/>
        </a:p>
      </dgm:t>
    </dgm:pt>
    <dgm:pt modelId="{68FA737A-690E-4E99-B674-02C287D34096}" type="parTrans" cxnId="{83BC895E-99AF-47D9-8420-000F58622EE5}">
      <dgm:prSet/>
      <dgm:spPr/>
      <dgm:t>
        <a:bodyPr/>
        <a:lstStyle/>
        <a:p>
          <a:endParaRPr lang="en-US"/>
        </a:p>
      </dgm:t>
    </dgm:pt>
    <dgm:pt modelId="{89DF8C19-EEEA-4225-95E8-6A3A0C98781D}" type="sibTrans" cxnId="{83BC895E-99AF-47D9-8420-000F58622EE5}">
      <dgm:prSet/>
      <dgm:spPr/>
      <dgm:t>
        <a:bodyPr/>
        <a:lstStyle/>
        <a:p>
          <a:endParaRPr lang="en-US"/>
        </a:p>
      </dgm:t>
    </dgm:pt>
    <dgm:pt modelId="{546E7813-E6AA-46A8-B680-EA0B88CA38A1}">
      <dgm:prSet/>
      <dgm:spPr/>
      <dgm:t>
        <a:bodyPr/>
        <a:lstStyle/>
        <a:p>
          <a:r>
            <a:rPr lang="en-US"/>
            <a:t>Finally, we used the CSV panda to output the final data frame into a clean CSV file</a:t>
          </a:r>
        </a:p>
      </dgm:t>
    </dgm:pt>
    <dgm:pt modelId="{41F43562-9394-40C5-BF63-299F74286ABA}" type="parTrans" cxnId="{E4EB91AB-34B6-417D-AB4F-7D1E7ECD2B51}">
      <dgm:prSet/>
      <dgm:spPr/>
      <dgm:t>
        <a:bodyPr/>
        <a:lstStyle/>
        <a:p>
          <a:endParaRPr lang="en-US"/>
        </a:p>
      </dgm:t>
    </dgm:pt>
    <dgm:pt modelId="{F2739518-7D92-429F-8E9E-66192ABB2CA9}" type="sibTrans" cxnId="{E4EB91AB-34B6-417D-AB4F-7D1E7ECD2B51}">
      <dgm:prSet/>
      <dgm:spPr/>
      <dgm:t>
        <a:bodyPr/>
        <a:lstStyle/>
        <a:p>
          <a:endParaRPr lang="en-US"/>
        </a:p>
      </dgm:t>
    </dgm:pt>
    <dgm:pt modelId="{DC838836-1758-4D4B-BB07-C4F721F4776A}" type="pres">
      <dgm:prSet presAssocID="{FD6EDA08-C638-4A62-A8DA-273A60758E9C}" presName="CompostProcess" presStyleCnt="0">
        <dgm:presLayoutVars>
          <dgm:dir/>
          <dgm:resizeHandles val="exact"/>
        </dgm:presLayoutVars>
      </dgm:prSet>
      <dgm:spPr/>
    </dgm:pt>
    <dgm:pt modelId="{32BA5A3E-BE14-45B2-8257-24A38C1BED29}" type="pres">
      <dgm:prSet presAssocID="{FD6EDA08-C638-4A62-A8DA-273A60758E9C}" presName="arrow" presStyleLbl="bgShp" presStyleIdx="0" presStyleCnt="1"/>
      <dgm:spPr/>
    </dgm:pt>
    <dgm:pt modelId="{7FB96D68-F201-473C-B5B3-2B027B6022F1}" type="pres">
      <dgm:prSet presAssocID="{FD6EDA08-C638-4A62-A8DA-273A60758E9C}" presName="linearProcess" presStyleCnt="0"/>
      <dgm:spPr/>
    </dgm:pt>
    <dgm:pt modelId="{7219061D-6667-4A43-B679-91ADA91A1E2B}" type="pres">
      <dgm:prSet presAssocID="{6D3F0866-D276-473D-AAC2-AF21C82B1386}" presName="textNode" presStyleLbl="node1" presStyleIdx="0" presStyleCnt="4">
        <dgm:presLayoutVars>
          <dgm:bulletEnabled val="1"/>
        </dgm:presLayoutVars>
      </dgm:prSet>
      <dgm:spPr/>
    </dgm:pt>
    <dgm:pt modelId="{607471E7-B2FD-4D8A-8E24-5046796C2EB8}" type="pres">
      <dgm:prSet presAssocID="{3F2C764F-FB0F-4E0D-9531-D23966C9E707}" presName="sibTrans" presStyleCnt="0"/>
      <dgm:spPr/>
    </dgm:pt>
    <dgm:pt modelId="{52F5B5A4-0243-4FB2-BA00-7E8EF33D696D}" type="pres">
      <dgm:prSet presAssocID="{E0333145-8B01-496C-801F-498BB1B6742C}" presName="textNode" presStyleLbl="node1" presStyleIdx="1" presStyleCnt="4">
        <dgm:presLayoutVars>
          <dgm:bulletEnabled val="1"/>
        </dgm:presLayoutVars>
      </dgm:prSet>
      <dgm:spPr/>
    </dgm:pt>
    <dgm:pt modelId="{DAA97975-1BA7-46F7-B8D4-5603221277DE}" type="pres">
      <dgm:prSet presAssocID="{3E328FAB-086C-45AB-B35C-B54A40BCFA99}" presName="sibTrans" presStyleCnt="0"/>
      <dgm:spPr/>
    </dgm:pt>
    <dgm:pt modelId="{45508CD6-B9F0-46E8-A9A8-4BAB71099DC4}" type="pres">
      <dgm:prSet presAssocID="{A9076B25-A40B-4AC0-BE52-4C8B61B8250D}" presName="textNode" presStyleLbl="node1" presStyleIdx="2" presStyleCnt="4">
        <dgm:presLayoutVars>
          <dgm:bulletEnabled val="1"/>
        </dgm:presLayoutVars>
      </dgm:prSet>
      <dgm:spPr/>
    </dgm:pt>
    <dgm:pt modelId="{DC48DF4E-380A-4FBE-9339-54315B18C847}" type="pres">
      <dgm:prSet presAssocID="{89DF8C19-EEEA-4225-95E8-6A3A0C98781D}" presName="sibTrans" presStyleCnt="0"/>
      <dgm:spPr/>
    </dgm:pt>
    <dgm:pt modelId="{84071D28-F94F-4544-9C0E-C47D0043B870}" type="pres">
      <dgm:prSet presAssocID="{546E7813-E6AA-46A8-B680-EA0B88CA38A1}" presName="textNode" presStyleLbl="node1" presStyleIdx="3" presStyleCnt="4">
        <dgm:presLayoutVars>
          <dgm:bulletEnabled val="1"/>
        </dgm:presLayoutVars>
      </dgm:prSet>
      <dgm:spPr/>
    </dgm:pt>
  </dgm:ptLst>
  <dgm:cxnLst>
    <dgm:cxn modelId="{3ED7520D-63D4-4F5D-88D4-5653824CD3DA}" type="presOf" srcId="{546E7813-E6AA-46A8-B680-EA0B88CA38A1}" destId="{84071D28-F94F-4544-9C0E-C47D0043B870}" srcOrd="0" destOrd="0" presId="urn:microsoft.com/office/officeart/2005/8/layout/hProcess9"/>
    <dgm:cxn modelId="{8F9D8B1E-6142-4208-8C6A-3EA69E28CDDC}" type="presOf" srcId="{6D3F0866-D276-473D-AAC2-AF21C82B1386}" destId="{7219061D-6667-4A43-B679-91ADA91A1E2B}" srcOrd="0" destOrd="0" presId="urn:microsoft.com/office/officeart/2005/8/layout/hProcess9"/>
    <dgm:cxn modelId="{0C541D5B-FAA4-4E39-BFF8-C9E39C1CFCB3}" type="presOf" srcId="{FD6EDA08-C638-4A62-A8DA-273A60758E9C}" destId="{DC838836-1758-4D4B-BB07-C4F721F4776A}" srcOrd="0" destOrd="0" presId="urn:microsoft.com/office/officeart/2005/8/layout/hProcess9"/>
    <dgm:cxn modelId="{83BC895E-99AF-47D9-8420-000F58622EE5}" srcId="{FD6EDA08-C638-4A62-A8DA-273A60758E9C}" destId="{A9076B25-A40B-4AC0-BE52-4C8B61B8250D}" srcOrd="2" destOrd="0" parTransId="{68FA737A-690E-4E99-B674-02C287D34096}" sibTransId="{89DF8C19-EEEA-4225-95E8-6A3A0C98781D}"/>
    <dgm:cxn modelId="{88F08961-96BA-4565-8C83-5FD416C322C3}" type="presOf" srcId="{E0333145-8B01-496C-801F-498BB1B6742C}" destId="{52F5B5A4-0243-4FB2-BA00-7E8EF33D696D}" srcOrd="0" destOrd="0" presId="urn:microsoft.com/office/officeart/2005/8/layout/hProcess9"/>
    <dgm:cxn modelId="{E4EB91AB-34B6-417D-AB4F-7D1E7ECD2B51}" srcId="{FD6EDA08-C638-4A62-A8DA-273A60758E9C}" destId="{546E7813-E6AA-46A8-B680-EA0B88CA38A1}" srcOrd="3" destOrd="0" parTransId="{41F43562-9394-40C5-BF63-299F74286ABA}" sibTransId="{F2739518-7D92-429F-8E9E-66192ABB2CA9}"/>
    <dgm:cxn modelId="{32962DBE-12A3-4C67-A782-B4A4BE9B4586}" srcId="{FD6EDA08-C638-4A62-A8DA-273A60758E9C}" destId="{6D3F0866-D276-473D-AAC2-AF21C82B1386}" srcOrd="0" destOrd="0" parTransId="{D7806D3D-7644-4872-9BD7-618041DC5F66}" sibTransId="{3F2C764F-FB0F-4E0D-9531-D23966C9E707}"/>
    <dgm:cxn modelId="{990505D0-9A06-4278-A12B-84F78B9004D1}" type="presOf" srcId="{A9076B25-A40B-4AC0-BE52-4C8B61B8250D}" destId="{45508CD6-B9F0-46E8-A9A8-4BAB71099DC4}" srcOrd="0" destOrd="0" presId="urn:microsoft.com/office/officeart/2005/8/layout/hProcess9"/>
    <dgm:cxn modelId="{9E0FA3E4-E113-4860-8A98-DCE9305CB805}" srcId="{FD6EDA08-C638-4A62-A8DA-273A60758E9C}" destId="{E0333145-8B01-496C-801F-498BB1B6742C}" srcOrd="1" destOrd="0" parTransId="{4E655CCB-EC0E-4635-A9D5-92F1FCFB24F6}" sibTransId="{3E328FAB-086C-45AB-B35C-B54A40BCFA99}"/>
    <dgm:cxn modelId="{E829FD85-6E8F-4CB2-BDB7-42A7019ADDD1}" type="presParOf" srcId="{DC838836-1758-4D4B-BB07-C4F721F4776A}" destId="{32BA5A3E-BE14-45B2-8257-24A38C1BED29}" srcOrd="0" destOrd="0" presId="urn:microsoft.com/office/officeart/2005/8/layout/hProcess9"/>
    <dgm:cxn modelId="{C1904E95-47C7-4B33-8B4B-67BD59CC06CB}" type="presParOf" srcId="{DC838836-1758-4D4B-BB07-C4F721F4776A}" destId="{7FB96D68-F201-473C-B5B3-2B027B6022F1}" srcOrd="1" destOrd="0" presId="urn:microsoft.com/office/officeart/2005/8/layout/hProcess9"/>
    <dgm:cxn modelId="{360FA2B8-DA08-403A-97ED-8A7AF0AEFC13}" type="presParOf" srcId="{7FB96D68-F201-473C-B5B3-2B027B6022F1}" destId="{7219061D-6667-4A43-B679-91ADA91A1E2B}" srcOrd="0" destOrd="0" presId="urn:microsoft.com/office/officeart/2005/8/layout/hProcess9"/>
    <dgm:cxn modelId="{EAF8CA24-51CA-419A-9889-BC36E02C0FA6}" type="presParOf" srcId="{7FB96D68-F201-473C-B5B3-2B027B6022F1}" destId="{607471E7-B2FD-4D8A-8E24-5046796C2EB8}" srcOrd="1" destOrd="0" presId="urn:microsoft.com/office/officeart/2005/8/layout/hProcess9"/>
    <dgm:cxn modelId="{A6C24FC1-EB60-4027-AC7D-2B8771F4AC22}" type="presParOf" srcId="{7FB96D68-F201-473C-B5B3-2B027B6022F1}" destId="{52F5B5A4-0243-4FB2-BA00-7E8EF33D696D}" srcOrd="2" destOrd="0" presId="urn:microsoft.com/office/officeart/2005/8/layout/hProcess9"/>
    <dgm:cxn modelId="{62EB2273-A63E-4B4F-8AD4-6BF882CE931C}" type="presParOf" srcId="{7FB96D68-F201-473C-B5B3-2B027B6022F1}" destId="{DAA97975-1BA7-46F7-B8D4-5603221277DE}" srcOrd="3" destOrd="0" presId="urn:microsoft.com/office/officeart/2005/8/layout/hProcess9"/>
    <dgm:cxn modelId="{1C548747-03D7-45F1-8891-03DBB296935B}" type="presParOf" srcId="{7FB96D68-F201-473C-B5B3-2B027B6022F1}" destId="{45508CD6-B9F0-46E8-A9A8-4BAB71099DC4}" srcOrd="4" destOrd="0" presId="urn:microsoft.com/office/officeart/2005/8/layout/hProcess9"/>
    <dgm:cxn modelId="{7BD97EAE-0563-4FCA-96A3-5A3BEE0CF6CD}" type="presParOf" srcId="{7FB96D68-F201-473C-B5B3-2B027B6022F1}" destId="{DC48DF4E-380A-4FBE-9339-54315B18C847}" srcOrd="5" destOrd="0" presId="urn:microsoft.com/office/officeart/2005/8/layout/hProcess9"/>
    <dgm:cxn modelId="{0BB69493-19AA-4545-AF4C-389AF6E44B1C}" type="presParOf" srcId="{7FB96D68-F201-473C-B5B3-2B027B6022F1}" destId="{84071D28-F94F-4544-9C0E-C47D0043B870}"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BA5A3E-BE14-45B2-8257-24A38C1BED29}">
      <dsp:nvSpPr>
        <dsp:cNvPr id="0" name=""/>
        <dsp:cNvSpPr/>
      </dsp:nvSpPr>
      <dsp:spPr>
        <a:xfrm>
          <a:off x="860497" y="0"/>
          <a:ext cx="9752300" cy="218206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19061D-6667-4A43-B679-91ADA91A1E2B}">
      <dsp:nvSpPr>
        <dsp:cNvPr id="0" name=""/>
        <dsp:cNvSpPr/>
      </dsp:nvSpPr>
      <dsp:spPr>
        <a:xfrm>
          <a:off x="5742"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Within Jupyter we merged each CSV file one at a time into our final data frame</a:t>
          </a:r>
        </a:p>
      </dsp:txBody>
      <dsp:txXfrm>
        <a:off x="48350" y="697228"/>
        <a:ext cx="2676666" cy="787611"/>
      </dsp:txXfrm>
    </dsp:sp>
    <dsp:sp modelId="{52F5B5A4-0243-4FB2-BA00-7E8EF33D696D}">
      <dsp:nvSpPr>
        <dsp:cNvPr id="0" name=""/>
        <dsp:cNvSpPr/>
      </dsp:nvSpPr>
      <dsp:spPr>
        <a:xfrm>
          <a:off x="2905718"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We had to remove the commas from the Sales column to transform it to a Float</a:t>
          </a:r>
        </a:p>
      </dsp:txBody>
      <dsp:txXfrm>
        <a:off x="2948326" y="697228"/>
        <a:ext cx="2676666" cy="787611"/>
      </dsp:txXfrm>
    </dsp:sp>
    <dsp:sp modelId="{45508CD6-B9F0-46E8-A9A8-4BAB71099DC4}">
      <dsp:nvSpPr>
        <dsp:cNvPr id="0" name=""/>
        <dsp:cNvSpPr/>
      </dsp:nvSpPr>
      <dsp:spPr>
        <a:xfrm>
          <a:off x="5805694"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We ended up with a full set of data on monthly basis from </a:t>
          </a:r>
          <a:r>
            <a:rPr lang="en-US" sz="1300" b="1" kern="1200"/>
            <a:t>January 2005 through June 2021</a:t>
          </a:r>
          <a:endParaRPr lang="en-US" sz="1300" kern="1200"/>
        </a:p>
      </dsp:txBody>
      <dsp:txXfrm>
        <a:off x="5848302" y="697228"/>
        <a:ext cx="2676666" cy="787611"/>
      </dsp:txXfrm>
    </dsp:sp>
    <dsp:sp modelId="{84071D28-F94F-4544-9C0E-C47D0043B870}">
      <dsp:nvSpPr>
        <dsp:cNvPr id="0" name=""/>
        <dsp:cNvSpPr/>
      </dsp:nvSpPr>
      <dsp:spPr>
        <a:xfrm>
          <a:off x="8705670"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Finally, we used the CSV panda to output the final data frame into a clean CSV file</a:t>
          </a:r>
        </a:p>
      </dsp:txBody>
      <dsp:txXfrm>
        <a:off x="8748278" y="697228"/>
        <a:ext cx="2676666" cy="78761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8/15/2021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8/15/2021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8/15/2021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8/15/2021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8/15/2021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8/15/2021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8/15/2021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8/15/2021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8/15/2021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8/15/2021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8/15/2021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8/15/2021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8/15/2021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tiff"/><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jpg"/><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eia.gov/dnav/pet/hist/" TargetMode="External"/><Relationship Id="rId2" Type="http://schemas.openxmlformats.org/officeDocument/2006/relationships/hyperlink" Target="https://www.goodcarbadcar.net/usa-auto-industry-total-sales-figures" TargetMode="External"/><Relationship Id="rId1" Type="http://schemas.openxmlformats.org/officeDocument/2006/relationships/slideLayout" Target="../slideLayouts/slideLayout2.xml"/><Relationship Id="rId5" Type="http://schemas.openxmlformats.org/officeDocument/2006/relationships/image" Target="../media/image6.tiff"/><Relationship Id="rId4" Type="http://schemas.openxmlformats.org/officeDocument/2006/relationships/hyperlink" Target="https://fred.stlouisfed.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tif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tiff"/><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6.tiff"/></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603FD5E-23A3-D54E-B562-01EA33BD57C8}"/>
              </a:ext>
            </a:extLst>
          </p:cNvPr>
          <p:cNvPicPr>
            <a:picLocks noChangeAspect="1"/>
          </p:cNvPicPr>
          <p:nvPr/>
        </p:nvPicPr>
        <p:blipFill>
          <a:blip r:embed="rId2"/>
          <a:stretch>
            <a:fillRect/>
          </a:stretch>
        </p:blipFill>
        <p:spPr>
          <a:xfrm>
            <a:off x="911157" y="505932"/>
            <a:ext cx="3704615" cy="3704615"/>
          </a:xfrm>
          <a:prstGeom prst="rect">
            <a:avLst/>
          </a:prstGeom>
        </p:spPr>
      </p:pic>
      <p:sp>
        <p:nvSpPr>
          <p:cNvPr id="14" name="TextBox 13">
            <a:extLst>
              <a:ext uri="{FF2B5EF4-FFF2-40B4-BE49-F238E27FC236}">
                <a16:creationId xmlns:a16="http://schemas.microsoft.com/office/drawing/2014/main" id="{EA7A177B-37D4-4F41-94A6-8833DD9EFACC}"/>
              </a:ext>
            </a:extLst>
          </p:cNvPr>
          <p:cNvSpPr txBox="1"/>
          <p:nvPr/>
        </p:nvSpPr>
        <p:spPr>
          <a:xfrm>
            <a:off x="6096000" y="423533"/>
            <a:ext cx="5184843" cy="4025846"/>
          </a:xfrm>
          <a:prstGeom prst="rect">
            <a:avLst/>
          </a:prstGeom>
          <a:noFill/>
        </p:spPr>
        <p:txBody>
          <a:bodyPr wrap="square" rtlCol="0">
            <a:spAutoFit/>
          </a:bodyPr>
          <a:lstStyle/>
          <a:p>
            <a:pPr>
              <a:lnSpc>
                <a:spcPct val="150000"/>
              </a:lnSpc>
            </a:pPr>
            <a:r>
              <a:rPr lang="en-US" sz="4400" b="1" dirty="0">
                <a:solidFill>
                  <a:schemeClr val="bg1"/>
                </a:solidFill>
              </a:rPr>
              <a:t>M</a:t>
            </a:r>
            <a:r>
              <a:rPr lang="en-US" sz="4400" dirty="0">
                <a:solidFill>
                  <a:schemeClr val="bg1"/>
                </a:solidFill>
              </a:rPr>
              <a:t>ichelle Herman</a:t>
            </a:r>
          </a:p>
          <a:p>
            <a:pPr>
              <a:lnSpc>
                <a:spcPct val="150000"/>
              </a:lnSpc>
            </a:pPr>
            <a:r>
              <a:rPr lang="en-US" sz="4400" b="1" dirty="0">
                <a:solidFill>
                  <a:schemeClr val="bg1"/>
                </a:solidFill>
              </a:rPr>
              <a:t>D</a:t>
            </a:r>
            <a:r>
              <a:rPr lang="en-US" sz="4400" dirty="0">
                <a:solidFill>
                  <a:schemeClr val="bg1"/>
                </a:solidFill>
              </a:rPr>
              <a:t>anielle Mayoral</a:t>
            </a:r>
          </a:p>
          <a:p>
            <a:pPr>
              <a:lnSpc>
                <a:spcPct val="150000"/>
              </a:lnSpc>
            </a:pPr>
            <a:r>
              <a:rPr lang="en-US" sz="4400" b="1" dirty="0">
                <a:solidFill>
                  <a:schemeClr val="bg1"/>
                </a:solidFill>
              </a:rPr>
              <a:t>D</a:t>
            </a:r>
            <a:r>
              <a:rPr lang="en-US" sz="4400" dirty="0">
                <a:solidFill>
                  <a:schemeClr val="bg1"/>
                </a:solidFill>
              </a:rPr>
              <a:t>arrell Horich</a:t>
            </a:r>
          </a:p>
          <a:p>
            <a:pPr>
              <a:lnSpc>
                <a:spcPct val="150000"/>
              </a:lnSpc>
            </a:pPr>
            <a:r>
              <a:rPr lang="en-US" sz="4400" b="1" dirty="0">
                <a:solidFill>
                  <a:schemeClr val="bg1"/>
                </a:solidFill>
              </a:rPr>
              <a:t>S</a:t>
            </a:r>
            <a:r>
              <a:rPr lang="en-US" sz="4400" dirty="0">
                <a:solidFill>
                  <a:schemeClr val="bg1"/>
                </a:solidFill>
              </a:rPr>
              <a:t>amantha Perez</a:t>
            </a:r>
          </a:p>
        </p:txBody>
      </p:sp>
      <p:sp>
        <p:nvSpPr>
          <p:cNvPr id="15" name="TextBox 14">
            <a:extLst>
              <a:ext uri="{FF2B5EF4-FFF2-40B4-BE49-F238E27FC236}">
                <a16:creationId xmlns:a16="http://schemas.microsoft.com/office/drawing/2014/main" id="{E98A736D-0C3B-0A4A-9354-9A4A9AB21CF3}"/>
              </a:ext>
            </a:extLst>
          </p:cNvPr>
          <p:cNvSpPr txBox="1"/>
          <p:nvPr/>
        </p:nvSpPr>
        <p:spPr>
          <a:xfrm>
            <a:off x="639191" y="5203946"/>
            <a:ext cx="11373113" cy="1015663"/>
          </a:xfrm>
          <a:prstGeom prst="rect">
            <a:avLst/>
          </a:prstGeom>
          <a:noFill/>
        </p:spPr>
        <p:txBody>
          <a:bodyPr wrap="square" rtlCol="0">
            <a:spAutoFit/>
          </a:bodyPr>
          <a:lstStyle/>
          <a:p>
            <a:pPr algn="ctr"/>
            <a:r>
              <a:rPr lang="en-US" sz="6000" dirty="0"/>
              <a:t>Automobile Trends in the USA</a:t>
            </a:r>
          </a:p>
        </p:txBody>
      </p:sp>
    </p:spTree>
    <p:extLst>
      <p:ext uri="{BB962C8B-B14F-4D97-AF65-F5344CB8AC3E}">
        <p14:creationId xmlns:p14="http://schemas.microsoft.com/office/powerpoint/2010/main" val="246666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508442" y="513977"/>
            <a:ext cx="10571998" cy="970450"/>
          </a:xfrm>
        </p:spPr>
        <p:txBody>
          <a:bodyPr/>
          <a:lstStyle/>
          <a:p>
            <a:r>
              <a:rPr lang="en-US" sz="6600" dirty="0"/>
              <a:t>Steel Price vs Auto Sales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Tree>
    <p:extLst>
      <p:ext uri="{BB962C8B-B14F-4D97-AF65-F5344CB8AC3E}">
        <p14:creationId xmlns:p14="http://schemas.microsoft.com/office/powerpoint/2010/main" val="2074664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576536" y="627118"/>
            <a:ext cx="10571998" cy="970450"/>
          </a:xfrm>
        </p:spPr>
        <p:txBody>
          <a:bodyPr/>
          <a:lstStyle/>
          <a:p>
            <a:r>
              <a:rPr lang="en-US" sz="6600" dirty="0"/>
              <a:t>Unemployment Rate</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Tree>
    <p:extLst>
      <p:ext uri="{BB962C8B-B14F-4D97-AF65-F5344CB8AC3E}">
        <p14:creationId xmlns:p14="http://schemas.microsoft.com/office/powerpoint/2010/main" val="3158893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59804" y="627118"/>
            <a:ext cx="10571998" cy="970450"/>
          </a:xfrm>
        </p:spPr>
        <p:txBody>
          <a:bodyPr/>
          <a:lstStyle/>
          <a:p>
            <a:r>
              <a:rPr lang="en-US" sz="6600" dirty="0"/>
              <a:t>New Vehicle Price Index</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Tree>
    <p:extLst>
      <p:ext uri="{BB962C8B-B14F-4D97-AF65-F5344CB8AC3E}">
        <p14:creationId xmlns:p14="http://schemas.microsoft.com/office/powerpoint/2010/main" val="2959275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59804" y="627118"/>
            <a:ext cx="10571998" cy="970450"/>
          </a:xfrm>
        </p:spPr>
        <p:txBody>
          <a:bodyPr/>
          <a:lstStyle/>
          <a:p>
            <a:r>
              <a:rPr lang="en-US" sz="6600" dirty="0"/>
              <a:t>Used Vehicle Price Index</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Tree>
    <p:extLst>
      <p:ext uri="{BB962C8B-B14F-4D97-AF65-F5344CB8AC3E}">
        <p14:creationId xmlns:p14="http://schemas.microsoft.com/office/powerpoint/2010/main" val="524073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59804" y="470100"/>
            <a:ext cx="10571998" cy="970450"/>
          </a:xfrm>
        </p:spPr>
        <p:txBody>
          <a:bodyPr/>
          <a:lstStyle/>
          <a:p>
            <a:r>
              <a:rPr lang="en-US" sz="6600" dirty="0"/>
              <a:t>Results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Tree>
    <p:extLst>
      <p:ext uri="{BB962C8B-B14F-4D97-AF65-F5344CB8AC3E}">
        <p14:creationId xmlns:p14="http://schemas.microsoft.com/office/powerpoint/2010/main" val="3459008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5">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8164749" y="457201"/>
            <a:ext cx="3575737" cy="1332688"/>
          </a:xfrm>
        </p:spPr>
        <p:txBody>
          <a:bodyPr anchor="b">
            <a:normAutofit fontScale="90000"/>
          </a:bodyPr>
          <a:lstStyle/>
          <a:p>
            <a:pPr algn="ctr"/>
            <a:r>
              <a:rPr lang="en-US" sz="3200" dirty="0">
                <a:solidFill>
                  <a:srgbClr val="FFFFFF"/>
                </a:solidFill>
              </a:rPr>
              <a:t>Correlation Matrix</a:t>
            </a:r>
            <a:br>
              <a:rPr lang="en-US" sz="3200" dirty="0">
                <a:solidFill>
                  <a:srgbClr val="FFFFFF"/>
                </a:solidFill>
              </a:rPr>
            </a:br>
            <a:r>
              <a:rPr lang="en-US" sz="2200" b="0" dirty="0">
                <a:solidFill>
                  <a:srgbClr val="FFFFFF"/>
                </a:solidFill>
              </a:rPr>
              <a:t>(Other Observations)</a:t>
            </a:r>
            <a:endParaRPr lang="en-US" sz="3200" b="0" dirty="0">
              <a:solidFill>
                <a:srgbClr val="FFFFFF"/>
              </a:solidFill>
            </a:endParaRPr>
          </a:p>
        </p:txBody>
      </p:sp>
      <p:pic>
        <p:nvPicPr>
          <p:cNvPr id="11" name="Picture 10">
            <a:extLst>
              <a:ext uri="{FF2B5EF4-FFF2-40B4-BE49-F238E27FC236}">
                <a16:creationId xmlns:a16="http://schemas.microsoft.com/office/drawing/2014/main" id="{DD150228-B645-466C-82D1-4D9F9A774CB5}"/>
              </a:ext>
            </a:extLst>
          </p:cNvPr>
          <p:cNvPicPr>
            <a:picLocks noChangeAspect="1"/>
          </p:cNvPicPr>
          <p:nvPr/>
        </p:nvPicPr>
        <p:blipFill>
          <a:blip r:embed="rId2"/>
          <a:stretch>
            <a:fillRect/>
          </a:stretch>
        </p:blipFill>
        <p:spPr>
          <a:xfrm>
            <a:off x="463961" y="728130"/>
            <a:ext cx="6612856" cy="5042302"/>
          </a:xfrm>
          <a:prstGeom prst="roundRect">
            <a:avLst>
              <a:gd name="adj" fmla="val 3876"/>
            </a:avLst>
          </a:prstGeom>
          <a:ln>
            <a:solidFill>
              <a:schemeClr val="accent1"/>
            </a:solidFill>
          </a:ln>
          <a:effectLst/>
        </p:spPr>
      </p:pic>
      <p:sp>
        <p:nvSpPr>
          <p:cNvPr id="9" name="Content Placeholder 2">
            <a:extLst>
              <a:ext uri="{FF2B5EF4-FFF2-40B4-BE49-F238E27FC236}">
                <a16:creationId xmlns:a16="http://schemas.microsoft.com/office/drawing/2014/main" id="{A23D8724-F6E9-4756-B86A-C70C42FDB492}"/>
              </a:ext>
            </a:extLst>
          </p:cNvPr>
          <p:cNvSpPr>
            <a:spLocks noGrp="1"/>
          </p:cNvSpPr>
          <p:nvPr>
            <p:ph idx="1"/>
          </p:nvPr>
        </p:nvSpPr>
        <p:spPr>
          <a:xfrm>
            <a:off x="8164749" y="1946922"/>
            <a:ext cx="3939665" cy="4706797"/>
          </a:xfrm>
        </p:spPr>
        <p:txBody>
          <a:bodyPr>
            <a:normAutofit/>
          </a:bodyPr>
          <a:lstStyle/>
          <a:p>
            <a:pPr>
              <a:lnSpc>
                <a:spcPct val="90000"/>
              </a:lnSpc>
              <a:buFont typeface="Wingdings" panose="05000000000000000000" pitchFamily="2" charset="2"/>
              <a:buChar char="Ø"/>
            </a:pPr>
            <a:r>
              <a:rPr lang="en-US" sz="2000" dirty="0">
                <a:solidFill>
                  <a:srgbClr val="FFFFFF"/>
                </a:solidFill>
              </a:rPr>
              <a:t>New Auto Prices tend to increase every year</a:t>
            </a:r>
          </a:p>
          <a:p>
            <a:pPr>
              <a:lnSpc>
                <a:spcPct val="90000"/>
              </a:lnSpc>
              <a:buFont typeface="Wingdings" panose="05000000000000000000" pitchFamily="2" charset="2"/>
              <a:buChar char="Ø"/>
            </a:pPr>
            <a:r>
              <a:rPr lang="en-US" sz="2000" dirty="0">
                <a:solidFill>
                  <a:srgbClr val="FFFFFF"/>
                </a:solidFill>
              </a:rPr>
              <a:t>New &amp; Used Auto Prices tend to increase together</a:t>
            </a:r>
          </a:p>
          <a:p>
            <a:pPr>
              <a:lnSpc>
                <a:spcPct val="90000"/>
              </a:lnSpc>
              <a:buFont typeface="Wingdings" panose="05000000000000000000" pitchFamily="2" charset="2"/>
              <a:buChar char="Ø"/>
            </a:pPr>
            <a:r>
              <a:rPr lang="en-US" sz="2000" dirty="0">
                <a:solidFill>
                  <a:srgbClr val="FFFFFF"/>
                </a:solidFill>
              </a:rPr>
              <a:t>Steel Price is positively correlated to Gas Price with a tendency to increase together</a:t>
            </a:r>
          </a:p>
          <a:p>
            <a:pPr>
              <a:lnSpc>
                <a:spcPct val="90000"/>
              </a:lnSpc>
              <a:buFont typeface="Wingdings" panose="05000000000000000000" pitchFamily="2" charset="2"/>
              <a:buChar char="Ø"/>
            </a:pPr>
            <a:r>
              <a:rPr lang="en-US" sz="2000" dirty="0">
                <a:solidFill>
                  <a:srgbClr val="FFFFFF"/>
                </a:solidFill>
              </a:rPr>
              <a:t>Steel Price &amp; the price of Used Vehicles also may have a tendency to increase together</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3"/>
          <a:stretch>
            <a:fillRect/>
          </a:stretch>
        </p:blipFill>
        <p:spPr>
          <a:xfrm>
            <a:off x="11477296" y="0"/>
            <a:ext cx="627118" cy="627118"/>
          </a:xfrm>
          <a:prstGeom prst="rect">
            <a:avLst/>
          </a:prstGeom>
        </p:spPr>
      </p:pic>
    </p:spTree>
    <p:extLst>
      <p:ext uri="{BB962C8B-B14F-4D97-AF65-F5344CB8AC3E}">
        <p14:creationId xmlns:p14="http://schemas.microsoft.com/office/powerpoint/2010/main" val="354322100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Rectangle 8">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19E0C2-4886-4C48-BE83-F6CFEA5CF35D}"/>
              </a:ext>
            </a:extLst>
          </p:cNvPr>
          <p:cNvSpPr>
            <a:spLocks noGrp="1"/>
          </p:cNvSpPr>
          <p:nvPr>
            <p:ph type="title"/>
          </p:nvPr>
        </p:nvSpPr>
        <p:spPr>
          <a:xfrm>
            <a:off x="6819683" y="215153"/>
            <a:ext cx="4127717" cy="940547"/>
          </a:xfrm>
          <a:effectLst/>
        </p:spPr>
        <p:txBody>
          <a:bodyPr anchor="ctr">
            <a:normAutofit fontScale="90000"/>
          </a:bodyPr>
          <a:lstStyle/>
          <a:p>
            <a:r>
              <a:rPr lang="en-US" sz="6000" dirty="0">
                <a:solidFill>
                  <a:schemeClr val="accent1">
                    <a:lumMod val="50000"/>
                  </a:schemeClr>
                </a:solidFill>
              </a:rPr>
              <a:t>Discussion</a:t>
            </a:r>
            <a:br>
              <a:rPr lang="en-US" dirty="0"/>
            </a:br>
            <a:endParaRPr lang="en-US" dirty="0"/>
          </a:p>
        </p:txBody>
      </p:sp>
      <p:sp useBgFill="1">
        <p:nvSpPr>
          <p:cNvPr id="11" name="Freeform: Shape 10">
            <a:extLst>
              <a:ext uri="{FF2B5EF4-FFF2-40B4-BE49-F238E27FC236}">
                <a16:creationId xmlns:a16="http://schemas.microsoft.com/office/drawing/2014/main" id="{68F2977E-E0AE-4EB4-A059-59E908EB8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66761" y="-666761"/>
            <a:ext cx="6858002" cy="8191524"/>
          </a:xfrm>
          <a:custGeom>
            <a:avLst/>
            <a:gdLst>
              <a:gd name="connsiteX0" fmla="*/ 6858002 w 6858002"/>
              <a:gd name="connsiteY0" fmla="*/ 6080676 h 8191524"/>
              <a:gd name="connsiteX1" fmla="*/ 3829244 w 6858002"/>
              <a:gd name="connsiteY1" fmla="*/ 8068294 h 8191524"/>
              <a:gd name="connsiteX2" fmla="*/ 3827371 w 6858002"/>
              <a:gd name="connsiteY2" fmla="*/ 8069839 h 8191524"/>
              <a:gd name="connsiteX3" fmla="*/ 3824585 w 6858002"/>
              <a:gd name="connsiteY3" fmla="*/ 8071350 h 8191524"/>
              <a:gd name="connsiteX4" fmla="*/ 3798695 w 6858002"/>
              <a:gd name="connsiteY4" fmla="*/ 8088342 h 8191524"/>
              <a:gd name="connsiteX5" fmla="*/ 3785013 w 6858002"/>
              <a:gd name="connsiteY5" fmla="*/ 8092830 h 8191524"/>
              <a:gd name="connsiteX6" fmla="*/ 3706341 w 6858002"/>
              <a:gd name="connsiteY6" fmla="*/ 8135531 h 8191524"/>
              <a:gd name="connsiteX7" fmla="*/ 3429000 w 6858002"/>
              <a:gd name="connsiteY7" fmla="*/ 8191524 h 8191524"/>
              <a:gd name="connsiteX8" fmla="*/ 3151660 w 6858002"/>
              <a:gd name="connsiteY8" fmla="*/ 8135531 h 8191524"/>
              <a:gd name="connsiteX9" fmla="*/ 3072998 w 6858002"/>
              <a:gd name="connsiteY9" fmla="*/ 8092835 h 8191524"/>
              <a:gd name="connsiteX10" fmla="*/ 3059300 w 6858002"/>
              <a:gd name="connsiteY10" fmla="*/ 8088342 h 8191524"/>
              <a:gd name="connsiteX11" fmla="*/ 3033385 w 6858002"/>
              <a:gd name="connsiteY11" fmla="*/ 8071334 h 8191524"/>
              <a:gd name="connsiteX12" fmla="*/ 3030629 w 6858002"/>
              <a:gd name="connsiteY12" fmla="*/ 8069839 h 8191524"/>
              <a:gd name="connsiteX13" fmla="*/ 3028777 w 6858002"/>
              <a:gd name="connsiteY13" fmla="*/ 8068310 h 8191524"/>
              <a:gd name="connsiteX14" fmla="*/ 2 w 6858002"/>
              <a:gd name="connsiteY14" fmla="*/ 6080676 h 8191524"/>
              <a:gd name="connsiteX15" fmla="*/ 6858002 w 6858002"/>
              <a:gd name="connsiteY15" fmla="*/ 0 h 8191524"/>
              <a:gd name="connsiteX16" fmla="*/ 6858002 w 6858002"/>
              <a:gd name="connsiteY16" fmla="*/ 2634972 h 8191524"/>
              <a:gd name="connsiteX17" fmla="*/ 6858002 w 6858002"/>
              <a:gd name="connsiteY17" fmla="*/ 2984308 h 8191524"/>
              <a:gd name="connsiteX18" fmla="*/ 6858002 w 6858002"/>
              <a:gd name="connsiteY18" fmla="*/ 3291840 h 8191524"/>
              <a:gd name="connsiteX19" fmla="*/ 6858002 w 6858002"/>
              <a:gd name="connsiteY19" fmla="*/ 6080675 h 8191524"/>
              <a:gd name="connsiteX20" fmla="*/ 2 w 6858002"/>
              <a:gd name="connsiteY20" fmla="*/ 6080675 h 8191524"/>
              <a:gd name="connsiteX21" fmla="*/ 2 w 6858002"/>
              <a:gd name="connsiteY21" fmla="*/ 3291840 h 8191524"/>
              <a:gd name="connsiteX22" fmla="*/ 0 w 6858002"/>
              <a:gd name="connsiteY22" fmla="*/ 3291840 h 8191524"/>
              <a:gd name="connsiteX23" fmla="*/ 0 w 6858002"/>
              <a:gd name="connsiteY23" fmla="*/ 0 h 8191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58002" h="8191524">
                <a:moveTo>
                  <a:pt x="6858002" y="6080676"/>
                </a:moveTo>
                <a:lnTo>
                  <a:pt x="3829244" y="8068294"/>
                </a:lnTo>
                <a:lnTo>
                  <a:pt x="3827371" y="8069839"/>
                </a:lnTo>
                <a:lnTo>
                  <a:pt x="3824585" y="8071350"/>
                </a:lnTo>
                <a:lnTo>
                  <a:pt x="3798695" y="8088342"/>
                </a:lnTo>
                <a:lnTo>
                  <a:pt x="3785013" y="8092830"/>
                </a:lnTo>
                <a:lnTo>
                  <a:pt x="3706341" y="8135531"/>
                </a:lnTo>
                <a:cubicBezTo>
                  <a:pt x="3621098" y="8171586"/>
                  <a:pt x="3527377" y="8191524"/>
                  <a:pt x="3429000" y="8191524"/>
                </a:cubicBezTo>
                <a:cubicBezTo>
                  <a:pt x="3330623" y="8191524"/>
                  <a:pt x="3236903" y="8171586"/>
                  <a:pt x="3151660" y="8135531"/>
                </a:cubicBezTo>
                <a:lnTo>
                  <a:pt x="3072998" y="8092835"/>
                </a:lnTo>
                <a:lnTo>
                  <a:pt x="3059300" y="8088342"/>
                </a:lnTo>
                <a:lnTo>
                  <a:pt x="3033385" y="8071334"/>
                </a:lnTo>
                <a:lnTo>
                  <a:pt x="3030629" y="8069839"/>
                </a:lnTo>
                <a:lnTo>
                  <a:pt x="3028777" y="8068310"/>
                </a:lnTo>
                <a:lnTo>
                  <a:pt x="2" y="6080676"/>
                </a:lnTo>
                <a:close/>
                <a:moveTo>
                  <a:pt x="6858002" y="0"/>
                </a:moveTo>
                <a:lnTo>
                  <a:pt x="6858002" y="2634972"/>
                </a:lnTo>
                <a:lnTo>
                  <a:pt x="6858002" y="2984308"/>
                </a:lnTo>
                <a:lnTo>
                  <a:pt x="6858002" y="3291840"/>
                </a:lnTo>
                <a:lnTo>
                  <a:pt x="6858002" y="6080675"/>
                </a:lnTo>
                <a:lnTo>
                  <a:pt x="2" y="6080675"/>
                </a:lnTo>
                <a:lnTo>
                  <a:pt x="2" y="3291840"/>
                </a:lnTo>
                <a:lnTo>
                  <a:pt x="0" y="3291840"/>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1" name="Content Placeholder 2">
            <a:extLst>
              <a:ext uri="{FF2B5EF4-FFF2-40B4-BE49-F238E27FC236}">
                <a16:creationId xmlns:a16="http://schemas.microsoft.com/office/drawing/2014/main" id="{CCF44838-6AAC-604F-8AEC-28E274EE72FD}"/>
              </a:ext>
            </a:extLst>
          </p:cNvPr>
          <p:cNvSpPr>
            <a:spLocks noGrp="1"/>
          </p:cNvSpPr>
          <p:nvPr>
            <p:ph idx="1"/>
          </p:nvPr>
        </p:nvSpPr>
        <p:spPr>
          <a:xfrm>
            <a:off x="451514" y="978993"/>
            <a:ext cx="4779392" cy="2831007"/>
          </a:xfrm>
          <a:effectLst/>
        </p:spPr>
        <p:txBody>
          <a:bodyPr>
            <a:normAutofit/>
          </a:bodyPr>
          <a:lstStyle/>
          <a:p>
            <a:pPr marL="0" indent="0">
              <a:buNone/>
            </a:pPr>
            <a:r>
              <a:rPr lang="en-US" dirty="0"/>
              <a:t> </a:t>
            </a:r>
            <a:r>
              <a:rPr lang="en-US" sz="3200" u="sng" dirty="0"/>
              <a:t>Summary Findings</a:t>
            </a:r>
          </a:p>
          <a:p>
            <a:pPr lvl="1"/>
            <a:r>
              <a:rPr lang="en-US" dirty="0"/>
              <a:t>-Gas Prices</a:t>
            </a:r>
          </a:p>
          <a:p>
            <a:pPr lvl="1"/>
            <a:r>
              <a:rPr lang="en-US" dirty="0"/>
              <a:t>-Unemployment</a:t>
            </a:r>
          </a:p>
          <a:p>
            <a:pPr lvl="1"/>
            <a:r>
              <a:rPr lang="en-US" dirty="0"/>
              <a:t>-Steel Prices</a:t>
            </a:r>
          </a:p>
          <a:p>
            <a:pPr lvl="1"/>
            <a:r>
              <a:rPr lang="en-US" dirty="0"/>
              <a:t>-Vehicle Prices</a:t>
            </a:r>
          </a:p>
          <a:p>
            <a:pPr marL="457200" lvl="1" indent="0">
              <a:buNone/>
            </a:pPr>
            <a:endParaRPr lang="en-US" dirty="0"/>
          </a:p>
          <a:p>
            <a:endParaRPr lang="en-US" dirty="0"/>
          </a:p>
        </p:txBody>
      </p:sp>
      <p:pic>
        <p:nvPicPr>
          <p:cNvPr id="4" name="Picture 3">
            <a:extLst>
              <a:ext uri="{FF2B5EF4-FFF2-40B4-BE49-F238E27FC236}">
                <a16:creationId xmlns:a16="http://schemas.microsoft.com/office/drawing/2014/main" id="{0BC43FF1-BF7B-2849-BD6B-A0A9C1698526}"/>
              </a:ext>
            </a:extLst>
          </p:cNvPr>
          <p:cNvPicPr>
            <a:picLocks noChangeAspect="1"/>
          </p:cNvPicPr>
          <p:nvPr/>
        </p:nvPicPr>
        <p:blipFill>
          <a:blip r:embed="rId2"/>
          <a:stretch>
            <a:fillRect/>
          </a:stretch>
        </p:blipFill>
        <p:spPr>
          <a:xfrm>
            <a:off x="11588531" y="69193"/>
            <a:ext cx="508000" cy="508000"/>
          </a:xfrm>
          <a:prstGeom prst="rect">
            <a:avLst/>
          </a:prstGeom>
        </p:spPr>
      </p:pic>
      <p:pic>
        <p:nvPicPr>
          <p:cNvPr id="15" name="Picture 14" descr="A picture containing table, person, indoor, wall&#10;&#10;Description automatically generated">
            <a:extLst>
              <a:ext uri="{FF2B5EF4-FFF2-40B4-BE49-F238E27FC236}">
                <a16:creationId xmlns:a16="http://schemas.microsoft.com/office/drawing/2014/main" id="{18103258-F557-4A71-9FF7-FADAE235BA14}"/>
              </a:ext>
            </a:extLst>
          </p:cNvPr>
          <p:cNvPicPr>
            <a:picLocks noChangeAspect="1"/>
          </p:cNvPicPr>
          <p:nvPr/>
        </p:nvPicPr>
        <p:blipFill>
          <a:blip r:embed="rId3"/>
          <a:stretch>
            <a:fillRect/>
          </a:stretch>
        </p:blipFill>
        <p:spPr>
          <a:xfrm>
            <a:off x="8018407" y="4203700"/>
            <a:ext cx="4078123" cy="2439147"/>
          </a:xfrm>
          <a:prstGeom prst="rect">
            <a:avLst/>
          </a:prstGeom>
        </p:spPr>
      </p:pic>
      <p:pic>
        <p:nvPicPr>
          <p:cNvPr id="20" name="Picture 19" descr="Graphical user interface, website&#10;&#10;Description automatically generated">
            <a:extLst>
              <a:ext uri="{FF2B5EF4-FFF2-40B4-BE49-F238E27FC236}">
                <a16:creationId xmlns:a16="http://schemas.microsoft.com/office/drawing/2014/main" id="{8F225668-7FE5-4BE4-8948-3D8E59E32C7E}"/>
              </a:ext>
            </a:extLst>
          </p:cNvPr>
          <p:cNvPicPr>
            <a:picLocks noChangeAspect="1"/>
          </p:cNvPicPr>
          <p:nvPr/>
        </p:nvPicPr>
        <p:blipFill>
          <a:blip r:embed="rId4"/>
          <a:stretch>
            <a:fillRect/>
          </a:stretch>
        </p:blipFill>
        <p:spPr>
          <a:xfrm>
            <a:off x="451514" y="3628205"/>
            <a:ext cx="5365086" cy="2831006"/>
          </a:xfrm>
          <a:prstGeom prst="rect">
            <a:avLst/>
          </a:prstGeom>
        </p:spPr>
      </p:pic>
      <p:sp>
        <p:nvSpPr>
          <p:cNvPr id="32" name="TextBox 31">
            <a:extLst>
              <a:ext uri="{FF2B5EF4-FFF2-40B4-BE49-F238E27FC236}">
                <a16:creationId xmlns:a16="http://schemas.microsoft.com/office/drawing/2014/main" id="{3642C03D-8422-4A18-ACED-268589F1407E}"/>
              </a:ext>
            </a:extLst>
          </p:cNvPr>
          <p:cNvSpPr txBox="1"/>
          <p:nvPr/>
        </p:nvSpPr>
        <p:spPr>
          <a:xfrm>
            <a:off x="8124424" y="2024825"/>
            <a:ext cx="3972107" cy="1692771"/>
          </a:xfrm>
          <a:prstGeom prst="rect">
            <a:avLst/>
          </a:prstGeom>
          <a:noFill/>
        </p:spPr>
        <p:txBody>
          <a:bodyPr wrap="square">
            <a:spAutoFit/>
          </a:bodyPr>
          <a:lstStyle/>
          <a:p>
            <a:pPr lvl="1"/>
            <a:r>
              <a:rPr lang="en-US" sz="3200" u="sng" dirty="0"/>
              <a:t>Difficulties</a:t>
            </a:r>
          </a:p>
          <a:p>
            <a:pPr marL="742950" lvl="1" indent="-285750">
              <a:buFont typeface="Arial" panose="020B0604020202020204" pitchFamily="34" charset="0"/>
              <a:buChar char="•"/>
            </a:pPr>
            <a:r>
              <a:rPr lang="en-US" dirty="0"/>
              <a:t>Obtaining Data</a:t>
            </a:r>
          </a:p>
          <a:p>
            <a:pPr marL="742950" lvl="1" indent="-285750">
              <a:buFont typeface="Arial" panose="020B0604020202020204" pitchFamily="34" charset="0"/>
              <a:buChar char="•"/>
            </a:pPr>
            <a:r>
              <a:rPr lang="en-US" dirty="0"/>
              <a:t> Cleaning/Formatting Data</a:t>
            </a:r>
          </a:p>
          <a:p>
            <a:pPr marL="742950" lvl="1" indent="-285750">
              <a:buFont typeface="Arial" panose="020B0604020202020204" pitchFamily="34" charset="0"/>
              <a:buChar char="•"/>
            </a:pPr>
            <a:r>
              <a:rPr lang="en-US" dirty="0"/>
              <a:t> GitHub</a:t>
            </a:r>
          </a:p>
          <a:p>
            <a:r>
              <a:rPr lang="en-US" dirty="0"/>
              <a:t> </a:t>
            </a:r>
          </a:p>
        </p:txBody>
      </p:sp>
    </p:spTree>
    <p:extLst>
      <p:ext uri="{BB962C8B-B14F-4D97-AF65-F5344CB8AC3E}">
        <p14:creationId xmlns:p14="http://schemas.microsoft.com/office/powerpoint/2010/main" val="313542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3D44-576D-E44F-91A2-906988CBA89E}"/>
              </a:ext>
            </a:extLst>
          </p:cNvPr>
          <p:cNvSpPr>
            <a:spLocks noGrp="1"/>
          </p:cNvSpPr>
          <p:nvPr>
            <p:ph type="title"/>
          </p:nvPr>
        </p:nvSpPr>
        <p:spPr>
          <a:xfrm>
            <a:off x="654358" y="214009"/>
            <a:ext cx="10571998" cy="2340608"/>
          </a:xfrm>
        </p:spPr>
        <p:txBody>
          <a:bodyPr/>
          <a:lstStyle/>
          <a:p>
            <a:r>
              <a:rPr lang="en-US" sz="6600" dirty="0"/>
              <a:t>Conclusion</a:t>
            </a:r>
            <a:br>
              <a:rPr lang="en-US" sz="6600" dirty="0"/>
            </a:br>
            <a:endParaRPr lang="en-US" sz="6600" dirty="0"/>
          </a:p>
        </p:txBody>
      </p:sp>
      <p:sp>
        <p:nvSpPr>
          <p:cNvPr id="3" name="Content Placeholder 2">
            <a:extLst>
              <a:ext uri="{FF2B5EF4-FFF2-40B4-BE49-F238E27FC236}">
                <a16:creationId xmlns:a16="http://schemas.microsoft.com/office/drawing/2014/main" id="{2833F7BB-1371-0E44-9545-E96720C8AD24}"/>
              </a:ext>
            </a:extLst>
          </p:cNvPr>
          <p:cNvSpPr>
            <a:spLocks noGrp="1"/>
          </p:cNvSpPr>
          <p:nvPr>
            <p:ph idx="1"/>
          </p:nvPr>
        </p:nvSpPr>
        <p:spPr>
          <a:xfrm>
            <a:off x="255399" y="3722262"/>
            <a:ext cx="3395479" cy="889494"/>
          </a:xfrm>
        </p:spPr>
        <p:txBody>
          <a:bodyPr>
            <a:normAutofit fontScale="92500" lnSpcReduction="10000"/>
          </a:bodyPr>
          <a:lstStyle/>
          <a:p>
            <a:pPr marL="0" indent="0">
              <a:buNone/>
            </a:pPr>
            <a:endParaRPr lang="en-US" b="1" dirty="0"/>
          </a:p>
          <a:p>
            <a:r>
              <a:rPr lang="en-US" sz="2400" b="1" dirty="0"/>
              <a:t>  </a:t>
            </a:r>
            <a:r>
              <a:rPr lang="en-US" sz="2600" dirty="0"/>
              <a:t>New Questions ? </a:t>
            </a:r>
          </a:p>
          <a:p>
            <a:pPr marL="0" indent="0">
              <a:buNone/>
            </a:pPr>
            <a:endParaRPr lang="en-US" dirty="0"/>
          </a:p>
        </p:txBody>
      </p:sp>
      <p:pic>
        <p:nvPicPr>
          <p:cNvPr id="4" name="Picture 3">
            <a:extLst>
              <a:ext uri="{FF2B5EF4-FFF2-40B4-BE49-F238E27FC236}">
                <a16:creationId xmlns:a16="http://schemas.microsoft.com/office/drawing/2014/main" id="{9270890A-43F9-144D-A73D-DD6DF03B98E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14894" y1="70000" x2="14894" y2="70000"/>
                        <a14:foregroundMark x1="15957" y1="55000" x2="15957" y2="55000"/>
                        <a14:foregroundMark x1="38298" y1="46250" x2="38298" y2="46250"/>
                        <a14:foregroundMark x1="74468" y1="47500" x2="74468" y2="47500"/>
                        <a14:foregroundMark x1="65957" y1="23750" x2="65957" y2="23750"/>
                        <a14:foregroundMark x1="74468" y1="68750" x2="74468" y2="68750"/>
                        <a14:backgroundMark x1="15957" y1="78750" x2="15957" y2="78750"/>
                        <a14:backgroundMark x1="44681" y1="55000" x2="44681" y2="55000"/>
                        <a14:backgroundMark x1="74468" y1="76250" x2="74468" y2="76250"/>
                        <a14:backgroundMark x1="12766" y1="57500" x2="12766" y2="57500"/>
                        <a14:backgroundMark x1="12766" y1="57500" x2="12766" y2="57500"/>
                        <a14:backgroundMark x1="11702" y1="56250" x2="11702" y2="56250"/>
                        <a14:backgroundMark x1="12766" y1="57500" x2="12766" y2="57500"/>
                        <a14:backgroundMark x1="12766" y1="56250" x2="12766" y2="56250"/>
                        <a14:backgroundMark x1="12766" y1="56250" x2="12766" y2="56250"/>
                        <a14:backgroundMark x1="13830" y1="56250" x2="13830" y2="56250"/>
                        <a14:backgroundMark x1="13830" y1="56250" x2="13830" y2="56250"/>
                        <a14:backgroundMark x1="12766" y1="55000" x2="12766" y2="55000"/>
                        <a14:backgroundMark x1="12766" y1="55000" x2="12766" y2="55000"/>
                        <a14:backgroundMark x1="14894" y1="72500" x2="14894" y2="72500"/>
                        <a14:backgroundMark x1="62766" y1="25000" x2="62766" y2="25000"/>
                        <a14:backgroundMark x1="62766" y1="25000" x2="62766" y2="25000"/>
                        <a14:backgroundMark x1="62766" y1="25000" x2="62766" y2="25000"/>
                        <a14:backgroundMark x1="62766" y1="25000" x2="62766" y2="25000"/>
                        <a14:backgroundMark x1="72340" y1="72500" x2="72340" y2="72500"/>
                      </a14:backgroundRemoval>
                    </a14:imgEffect>
                  </a14:imgLayer>
                </a14:imgProps>
              </a:ext>
            </a:extLst>
          </a:blip>
          <a:stretch>
            <a:fillRect/>
          </a:stretch>
        </p:blipFill>
        <p:spPr>
          <a:xfrm>
            <a:off x="11373286" y="116489"/>
            <a:ext cx="736164" cy="626523"/>
          </a:xfrm>
          <a:prstGeom prst="rect">
            <a:avLst/>
          </a:prstGeom>
        </p:spPr>
      </p:pic>
      <p:pic>
        <p:nvPicPr>
          <p:cNvPr id="10" name="Picture 9" descr="Chart, scatter chart&#10;&#10;Description automatically generated">
            <a:extLst>
              <a:ext uri="{FF2B5EF4-FFF2-40B4-BE49-F238E27FC236}">
                <a16:creationId xmlns:a16="http://schemas.microsoft.com/office/drawing/2014/main" id="{7025A830-D55B-4C12-8A69-B42E19296556}"/>
              </a:ext>
            </a:extLst>
          </p:cNvPr>
          <p:cNvPicPr>
            <a:picLocks noChangeAspect="1"/>
          </p:cNvPicPr>
          <p:nvPr/>
        </p:nvPicPr>
        <p:blipFill>
          <a:blip r:embed="rId4"/>
          <a:stretch>
            <a:fillRect/>
          </a:stretch>
        </p:blipFill>
        <p:spPr>
          <a:xfrm>
            <a:off x="4574756" y="1999717"/>
            <a:ext cx="3349459" cy="2194581"/>
          </a:xfrm>
          <a:prstGeom prst="rect">
            <a:avLst/>
          </a:prstGeom>
        </p:spPr>
      </p:pic>
      <p:sp>
        <p:nvSpPr>
          <p:cNvPr id="12" name="TextBox 11">
            <a:extLst>
              <a:ext uri="{FF2B5EF4-FFF2-40B4-BE49-F238E27FC236}">
                <a16:creationId xmlns:a16="http://schemas.microsoft.com/office/drawing/2014/main" id="{C4E9729F-A1F0-42B6-AC4A-5CCE36E982D2}"/>
              </a:ext>
            </a:extLst>
          </p:cNvPr>
          <p:cNvSpPr txBox="1"/>
          <p:nvPr/>
        </p:nvSpPr>
        <p:spPr>
          <a:xfrm>
            <a:off x="4303161" y="4221441"/>
            <a:ext cx="7933956" cy="646331"/>
          </a:xfrm>
          <a:prstGeom prst="rect">
            <a:avLst/>
          </a:prstGeom>
          <a:noFill/>
        </p:spPr>
        <p:txBody>
          <a:bodyPr wrap="square">
            <a:spAutoFit/>
          </a:bodyPr>
          <a:lstStyle/>
          <a:p>
            <a:r>
              <a:rPr lang="en-US" dirty="0"/>
              <a:t>The correlation coefficient between gas price and auto sales is 0.51</a:t>
            </a:r>
          </a:p>
          <a:p>
            <a:r>
              <a:rPr lang="en-US" dirty="0"/>
              <a:t>The r-squared is: 0.25751172565618313</a:t>
            </a:r>
          </a:p>
        </p:txBody>
      </p:sp>
      <p:pic>
        <p:nvPicPr>
          <p:cNvPr id="7" name="Picture 6" descr="Chart, scatter chart&#10;&#10;Description automatically generated">
            <a:extLst>
              <a:ext uri="{FF2B5EF4-FFF2-40B4-BE49-F238E27FC236}">
                <a16:creationId xmlns:a16="http://schemas.microsoft.com/office/drawing/2014/main" id="{6A2B2F4A-63F7-4E64-A541-CD395A03F314}"/>
              </a:ext>
            </a:extLst>
          </p:cNvPr>
          <p:cNvPicPr>
            <a:picLocks noChangeAspect="1"/>
          </p:cNvPicPr>
          <p:nvPr/>
        </p:nvPicPr>
        <p:blipFill>
          <a:blip r:embed="rId5"/>
          <a:stretch>
            <a:fillRect/>
          </a:stretch>
        </p:blipFill>
        <p:spPr>
          <a:xfrm>
            <a:off x="8666139" y="1999718"/>
            <a:ext cx="3302141" cy="2194581"/>
          </a:xfrm>
          <a:prstGeom prst="rect">
            <a:avLst/>
          </a:prstGeom>
        </p:spPr>
      </p:pic>
      <p:sp>
        <p:nvSpPr>
          <p:cNvPr id="8" name="TextBox 7">
            <a:extLst>
              <a:ext uri="{FF2B5EF4-FFF2-40B4-BE49-F238E27FC236}">
                <a16:creationId xmlns:a16="http://schemas.microsoft.com/office/drawing/2014/main" id="{6EA37049-2858-47B6-9723-6C2F7C144F3D}"/>
              </a:ext>
            </a:extLst>
          </p:cNvPr>
          <p:cNvSpPr txBox="1"/>
          <p:nvPr/>
        </p:nvSpPr>
        <p:spPr>
          <a:xfrm>
            <a:off x="4303161" y="5127838"/>
            <a:ext cx="7888840" cy="646331"/>
          </a:xfrm>
          <a:prstGeom prst="rect">
            <a:avLst/>
          </a:prstGeom>
          <a:noFill/>
        </p:spPr>
        <p:txBody>
          <a:bodyPr wrap="square" rtlCol="0">
            <a:spAutoFit/>
          </a:bodyPr>
          <a:lstStyle/>
          <a:p>
            <a:r>
              <a:rPr lang="en-US" dirty="0"/>
              <a:t>The correlation coefficient between gas price and auto sales is -0.02</a:t>
            </a:r>
          </a:p>
          <a:p>
            <a:r>
              <a:rPr lang="en-US" dirty="0"/>
              <a:t>The r-squared is: 0.00044488448267310574</a:t>
            </a:r>
          </a:p>
        </p:txBody>
      </p:sp>
      <p:pic>
        <p:nvPicPr>
          <p:cNvPr id="6" name="Picture 5" descr="Diagram, schematic&#10;&#10;Description automatically generated">
            <a:extLst>
              <a:ext uri="{FF2B5EF4-FFF2-40B4-BE49-F238E27FC236}">
                <a16:creationId xmlns:a16="http://schemas.microsoft.com/office/drawing/2014/main" id="{0225A042-D4CA-4895-9734-3A7F1CF188F7}"/>
              </a:ext>
            </a:extLst>
          </p:cNvPr>
          <p:cNvPicPr>
            <a:picLocks noChangeAspect="1"/>
          </p:cNvPicPr>
          <p:nvPr/>
        </p:nvPicPr>
        <p:blipFill>
          <a:blip r:embed="rId6"/>
          <a:stretch>
            <a:fillRect/>
          </a:stretch>
        </p:blipFill>
        <p:spPr>
          <a:xfrm>
            <a:off x="4917339" y="2431927"/>
            <a:ext cx="6705600" cy="3994595"/>
          </a:xfrm>
          <a:prstGeom prst="rect">
            <a:avLst/>
          </a:prstGeom>
        </p:spPr>
      </p:pic>
    </p:spTree>
    <p:extLst>
      <p:ext uri="{BB962C8B-B14F-4D97-AF65-F5344CB8AC3E}">
        <p14:creationId xmlns:p14="http://schemas.microsoft.com/office/powerpoint/2010/main" val="1728610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2BF4-71BC-AA43-952C-D66C1801D73E}"/>
              </a:ext>
            </a:extLst>
          </p:cNvPr>
          <p:cNvSpPr>
            <a:spLocks noGrp="1"/>
          </p:cNvSpPr>
          <p:nvPr>
            <p:ph type="ctrTitle"/>
          </p:nvPr>
        </p:nvSpPr>
        <p:spPr>
          <a:xfrm>
            <a:off x="372256" y="430012"/>
            <a:ext cx="10572000" cy="2971051"/>
          </a:xfrm>
        </p:spPr>
        <p:txBody>
          <a:bodyPr/>
          <a:lstStyle/>
          <a:p>
            <a:r>
              <a:rPr lang="en-US" dirty="0"/>
              <a:t> Questions?</a:t>
            </a:r>
            <a:br>
              <a:rPr lang="en-US" dirty="0"/>
            </a:br>
            <a:endParaRPr lang="en-US" dirty="0"/>
          </a:p>
        </p:txBody>
      </p:sp>
      <p:pic>
        <p:nvPicPr>
          <p:cNvPr id="6" name="Picture 5">
            <a:extLst>
              <a:ext uri="{FF2B5EF4-FFF2-40B4-BE49-F238E27FC236}">
                <a16:creationId xmlns:a16="http://schemas.microsoft.com/office/drawing/2014/main" id="{7CB9F735-EC15-C54B-ABEE-1EEC3CBC19BF}"/>
              </a:ext>
            </a:extLst>
          </p:cNvPr>
          <p:cNvPicPr>
            <a:picLocks noChangeAspect="1"/>
          </p:cNvPicPr>
          <p:nvPr/>
        </p:nvPicPr>
        <p:blipFill>
          <a:blip r:embed="rId2"/>
          <a:stretch>
            <a:fillRect/>
          </a:stretch>
        </p:blipFill>
        <p:spPr>
          <a:xfrm>
            <a:off x="8360924" y="710119"/>
            <a:ext cx="3831076" cy="3831076"/>
          </a:xfrm>
          <a:prstGeom prst="rect">
            <a:avLst/>
          </a:prstGeom>
        </p:spPr>
      </p:pic>
    </p:spTree>
    <p:extLst>
      <p:ext uri="{BB962C8B-B14F-4D97-AF65-F5344CB8AC3E}">
        <p14:creationId xmlns:p14="http://schemas.microsoft.com/office/powerpoint/2010/main" val="229903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45CA-73FB-0F41-9AB3-7179C4CF0039}"/>
              </a:ext>
            </a:extLst>
          </p:cNvPr>
          <p:cNvSpPr>
            <a:spLocks noGrp="1"/>
          </p:cNvSpPr>
          <p:nvPr>
            <p:ph type="title"/>
          </p:nvPr>
        </p:nvSpPr>
        <p:spPr>
          <a:xfrm>
            <a:off x="425623" y="511725"/>
            <a:ext cx="10571998" cy="970450"/>
          </a:xfrm>
        </p:spPr>
        <p:txBody>
          <a:bodyPr/>
          <a:lstStyle/>
          <a:p>
            <a:r>
              <a:rPr lang="en-US" sz="6600" dirty="0"/>
              <a:t>Motivation</a:t>
            </a:r>
          </a:p>
        </p:txBody>
      </p:sp>
      <p:sp>
        <p:nvSpPr>
          <p:cNvPr id="3" name="Content Placeholder 2">
            <a:extLst>
              <a:ext uri="{FF2B5EF4-FFF2-40B4-BE49-F238E27FC236}">
                <a16:creationId xmlns:a16="http://schemas.microsoft.com/office/drawing/2014/main" id="{B61EAC95-5AAA-E448-A268-F7A35B7FD89A}"/>
              </a:ext>
            </a:extLst>
          </p:cNvPr>
          <p:cNvSpPr>
            <a:spLocks noGrp="1"/>
          </p:cNvSpPr>
          <p:nvPr>
            <p:ph sz="half" idx="1"/>
          </p:nvPr>
        </p:nvSpPr>
        <p:spPr>
          <a:xfrm>
            <a:off x="425623" y="2341692"/>
            <a:ext cx="5185873" cy="3638763"/>
          </a:xfrm>
        </p:spPr>
        <p:txBody>
          <a:bodyPr>
            <a:normAutofit/>
          </a:bodyPr>
          <a:lstStyle/>
          <a:p>
            <a:r>
              <a:rPr lang="en-US" sz="2400" dirty="0"/>
              <a:t>[What we wanted to do initially and how it evolved]</a:t>
            </a:r>
          </a:p>
          <a:p>
            <a:r>
              <a:rPr lang="en-US" sz="2400" dirty="0"/>
              <a:t>We decided to gather data online to perform an analysis of vehicles sold in the U.S. and the factors that increase or decrease sales</a:t>
            </a:r>
          </a:p>
          <a:p>
            <a:endParaRPr lang="en-US" sz="2400" dirty="0"/>
          </a:p>
        </p:txBody>
      </p:sp>
      <p:pic>
        <p:nvPicPr>
          <p:cNvPr id="5" name="Content Placeholder 4">
            <a:extLst>
              <a:ext uri="{FF2B5EF4-FFF2-40B4-BE49-F238E27FC236}">
                <a16:creationId xmlns:a16="http://schemas.microsoft.com/office/drawing/2014/main" id="{A06B20AB-5FD8-BE49-9B03-D954826B8484}"/>
              </a:ext>
            </a:extLst>
          </p:cNvPr>
          <p:cNvPicPr>
            <a:picLocks noGrp="1" noChangeAspect="1"/>
          </p:cNvPicPr>
          <p:nvPr>
            <p:ph sz="half" idx="2"/>
          </p:nvPr>
        </p:nvPicPr>
        <p:blipFill>
          <a:blip r:embed="rId2">
            <a:alphaModFix amt="72000"/>
          </a:blip>
          <a:stretch>
            <a:fillRect/>
          </a:stretch>
        </p:blipFill>
        <p:spPr>
          <a:xfrm>
            <a:off x="6096000" y="2341692"/>
            <a:ext cx="5898745" cy="3244310"/>
          </a:xfrm>
          <a:prstGeom prst="rect">
            <a:avLst/>
          </a:prstGeom>
          <a:effectLst>
            <a:softEdge rad="54392"/>
          </a:effectLst>
        </p:spPr>
      </p:pic>
      <p:pic>
        <p:nvPicPr>
          <p:cNvPr id="4" name="Picture 3">
            <a:extLst>
              <a:ext uri="{FF2B5EF4-FFF2-40B4-BE49-F238E27FC236}">
                <a16:creationId xmlns:a16="http://schemas.microsoft.com/office/drawing/2014/main" id="{C70BAE98-B168-1A47-A9D7-32E723B1FB72}"/>
              </a:ext>
            </a:extLst>
          </p:cNvPr>
          <p:cNvPicPr>
            <a:picLocks noChangeAspect="1"/>
          </p:cNvPicPr>
          <p:nvPr/>
        </p:nvPicPr>
        <p:blipFill>
          <a:blip r:embed="rId3"/>
          <a:stretch>
            <a:fillRect/>
          </a:stretch>
        </p:blipFill>
        <p:spPr>
          <a:xfrm>
            <a:off x="11381998" y="92901"/>
            <a:ext cx="708573" cy="708573"/>
          </a:xfrm>
          <a:prstGeom prst="rect">
            <a:avLst/>
          </a:prstGeom>
        </p:spPr>
      </p:pic>
    </p:spTree>
    <p:extLst>
      <p:ext uri="{BB962C8B-B14F-4D97-AF65-F5344CB8AC3E}">
        <p14:creationId xmlns:p14="http://schemas.microsoft.com/office/powerpoint/2010/main" val="2662741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A0AFB48-BBC1-6F43-81FA-DDD2B1C654E4}"/>
              </a:ext>
            </a:extLst>
          </p:cNvPr>
          <p:cNvSpPr>
            <a:spLocks noGrp="1"/>
          </p:cNvSpPr>
          <p:nvPr>
            <p:ph type="title"/>
          </p:nvPr>
        </p:nvSpPr>
        <p:spPr>
          <a:xfrm>
            <a:off x="451515" y="1734857"/>
            <a:ext cx="3765483" cy="3388287"/>
          </a:xfrm>
        </p:spPr>
        <p:txBody>
          <a:bodyPr vert="horz" lIns="91440" tIns="45720" rIns="91440" bIns="45720" rtlCol="0" anchor="ctr">
            <a:normAutofit/>
          </a:bodyPr>
          <a:lstStyle/>
          <a:p>
            <a:r>
              <a:rPr lang="en-US"/>
              <a:t>Questions</a:t>
            </a:r>
            <a:br>
              <a:rPr lang="en-US"/>
            </a:br>
            <a:endParaRPr lang="en-US"/>
          </a:p>
        </p:txBody>
      </p:sp>
      <p:sp>
        <p:nvSpPr>
          <p:cNvPr id="6" name="Content Placeholder 2">
            <a:extLst>
              <a:ext uri="{FF2B5EF4-FFF2-40B4-BE49-F238E27FC236}">
                <a16:creationId xmlns:a16="http://schemas.microsoft.com/office/drawing/2014/main" id="{B5836EC4-E260-4659-A3C6-FC34E27ABDA1}"/>
              </a:ext>
            </a:extLst>
          </p:cNvPr>
          <p:cNvSpPr txBox="1">
            <a:spLocks/>
          </p:cNvSpPr>
          <p:nvPr/>
        </p:nvSpPr>
        <p:spPr>
          <a:xfrm>
            <a:off x="5642042" y="557589"/>
            <a:ext cx="5984163" cy="5742820"/>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nSpc>
                <a:spcPct val="90000"/>
              </a:lnSpc>
            </a:pPr>
            <a:endParaRPr lang="en-US" sz="2000" dirty="0"/>
          </a:p>
          <a:p>
            <a:pPr>
              <a:lnSpc>
                <a:spcPct val="90000"/>
              </a:lnSpc>
            </a:pPr>
            <a:r>
              <a:rPr lang="en-US" sz="2000" dirty="0"/>
              <a:t>After finding what data was available and free to us online, we came up with factors we wanted to use to test relativity</a:t>
            </a:r>
          </a:p>
          <a:p>
            <a:pPr>
              <a:lnSpc>
                <a:spcPct val="90000"/>
              </a:lnSpc>
            </a:pPr>
            <a:r>
              <a:rPr lang="en-US" sz="2000" dirty="0"/>
              <a:t>Did any of these factors contribute to the sales of vehicles?</a:t>
            </a:r>
          </a:p>
          <a:p>
            <a:pPr lvl="1">
              <a:lnSpc>
                <a:spcPct val="90000"/>
              </a:lnSpc>
            </a:pPr>
            <a:r>
              <a:rPr lang="en-US" sz="1800" dirty="0"/>
              <a:t>Did low </a:t>
            </a:r>
            <a:r>
              <a:rPr lang="en-US" sz="1800" b="1" dirty="0"/>
              <a:t>gas prices </a:t>
            </a:r>
            <a:r>
              <a:rPr lang="en-US" sz="1800" dirty="0"/>
              <a:t>increase sales?</a:t>
            </a:r>
          </a:p>
          <a:p>
            <a:pPr lvl="1">
              <a:lnSpc>
                <a:spcPct val="90000"/>
              </a:lnSpc>
            </a:pPr>
            <a:r>
              <a:rPr lang="en-US" sz="1800" dirty="0"/>
              <a:t>Did low </a:t>
            </a:r>
            <a:r>
              <a:rPr lang="en-US" sz="1800" b="1" dirty="0"/>
              <a:t>unemployment rates </a:t>
            </a:r>
            <a:r>
              <a:rPr lang="en-US" sz="1800" dirty="0"/>
              <a:t>increase sales?</a:t>
            </a:r>
          </a:p>
          <a:p>
            <a:pPr lvl="1">
              <a:lnSpc>
                <a:spcPct val="90000"/>
              </a:lnSpc>
            </a:pPr>
            <a:r>
              <a:rPr lang="en-US" sz="1800" dirty="0"/>
              <a:t>Did low </a:t>
            </a:r>
            <a:r>
              <a:rPr lang="en-US" sz="1800" b="1" dirty="0"/>
              <a:t>steel prices </a:t>
            </a:r>
            <a:r>
              <a:rPr lang="en-US" sz="1800" dirty="0"/>
              <a:t>increase sales?</a:t>
            </a:r>
          </a:p>
          <a:p>
            <a:pPr lvl="1">
              <a:lnSpc>
                <a:spcPct val="90000"/>
              </a:lnSpc>
            </a:pPr>
            <a:r>
              <a:rPr lang="en-US" sz="1800" dirty="0"/>
              <a:t>Did low </a:t>
            </a:r>
            <a:r>
              <a:rPr lang="en-US" sz="1800" b="1" dirty="0"/>
              <a:t>vehicle prices </a:t>
            </a:r>
            <a:r>
              <a:rPr lang="en-US" sz="1800" dirty="0"/>
              <a:t>increase sales?</a:t>
            </a:r>
          </a:p>
          <a:p>
            <a:pPr>
              <a:lnSpc>
                <a:spcPct val="90000"/>
              </a:lnSpc>
            </a:pPr>
            <a:r>
              <a:rPr lang="en-US" sz="2000" dirty="0"/>
              <a:t>To answer these questions, we will represent our data in scatter plots to show correlation coefficients for each factor against sales of vehicles to see if any of these factors influence sales and which factor influences sales the most</a:t>
            </a:r>
          </a:p>
        </p:txBody>
      </p:sp>
      <p:pic>
        <p:nvPicPr>
          <p:cNvPr id="5" name="Picture 4">
            <a:extLst>
              <a:ext uri="{FF2B5EF4-FFF2-40B4-BE49-F238E27FC236}">
                <a16:creationId xmlns:a16="http://schemas.microsoft.com/office/drawing/2014/main" id="{637CC54F-F0C8-6A4B-9F21-333BBD64B7E3}"/>
              </a:ext>
            </a:extLst>
          </p:cNvPr>
          <p:cNvPicPr>
            <a:picLocks noChangeAspect="1"/>
          </p:cNvPicPr>
          <p:nvPr/>
        </p:nvPicPr>
        <p:blipFill>
          <a:blip r:embed="rId2"/>
          <a:stretch>
            <a:fillRect/>
          </a:stretch>
        </p:blipFill>
        <p:spPr>
          <a:xfrm>
            <a:off x="11493938" y="0"/>
            <a:ext cx="621862" cy="621862"/>
          </a:xfrm>
          <a:prstGeom prst="rect">
            <a:avLst/>
          </a:prstGeom>
        </p:spPr>
      </p:pic>
    </p:spTree>
    <p:extLst>
      <p:ext uri="{BB962C8B-B14F-4D97-AF65-F5344CB8AC3E}">
        <p14:creationId xmlns:p14="http://schemas.microsoft.com/office/powerpoint/2010/main" val="212084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90404" y="1429820"/>
            <a:ext cx="10571998" cy="970450"/>
          </a:xfrm>
        </p:spPr>
        <p:txBody>
          <a:bodyPr/>
          <a:lstStyle/>
          <a:p>
            <a:r>
              <a:rPr lang="en-US" sz="6600"/>
              <a:t>Project Data Sources</a:t>
            </a:r>
            <a:br>
              <a:rPr lang="en-US" sz="6600"/>
            </a:br>
            <a:endParaRPr lang="en-US" sz="6600" dirty="0"/>
          </a:p>
        </p:txBody>
      </p:sp>
      <p:sp>
        <p:nvSpPr>
          <p:cNvPr id="3" name="Content Placeholder 2">
            <a:extLst>
              <a:ext uri="{FF2B5EF4-FFF2-40B4-BE49-F238E27FC236}">
                <a16:creationId xmlns:a16="http://schemas.microsoft.com/office/drawing/2014/main" id="{C17BE17D-F28A-4843-A2C3-5B4CE838BA14}"/>
              </a:ext>
            </a:extLst>
          </p:cNvPr>
          <p:cNvSpPr>
            <a:spLocks noGrp="1"/>
          </p:cNvSpPr>
          <p:nvPr>
            <p:ph idx="1"/>
          </p:nvPr>
        </p:nvSpPr>
        <p:spPr>
          <a:xfrm>
            <a:off x="408808" y="2285571"/>
            <a:ext cx="11068488" cy="4492101"/>
          </a:xfrm>
        </p:spPr>
        <p:txBody>
          <a:bodyPr>
            <a:normAutofit/>
          </a:bodyPr>
          <a:lstStyle/>
          <a:p>
            <a:pPr>
              <a:buFont typeface="Wingdings" panose="05000000000000000000" pitchFamily="2" charset="2"/>
              <a:buChar char="Ø"/>
            </a:pPr>
            <a:r>
              <a:rPr lang="en-US" sz="1600" dirty="0"/>
              <a:t> </a:t>
            </a:r>
            <a:r>
              <a:rPr lang="en-US" sz="1600" b="1" dirty="0"/>
              <a:t>Auto Sales </a:t>
            </a:r>
            <a:r>
              <a:rPr lang="en-US" sz="1600" dirty="0"/>
              <a:t>(</a:t>
            </a:r>
            <a:r>
              <a:rPr lang="en-US" sz="1300" i="1" dirty="0"/>
              <a:t>expressed in Units Sold by Month from 2005-2021</a:t>
            </a:r>
            <a:r>
              <a:rPr lang="en-US" sz="1600" dirty="0"/>
              <a:t>)</a:t>
            </a:r>
          </a:p>
          <a:p>
            <a:pPr lvl="1">
              <a:buFont typeface="Courier New" panose="02070309020205020404" pitchFamily="49" charset="0"/>
              <a:buChar char="o"/>
            </a:pPr>
            <a:r>
              <a:rPr lang="en-US" sz="1400" dirty="0">
                <a:hlinkClick r:id="rId2"/>
              </a:rPr>
              <a:t>https://www.goodcarbadcar.net/usa-auto-industry-total-sales-figures</a:t>
            </a:r>
            <a:r>
              <a:rPr lang="en-US" sz="1400" dirty="0"/>
              <a:t> / Source: U.S. Bureau of Economic Analysis</a:t>
            </a:r>
          </a:p>
          <a:p>
            <a:pPr>
              <a:buFont typeface="Wingdings" panose="05000000000000000000" pitchFamily="2" charset="2"/>
              <a:buChar char="Ø"/>
            </a:pPr>
            <a:r>
              <a:rPr lang="en-US" sz="1600" b="1" dirty="0"/>
              <a:t>Gas Prices </a:t>
            </a:r>
            <a:r>
              <a:rPr lang="en-US" sz="1600" dirty="0"/>
              <a:t>(</a:t>
            </a:r>
            <a:r>
              <a:rPr lang="en-US" sz="1300" i="1" dirty="0"/>
              <a:t>expressed in Dollars per Gallon for U.S. Regular All Formulations Retail Gasoline Prices by Month from 1992-2021</a:t>
            </a:r>
            <a:r>
              <a:rPr lang="en-US" sz="1600" dirty="0"/>
              <a:t>)</a:t>
            </a:r>
          </a:p>
          <a:p>
            <a:pPr lvl="1">
              <a:buFont typeface="Courier New" panose="02070309020205020404" pitchFamily="49" charset="0"/>
              <a:buChar char="o"/>
            </a:pPr>
            <a:r>
              <a:rPr lang="en-US" sz="1400" dirty="0">
                <a:hlinkClick r:id="rId3"/>
              </a:rPr>
              <a:t>https://www.eia.gov/dnav/pet/hist/</a:t>
            </a:r>
            <a:r>
              <a:rPr lang="en-US" sz="1400" dirty="0"/>
              <a:t> / Source: U.S. Energy Information Administration</a:t>
            </a:r>
          </a:p>
          <a:p>
            <a:pPr>
              <a:buFont typeface="Wingdings" panose="05000000000000000000" pitchFamily="2" charset="2"/>
              <a:buChar char="Ø"/>
            </a:pPr>
            <a:r>
              <a:rPr lang="en-US" sz="1600" b="1" dirty="0"/>
              <a:t>Steel Prices </a:t>
            </a:r>
            <a:r>
              <a:rPr lang="en-US" sz="1600" dirty="0"/>
              <a:t>(</a:t>
            </a:r>
            <a:r>
              <a:rPr lang="en-US" sz="1300" i="1" dirty="0"/>
              <a:t>expressed as Producer Price Index for Steel by Month from Jan 1926-June 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buFont typeface="Courier New" panose="02070309020205020404" pitchFamily="49" charset="0"/>
              <a:buChar char="o"/>
            </a:pPr>
            <a:r>
              <a:rPr lang="en-US" sz="1400" dirty="0"/>
              <a:t>Producer Price Index (PPI) is a measure of average prices received by producers of domestically produced goods and services.</a:t>
            </a:r>
          </a:p>
          <a:p>
            <a:pPr>
              <a:buFont typeface="Wingdings" panose="05000000000000000000" pitchFamily="2" charset="2"/>
              <a:buChar char="Ø"/>
            </a:pPr>
            <a:r>
              <a:rPr lang="en-US" sz="1600" b="1" dirty="0"/>
              <a:t>New &amp; Used Auto Prices </a:t>
            </a:r>
            <a:r>
              <a:rPr lang="en-US" sz="1600" dirty="0"/>
              <a:t>(</a:t>
            </a:r>
            <a:r>
              <a:rPr lang="en-US" sz="1300" i="1" dirty="0"/>
              <a:t>separate dataset for each expressed as Consumer Price Index by Month from 1953-2021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buFont typeface="Courier New" panose="02070309020205020404" pitchFamily="49" charset="0"/>
              <a:buChar char="o"/>
            </a:pPr>
            <a:r>
              <a:rPr lang="en-US" sz="1400" dirty="0"/>
              <a:t>Consumer Price Index (CPI) is a measure of average prices paid by urban customers</a:t>
            </a:r>
          </a:p>
          <a:p>
            <a:pPr>
              <a:buFont typeface="Wingdings" panose="05000000000000000000" pitchFamily="2" charset="2"/>
              <a:buChar char="Ø"/>
            </a:pPr>
            <a:r>
              <a:rPr lang="en-US" sz="1600" b="1" dirty="0"/>
              <a:t>Unemployment Rates </a:t>
            </a:r>
            <a:r>
              <a:rPr lang="en-US" sz="1600" dirty="0"/>
              <a:t>(</a:t>
            </a:r>
            <a:r>
              <a:rPr lang="en-US" sz="1300" i="1" dirty="0"/>
              <a:t>expressed as percent by Month from 2001-2021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endParaRPr lang="en-US" sz="12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5"/>
          <a:stretch>
            <a:fillRect/>
          </a:stretch>
        </p:blipFill>
        <p:spPr>
          <a:xfrm>
            <a:off x="11477296" y="0"/>
            <a:ext cx="627118" cy="627118"/>
          </a:xfrm>
          <a:prstGeom prst="rect">
            <a:avLst/>
          </a:prstGeom>
        </p:spPr>
      </p:pic>
    </p:spTree>
    <p:extLst>
      <p:ext uri="{BB962C8B-B14F-4D97-AF65-F5344CB8AC3E}">
        <p14:creationId xmlns:p14="http://schemas.microsoft.com/office/powerpoint/2010/main" val="279496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374994" y="513977"/>
            <a:ext cx="10571998" cy="970450"/>
          </a:xfrm>
        </p:spPr>
        <p:txBody>
          <a:bodyPr/>
          <a:lstStyle/>
          <a:p>
            <a:r>
              <a:rPr lang="en-US" sz="6600" dirty="0"/>
              <a:t>Data Clean Up</a:t>
            </a:r>
          </a:p>
        </p:txBody>
      </p:sp>
      <p:sp>
        <p:nvSpPr>
          <p:cNvPr id="3" name="Content Placeholder 2">
            <a:extLst>
              <a:ext uri="{FF2B5EF4-FFF2-40B4-BE49-F238E27FC236}">
                <a16:creationId xmlns:a16="http://schemas.microsoft.com/office/drawing/2014/main" id="{C17BE17D-F28A-4843-A2C3-5B4CE838BA14}"/>
              </a:ext>
            </a:extLst>
          </p:cNvPr>
          <p:cNvSpPr>
            <a:spLocks noGrp="1"/>
          </p:cNvSpPr>
          <p:nvPr>
            <p:ph idx="1"/>
          </p:nvPr>
        </p:nvSpPr>
        <p:spPr>
          <a:xfrm>
            <a:off x="454561" y="2426474"/>
            <a:ext cx="5999505" cy="4036470"/>
          </a:xfrm>
        </p:spPr>
        <p:txBody>
          <a:bodyPr>
            <a:normAutofit/>
          </a:bodyPr>
          <a:lstStyle/>
          <a:p>
            <a:pPr>
              <a:buFont typeface="Wingdings" panose="05000000000000000000" pitchFamily="2" charset="2"/>
              <a:buChar char="Ø"/>
            </a:pPr>
            <a:r>
              <a:rPr lang="en-US" sz="2400" dirty="0"/>
              <a:t>Downloaded each set to a CSV</a:t>
            </a:r>
          </a:p>
          <a:p>
            <a:pPr>
              <a:buFont typeface="Wingdings" panose="05000000000000000000" pitchFamily="2" charset="2"/>
              <a:buChar char="Ø"/>
            </a:pPr>
            <a:r>
              <a:rPr lang="en-US" sz="2400" dirty="0"/>
              <a:t>For Vehicle Sales, we had to copy &amp; paste a table into a CSV and manipulate it into the format we needed using Python</a:t>
            </a:r>
          </a:p>
          <a:p>
            <a:pPr>
              <a:buFont typeface="Wingdings" panose="05000000000000000000" pitchFamily="2" charset="2"/>
              <a:buChar char="Ø"/>
            </a:pPr>
            <a:r>
              <a:rPr lang="en-US" sz="2400" dirty="0"/>
              <a:t>Luckily, our other datasets were in the month and year breakdown that we wanted</a:t>
            </a:r>
          </a:p>
          <a:p>
            <a:pPr>
              <a:buFont typeface="Wingdings" panose="05000000000000000000" pitchFamily="2" charset="2"/>
              <a:buChar char="Ø"/>
            </a:pPr>
            <a:endParaRPr lang="en-US" sz="24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6" name="Picture 5" descr="Graphical user interface, text&#10;&#10;Description automatically generated">
            <a:extLst>
              <a:ext uri="{FF2B5EF4-FFF2-40B4-BE49-F238E27FC236}">
                <a16:creationId xmlns:a16="http://schemas.microsoft.com/office/drawing/2014/main" id="{3C6C2D43-7E5A-4016-9402-05F52334C4A2}"/>
              </a:ext>
            </a:extLst>
          </p:cNvPr>
          <p:cNvPicPr>
            <a:picLocks noChangeAspect="1"/>
          </p:cNvPicPr>
          <p:nvPr/>
        </p:nvPicPr>
        <p:blipFill>
          <a:blip r:embed="rId3"/>
          <a:stretch>
            <a:fillRect/>
          </a:stretch>
        </p:blipFill>
        <p:spPr>
          <a:xfrm>
            <a:off x="6888887" y="2150626"/>
            <a:ext cx="4742020" cy="4399297"/>
          </a:xfrm>
          <a:prstGeom prst="rect">
            <a:avLst/>
          </a:prstGeom>
        </p:spPr>
      </p:pic>
    </p:spTree>
    <p:extLst>
      <p:ext uri="{BB962C8B-B14F-4D97-AF65-F5344CB8AC3E}">
        <p14:creationId xmlns:p14="http://schemas.microsoft.com/office/powerpoint/2010/main" val="82615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374994" y="513977"/>
            <a:ext cx="10571998" cy="970450"/>
          </a:xfrm>
        </p:spPr>
        <p:txBody>
          <a:bodyPr/>
          <a:lstStyle/>
          <a:p>
            <a:r>
              <a:rPr lang="en-US" sz="6600" dirty="0"/>
              <a:t>Data Clean Up </a:t>
            </a:r>
            <a:r>
              <a:rPr lang="en-US" sz="5400" dirty="0"/>
              <a:t>(continued)</a:t>
            </a:r>
            <a:endParaRPr lang="en-US" sz="66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8AD714EA-6A89-4AC7-91B6-C53B7917E27E}"/>
              </a:ext>
            </a:extLst>
          </p:cNvPr>
          <p:cNvPicPr>
            <a:picLocks noChangeAspect="1"/>
          </p:cNvPicPr>
          <p:nvPr/>
        </p:nvPicPr>
        <p:blipFill>
          <a:blip r:embed="rId3"/>
          <a:stretch>
            <a:fillRect/>
          </a:stretch>
        </p:blipFill>
        <p:spPr>
          <a:xfrm>
            <a:off x="129310" y="2299856"/>
            <a:ext cx="7339919" cy="1384475"/>
          </a:xfrm>
          <a:prstGeom prst="rect">
            <a:avLst/>
          </a:prstGeom>
        </p:spPr>
      </p:pic>
      <p:pic>
        <p:nvPicPr>
          <p:cNvPr id="12" name="Picture 11">
            <a:extLst>
              <a:ext uri="{FF2B5EF4-FFF2-40B4-BE49-F238E27FC236}">
                <a16:creationId xmlns:a16="http://schemas.microsoft.com/office/drawing/2014/main" id="{58A3E770-B79F-46B5-A855-8B0E57540213}"/>
              </a:ext>
            </a:extLst>
          </p:cNvPr>
          <p:cNvPicPr>
            <a:picLocks noChangeAspect="1"/>
          </p:cNvPicPr>
          <p:nvPr/>
        </p:nvPicPr>
        <p:blipFill>
          <a:blip r:embed="rId4"/>
          <a:stretch>
            <a:fillRect/>
          </a:stretch>
        </p:blipFill>
        <p:spPr>
          <a:xfrm>
            <a:off x="7646490" y="2299855"/>
            <a:ext cx="4416200" cy="4337373"/>
          </a:xfrm>
          <a:prstGeom prst="rect">
            <a:avLst/>
          </a:prstGeom>
        </p:spPr>
      </p:pic>
      <p:sp>
        <p:nvSpPr>
          <p:cNvPr id="13" name="Arrow: Curved Up 12">
            <a:extLst>
              <a:ext uri="{FF2B5EF4-FFF2-40B4-BE49-F238E27FC236}">
                <a16:creationId xmlns:a16="http://schemas.microsoft.com/office/drawing/2014/main" id="{EE0E0E03-51C6-40B9-8993-C6B953117452}"/>
              </a:ext>
            </a:extLst>
          </p:cNvPr>
          <p:cNvSpPr/>
          <p:nvPr/>
        </p:nvSpPr>
        <p:spPr>
          <a:xfrm rot="2744345">
            <a:off x="4220754" y="4703867"/>
            <a:ext cx="3181284" cy="177698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ontent Placeholder 2">
            <a:extLst>
              <a:ext uri="{FF2B5EF4-FFF2-40B4-BE49-F238E27FC236}">
                <a16:creationId xmlns:a16="http://schemas.microsoft.com/office/drawing/2014/main" id="{8C113520-4215-47F5-A1DB-C3CC7BF12049}"/>
              </a:ext>
            </a:extLst>
          </p:cNvPr>
          <p:cNvSpPr>
            <a:spLocks noGrp="1"/>
          </p:cNvSpPr>
          <p:nvPr>
            <p:ph idx="1"/>
          </p:nvPr>
        </p:nvSpPr>
        <p:spPr>
          <a:xfrm>
            <a:off x="489528" y="4089095"/>
            <a:ext cx="4188664" cy="2254928"/>
          </a:xfrm>
        </p:spPr>
        <p:txBody>
          <a:bodyPr>
            <a:normAutofit/>
          </a:bodyPr>
          <a:lstStyle/>
          <a:p>
            <a:pPr>
              <a:buFont typeface="Wingdings" panose="05000000000000000000" pitchFamily="2" charset="2"/>
              <a:buChar char="Ø"/>
            </a:pPr>
            <a:r>
              <a:rPr lang="en-US" sz="2800" b="1" dirty="0"/>
              <a:t>Hooray for</a:t>
            </a:r>
          </a:p>
          <a:p>
            <a:pPr marL="0" indent="0">
              <a:buNone/>
            </a:pPr>
            <a:r>
              <a:rPr lang="en-US" sz="2800" b="1" dirty="0"/>
              <a:t>   Nested For Loops!</a:t>
            </a:r>
          </a:p>
          <a:p>
            <a:pPr>
              <a:buFont typeface="Wingdings" panose="05000000000000000000" pitchFamily="2" charset="2"/>
              <a:buChar char="Ø"/>
            </a:pPr>
            <a:endParaRPr lang="en-US" sz="2800" b="1" dirty="0"/>
          </a:p>
        </p:txBody>
      </p:sp>
    </p:spTree>
    <p:extLst>
      <p:ext uri="{BB962C8B-B14F-4D97-AF65-F5344CB8AC3E}">
        <p14:creationId xmlns:p14="http://schemas.microsoft.com/office/powerpoint/2010/main" val="1305830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374994" y="513977"/>
            <a:ext cx="10571998" cy="970450"/>
          </a:xfrm>
        </p:spPr>
        <p:txBody>
          <a:bodyPr/>
          <a:lstStyle/>
          <a:p>
            <a:r>
              <a:rPr lang="en-US" sz="6600"/>
              <a:t>Final Clean CSV</a:t>
            </a:r>
            <a:endParaRPr lang="en-US" sz="66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graphicFrame>
        <p:nvGraphicFramePr>
          <p:cNvPr id="23" name="Content Placeholder 2">
            <a:extLst>
              <a:ext uri="{FF2B5EF4-FFF2-40B4-BE49-F238E27FC236}">
                <a16:creationId xmlns:a16="http://schemas.microsoft.com/office/drawing/2014/main" id="{AF34614D-F35C-4DC9-841C-E652E59C9D06}"/>
              </a:ext>
            </a:extLst>
          </p:cNvPr>
          <p:cNvGraphicFramePr>
            <a:graphicFrameLocks noGrp="1"/>
          </p:cNvGraphicFramePr>
          <p:nvPr>
            <p:ph idx="1"/>
          </p:nvPr>
        </p:nvGraphicFramePr>
        <p:xfrm>
          <a:off x="374994" y="2129634"/>
          <a:ext cx="11473295" cy="2182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Graphical user interface, application&#10;&#10;Description automatically generated">
            <a:extLst>
              <a:ext uri="{FF2B5EF4-FFF2-40B4-BE49-F238E27FC236}">
                <a16:creationId xmlns:a16="http://schemas.microsoft.com/office/drawing/2014/main" id="{8BB34E8F-2BA6-4398-99DA-FC804CF95B6E}"/>
              </a:ext>
            </a:extLst>
          </p:cNvPr>
          <p:cNvPicPr>
            <a:picLocks noChangeAspect="1"/>
          </p:cNvPicPr>
          <p:nvPr/>
        </p:nvPicPr>
        <p:blipFill>
          <a:blip r:embed="rId8"/>
          <a:stretch>
            <a:fillRect/>
          </a:stretch>
        </p:blipFill>
        <p:spPr>
          <a:xfrm>
            <a:off x="483352" y="4311702"/>
            <a:ext cx="11364937" cy="2182068"/>
          </a:xfrm>
          <a:prstGeom prst="rect">
            <a:avLst/>
          </a:prstGeom>
        </p:spPr>
      </p:pic>
    </p:spTree>
    <p:extLst>
      <p:ext uri="{BB962C8B-B14F-4D97-AF65-F5344CB8AC3E}">
        <p14:creationId xmlns:p14="http://schemas.microsoft.com/office/powerpoint/2010/main" val="3196738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06AB74CA-E76D-4922-91FE-A4AAF0487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custGeom>
            <a:avLst/>
            <a:gdLst>
              <a:gd name="connsiteX0" fmla="*/ 0 w 11707367"/>
              <a:gd name="connsiteY0" fmla="*/ 0 h 2572622"/>
              <a:gd name="connsiteX1" fmla="*/ 1888420 w 11707367"/>
              <a:gd name="connsiteY1" fmla="*/ 0 h 2572622"/>
              <a:gd name="connsiteX2" fmla="*/ 2198560 w 11707367"/>
              <a:gd name="connsiteY2" fmla="*/ 310139 h 2572622"/>
              <a:gd name="connsiteX3" fmla="*/ 2425431 w 11707367"/>
              <a:gd name="connsiteY3" fmla="*/ 310139 h 2572622"/>
              <a:gd name="connsiteX4" fmla="*/ 2735570 w 11707367"/>
              <a:gd name="connsiteY4" fmla="*/ 0 h 2572622"/>
              <a:gd name="connsiteX5" fmla="*/ 11707367 w 11707367"/>
              <a:gd name="connsiteY5" fmla="*/ 0 h 2572622"/>
              <a:gd name="connsiteX6" fmla="*/ 11707367 w 11707367"/>
              <a:gd name="connsiteY6" fmla="*/ 2572622 h 2572622"/>
              <a:gd name="connsiteX7" fmla="*/ 0 w 11707367"/>
              <a:gd name="connsiteY7" fmla="*/ 2572622 h 25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07367" h="2572622">
                <a:moveTo>
                  <a:pt x="0" y="0"/>
                </a:moveTo>
                <a:lnTo>
                  <a:pt x="1888420" y="0"/>
                </a:lnTo>
                <a:lnTo>
                  <a:pt x="2198560" y="310139"/>
                </a:lnTo>
                <a:cubicBezTo>
                  <a:pt x="2261209" y="372788"/>
                  <a:pt x="2362782" y="372788"/>
                  <a:pt x="2425431" y="310139"/>
                </a:cubicBezTo>
                <a:lnTo>
                  <a:pt x="2735570" y="0"/>
                </a:lnTo>
                <a:lnTo>
                  <a:pt x="11707367" y="0"/>
                </a:lnTo>
                <a:lnTo>
                  <a:pt x="11707367" y="2572622"/>
                </a:lnTo>
                <a:lnTo>
                  <a:pt x="0" y="2572622"/>
                </a:lnTo>
                <a:close/>
              </a:path>
            </a:pathLst>
          </a:cu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1063691" y="4049486"/>
            <a:ext cx="4825480" cy="1883228"/>
          </a:xfrm>
        </p:spPr>
        <p:txBody>
          <a:bodyPr anchor="ctr">
            <a:normAutofit/>
          </a:bodyPr>
          <a:lstStyle/>
          <a:p>
            <a:r>
              <a:rPr lang="en-US">
                <a:solidFill>
                  <a:srgbClr val="FFFFFF"/>
                </a:solidFill>
              </a:rPr>
              <a:t>Let the Exploration Begin!</a:t>
            </a:r>
          </a:p>
        </p:txBody>
      </p:sp>
      <p:pic>
        <p:nvPicPr>
          <p:cNvPr id="8" name="Picture 7" descr="Graphical user interface, chart&#10;&#10;Description automatically generated">
            <a:extLst>
              <a:ext uri="{FF2B5EF4-FFF2-40B4-BE49-F238E27FC236}">
                <a16:creationId xmlns:a16="http://schemas.microsoft.com/office/drawing/2014/main" id="{5B2E8EEE-3F50-4662-B748-EAE980EF30C7}"/>
              </a:ext>
            </a:extLst>
          </p:cNvPr>
          <p:cNvPicPr>
            <a:picLocks noChangeAspect="1"/>
          </p:cNvPicPr>
          <p:nvPr/>
        </p:nvPicPr>
        <p:blipFill>
          <a:blip r:embed="rId2"/>
          <a:stretch>
            <a:fillRect/>
          </a:stretch>
        </p:blipFill>
        <p:spPr>
          <a:xfrm>
            <a:off x="1063691" y="590658"/>
            <a:ext cx="5196897" cy="2663409"/>
          </a:xfrm>
          <a:prstGeom prst="rect">
            <a:avLst/>
          </a:prstGeom>
        </p:spPr>
      </p:pic>
      <p:pic>
        <p:nvPicPr>
          <p:cNvPr id="4" name="Picture 3" descr="A picture containing text&#10;&#10;Description automatically generated">
            <a:extLst>
              <a:ext uri="{FF2B5EF4-FFF2-40B4-BE49-F238E27FC236}">
                <a16:creationId xmlns:a16="http://schemas.microsoft.com/office/drawing/2014/main" id="{021CDF5E-B3FE-4402-9092-E927CB755B76}"/>
              </a:ext>
            </a:extLst>
          </p:cNvPr>
          <p:cNvPicPr>
            <a:picLocks noChangeAspect="1"/>
          </p:cNvPicPr>
          <p:nvPr/>
        </p:nvPicPr>
        <p:blipFill>
          <a:blip r:embed="rId3"/>
          <a:stretch>
            <a:fillRect/>
          </a:stretch>
        </p:blipFill>
        <p:spPr>
          <a:xfrm>
            <a:off x="6958434" y="484633"/>
            <a:ext cx="4372820" cy="2875460"/>
          </a:xfrm>
          <a:prstGeom prst="rect">
            <a:avLst/>
          </a:prstGeom>
        </p:spPr>
      </p:pic>
      <p:sp>
        <p:nvSpPr>
          <p:cNvPr id="11" name="Content Placeholder 2">
            <a:extLst>
              <a:ext uri="{FF2B5EF4-FFF2-40B4-BE49-F238E27FC236}">
                <a16:creationId xmlns:a16="http://schemas.microsoft.com/office/drawing/2014/main" id="{0D1204A5-6A75-48B9-8EA6-5090BE2D06DD}"/>
              </a:ext>
            </a:extLst>
          </p:cNvPr>
          <p:cNvSpPr>
            <a:spLocks noGrp="1"/>
          </p:cNvSpPr>
          <p:nvPr>
            <p:ph idx="1"/>
          </p:nvPr>
        </p:nvSpPr>
        <p:spPr>
          <a:xfrm>
            <a:off x="6338316" y="4049485"/>
            <a:ext cx="4846151" cy="1883229"/>
          </a:xfrm>
        </p:spPr>
        <p:txBody>
          <a:bodyPr>
            <a:normAutofit/>
          </a:bodyPr>
          <a:lstStyle/>
          <a:p>
            <a:pPr>
              <a:buFont typeface="Wingdings" panose="05000000000000000000" pitchFamily="2" charset="2"/>
              <a:buChar char="Ø"/>
            </a:pPr>
            <a:r>
              <a:rPr lang="en-US">
                <a:solidFill>
                  <a:srgbClr val="FFFFFF"/>
                </a:solidFill>
              </a:rPr>
              <a:t>Next, we set out on an adventure to look at our data</a:t>
            </a:r>
          </a:p>
          <a:p>
            <a:pPr>
              <a:buFont typeface="Wingdings" panose="05000000000000000000" pitchFamily="2" charset="2"/>
              <a:buChar char="Ø"/>
            </a:pPr>
            <a:r>
              <a:rPr lang="en-US">
                <a:solidFill>
                  <a:srgbClr val="FFFFFF"/>
                </a:solidFill>
              </a:rPr>
              <a:t>We created bar graphs and line charts to look at the patterns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4"/>
          <a:stretch>
            <a:fillRect/>
          </a:stretch>
        </p:blipFill>
        <p:spPr>
          <a:xfrm>
            <a:off x="11477296" y="0"/>
            <a:ext cx="627118" cy="627118"/>
          </a:xfrm>
          <a:prstGeom prst="rect">
            <a:avLst/>
          </a:prstGeom>
        </p:spPr>
      </p:pic>
    </p:spTree>
    <p:extLst>
      <p:ext uri="{BB962C8B-B14F-4D97-AF65-F5344CB8AC3E}">
        <p14:creationId xmlns:p14="http://schemas.microsoft.com/office/powerpoint/2010/main" val="1832070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79259" y="513977"/>
            <a:ext cx="10571998" cy="970450"/>
          </a:xfrm>
        </p:spPr>
        <p:txBody>
          <a:bodyPr/>
          <a:lstStyle/>
          <a:p>
            <a:r>
              <a:rPr lang="en-US" sz="6600" dirty="0"/>
              <a:t>Gas Price vs. Auto Sales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8" name="Picture 7" descr="Chart, scatter chart&#10;&#10;Description automatically generated">
            <a:extLst>
              <a:ext uri="{FF2B5EF4-FFF2-40B4-BE49-F238E27FC236}">
                <a16:creationId xmlns:a16="http://schemas.microsoft.com/office/drawing/2014/main" id="{EFE28934-E5EA-4C23-A233-D91C958173A6}"/>
              </a:ext>
            </a:extLst>
          </p:cNvPr>
          <p:cNvPicPr>
            <a:picLocks noChangeAspect="1"/>
          </p:cNvPicPr>
          <p:nvPr/>
        </p:nvPicPr>
        <p:blipFill>
          <a:blip r:embed="rId3"/>
          <a:stretch>
            <a:fillRect/>
          </a:stretch>
        </p:blipFill>
        <p:spPr>
          <a:xfrm>
            <a:off x="351280" y="2528022"/>
            <a:ext cx="4892464" cy="3299746"/>
          </a:xfrm>
          <a:prstGeom prst="rect">
            <a:avLst/>
          </a:prstGeom>
        </p:spPr>
      </p:pic>
      <p:sp>
        <p:nvSpPr>
          <p:cNvPr id="10" name="Content Placeholder 2">
            <a:extLst>
              <a:ext uri="{FF2B5EF4-FFF2-40B4-BE49-F238E27FC236}">
                <a16:creationId xmlns:a16="http://schemas.microsoft.com/office/drawing/2014/main" id="{FDF9180F-8542-47D2-8597-729EFBEBEEF9}"/>
              </a:ext>
            </a:extLst>
          </p:cNvPr>
          <p:cNvSpPr>
            <a:spLocks noGrp="1"/>
          </p:cNvSpPr>
          <p:nvPr>
            <p:ph idx="1"/>
          </p:nvPr>
        </p:nvSpPr>
        <p:spPr>
          <a:xfrm>
            <a:off x="5477791" y="2307553"/>
            <a:ext cx="5999505" cy="4036470"/>
          </a:xfrm>
        </p:spPr>
        <p:txBody>
          <a:bodyPr>
            <a:normAutofit/>
          </a:bodyPr>
          <a:lstStyle/>
          <a:p>
            <a:pPr>
              <a:buFont typeface="Wingdings" panose="05000000000000000000" pitchFamily="2" charset="2"/>
              <a:buChar char="Ø"/>
            </a:pPr>
            <a:r>
              <a:rPr lang="en-US" sz="2400" dirty="0"/>
              <a:t>Correlation Coefficient</a:t>
            </a:r>
          </a:p>
          <a:p>
            <a:pPr>
              <a:buFont typeface="Wingdings" panose="05000000000000000000" pitchFamily="2" charset="2"/>
              <a:buChar char="Ø"/>
            </a:pPr>
            <a:r>
              <a:rPr lang="en-US" sz="2400" dirty="0"/>
              <a:t>R-squared</a:t>
            </a:r>
          </a:p>
          <a:p>
            <a:pPr>
              <a:buFont typeface="Wingdings" panose="05000000000000000000" pitchFamily="2" charset="2"/>
              <a:buChar char="Ø"/>
            </a:pPr>
            <a:r>
              <a:rPr lang="en-US" sz="2400" dirty="0"/>
              <a:t>P-value</a:t>
            </a:r>
          </a:p>
          <a:p>
            <a:pPr>
              <a:buFont typeface="Wingdings" panose="05000000000000000000" pitchFamily="2" charset="2"/>
              <a:buChar char="Ø"/>
            </a:pPr>
            <a:endParaRPr lang="en-US" sz="2400" dirty="0"/>
          </a:p>
        </p:txBody>
      </p:sp>
      <p:sp>
        <p:nvSpPr>
          <p:cNvPr id="9" name="TextBox 8">
            <a:extLst>
              <a:ext uri="{FF2B5EF4-FFF2-40B4-BE49-F238E27FC236}">
                <a16:creationId xmlns:a16="http://schemas.microsoft.com/office/drawing/2014/main" id="{B470CB23-42BD-4913-A06A-B8686305F478}"/>
              </a:ext>
            </a:extLst>
          </p:cNvPr>
          <p:cNvSpPr txBox="1"/>
          <p:nvPr/>
        </p:nvSpPr>
        <p:spPr>
          <a:xfrm>
            <a:off x="896644" y="2185672"/>
            <a:ext cx="4408579" cy="369332"/>
          </a:xfrm>
          <a:prstGeom prst="rect">
            <a:avLst/>
          </a:prstGeom>
          <a:noFill/>
        </p:spPr>
        <p:txBody>
          <a:bodyPr wrap="none" rtlCol="0">
            <a:spAutoFit/>
          </a:bodyPr>
          <a:lstStyle/>
          <a:p>
            <a:r>
              <a:rPr lang="en-US" dirty="0"/>
              <a:t>[Placeholder for linear </a:t>
            </a:r>
            <a:r>
              <a:rPr lang="en-US"/>
              <a:t>regression plot]</a:t>
            </a:r>
            <a:endParaRPr lang="en-US" dirty="0"/>
          </a:p>
        </p:txBody>
      </p:sp>
    </p:spTree>
    <p:extLst>
      <p:ext uri="{BB962C8B-B14F-4D97-AF65-F5344CB8AC3E}">
        <p14:creationId xmlns:p14="http://schemas.microsoft.com/office/powerpoint/2010/main" val="7327612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1541</TotalTime>
  <Words>710</Words>
  <Application>Microsoft Office PowerPoint</Application>
  <PresentationFormat>Widescreen</PresentationFormat>
  <Paragraphs>79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Century Gothic</vt:lpstr>
      <vt:lpstr>Courier New</vt:lpstr>
      <vt:lpstr>Wingdings</vt:lpstr>
      <vt:lpstr>Wingdings 2</vt:lpstr>
      <vt:lpstr>Quotable</vt:lpstr>
      <vt:lpstr>PowerPoint Presentation</vt:lpstr>
      <vt:lpstr>Motivation</vt:lpstr>
      <vt:lpstr>Questions </vt:lpstr>
      <vt:lpstr>Project Data Sources </vt:lpstr>
      <vt:lpstr>Data Clean Up</vt:lpstr>
      <vt:lpstr>Data Clean Up (continued)</vt:lpstr>
      <vt:lpstr>Final Clean CSV</vt:lpstr>
      <vt:lpstr>Let the Exploration Begin!</vt:lpstr>
      <vt:lpstr>Gas Price vs. Auto Sales</vt:lpstr>
      <vt:lpstr>Steel Price vs Auto Sales</vt:lpstr>
      <vt:lpstr>Unemployment Rate</vt:lpstr>
      <vt:lpstr>New Vehicle Price Index</vt:lpstr>
      <vt:lpstr>Used Vehicle Price Index</vt:lpstr>
      <vt:lpstr>Results</vt:lpstr>
      <vt:lpstr>Correlation Matrix (Other Observations)</vt:lpstr>
      <vt:lpstr>Discussion </vt:lpstr>
      <vt:lpstr>Conclusion </vt:lpstr>
      <vt:lpstr>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herman</dc:creator>
  <cp:lastModifiedBy>Darrell Horich</cp:lastModifiedBy>
  <cp:revision>29</cp:revision>
  <dcterms:created xsi:type="dcterms:W3CDTF">2021-08-06T02:31:35Z</dcterms:created>
  <dcterms:modified xsi:type="dcterms:W3CDTF">2021-08-15T09:52:15Z</dcterms:modified>
</cp:coreProperties>
</file>