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72" r:id="rId11"/>
    <p:sldId id="271" r:id="rId12"/>
    <p:sldId id="268" r:id="rId13"/>
    <p:sldId id="278" r:id="rId14"/>
    <p:sldId id="279" r:id="rId15"/>
    <p:sldId id="273" r:id="rId16"/>
    <p:sldId id="262" r:id="rId17"/>
    <p:sldId id="26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405"/>
  </p:normalViewPr>
  <p:slideViewPr>
    <p:cSldViewPr snapToGrid="0" snapToObjects="1">
      <p:cViewPr varScale="1">
        <p:scale>
          <a:sx n="72" d="100"/>
          <a:sy n="72" d="100"/>
        </p:scale>
        <p:origin x="7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8/13/2021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8/13/2021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anielle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07466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76536" y="627118"/>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158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4590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a:xfrm>
            <a:off x="547354" y="3737127"/>
            <a:ext cx="5180306" cy="1175638"/>
          </a:xfrm>
        </p:spPr>
        <p:txBody>
          <a:bodyPr/>
          <a:lstStyle/>
          <a:p>
            <a:r>
              <a:rPr lang="en-US" sz="2400" dirty="0"/>
              <a:t> * Summary Findings</a:t>
            </a:r>
          </a:p>
          <a:p>
            <a:r>
              <a:rPr lang="en-US" sz="2400" dirty="0"/>
              <a:t> * Difficulties </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pic>
        <p:nvPicPr>
          <p:cNvPr id="7" name="Picture 6" descr="Chart, scatter chart&#10;&#10;Description automatically generated">
            <a:extLst>
              <a:ext uri="{FF2B5EF4-FFF2-40B4-BE49-F238E27FC236}">
                <a16:creationId xmlns:a16="http://schemas.microsoft.com/office/drawing/2014/main" id="{6EDD30A7-4916-4789-9505-E675CC6BF6EC}"/>
              </a:ext>
            </a:extLst>
          </p:cNvPr>
          <p:cNvPicPr>
            <a:picLocks noChangeAspect="1"/>
          </p:cNvPicPr>
          <p:nvPr/>
        </p:nvPicPr>
        <p:blipFill>
          <a:blip r:embed="rId3"/>
          <a:stretch>
            <a:fillRect/>
          </a:stretch>
        </p:blipFill>
        <p:spPr>
          <a:xfrm>
            <a:off x="5425798" y="2124550"/>
            <a:ext cx="5928143" cy="3939805"/>
          </a:xfrm>
          <a:prstGeom prst="rect">
            <a:avLst/>
          </a:prstGeom>
        </p:spPr>
      </p:pic>
      <p:sp>
        <p:nvSpPr>
          <p:cNvPr id="8" name="TextBox 7">
            <a:extLst>
              <a:ext uri="{FF2B5EF4-FFF2-40B4-BE49-F238E27FC236}">
                <a16:creationId xmlns:a16="http://schemas.microsoft.com/office/drawing/2014/main" id="{4C411C9D-40BE-4B4B-B7FB-1C9D2F0AE194}"/>
              </a:ext>
            </a:extLst>
          </p:cNvPr>
          <p:cNvSpPr txBox="1"/>
          <p:nvPr/>
        </p:nvSpPr>
        <p:spPr>
          <a:xfrm>
            <a:off x="4303161" y="6081791"/>
            <a:ext cx="7888840" cy="646331"/>
          </a:xfrm>
          <a:prstGeom prst="rect">
            <a:avLst/>
          </a:prstGeom>
          <a:noFill/>
        </p:spPr>
        <p:txBody>
          <a:bodyPr wrap="square" rtlCol="0">
            <a:spAutoFit/>
          </a:bodyPr>
          <a:lstStyle/>
          <a:p>
            <a:r>
              <a:rPr lang="en-US" dirty="0"/>
              <a:t>The correlation coefficient between gas price and auto sales is -0.02</a:t>
            </a:r>
          </a:p>
          <a:p>
            <a:r>
              <a:rPr lang="en-US" dirty="0"/>
              <a:t>The r-squared is: 0.00044488448267310574</a:t>
            </a:r>
          </a:p>
        </p:txBody>
      </p:sp>
    </p:spTree>
    <p:extLst>
      <p:ext uri="{BB962C8B-B14F-4D97-AF65-F5344CB8AC3E}">
        <p14:creationId xmlns:p14="http://schemas.microsoft.com/office/powerpoint/2010/main" val="3135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a:xfrm>
            <a:off x="983066" y="3722262"/>
            <a:ext cx="3395479" cy="889494"/>
          </a:xfrm>
        </p:spPr>
        <p:txBody>
          <a:bodyPr>
            <a:normAutofit fontScale="92500" lnSpcReduction="10000"/>
          </a:bodyPr>
          <a:lstStyle/>
          <a:p>
            <a:pPr marL="0" indent="0">
              <a:buNone/>
            </a:pPr>
            <a:endParaRPr lang="en-US" b="1" dirty="0"/>
          </a:p>
          <a:p>
            <a:r>
              <a:rPr lang="en-US" sz="2400" b="1" dirty="0"/>
              <a:t> * </a:t>
            </a:r>
            <a:r>
              <a:rPr lang="en-US" sz="2600" dirty="0"/>
              <a:t>New Questions ? </a:t>
            </a:r>
          </a:p>
          <a:p>
            <a:pPr marL="0" indent="0">
              <a:buNone/>
            </a:pPr>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pic>
        <p:nvPicPr>
          <p:cNvPr id="10" name="Picture 9" descr="Chart, scatter chart&#10;&#10;Description automatically generated">
            <a:extLst>
              <a:ext uri="{FF2B5EF4-FFF2-40B4-BE49-F238E27FC236}">
                <a16:creationId xmlns:a16="http://schemas.microsoft.com/office/drawing/2014/main" id="{7025A830-D55B-4C12-8A69-B42E19296556}"/>
              </a:ext>
            </a:extLst>
          </p:cNvPr>
          <p:cNvPicPr>
            <a:picLocks noChangeAspect="1"/>
          </p:cNvPicPr>
          <p:nvPr/>
        </p:nvPicPr>
        <p:blipFill>
          <a:blip r:embed="rId4"/>
          <a:stretch>
            <a:fillRect/>
          </a:stretch>
        </p:blipFill>
        <p:spPr>
          <a:xfrm>
            <a:off x="5458691" y="2101318"/>
            <a:ext cx="5914595" cy="3875270"/>
          </a:xfrm>
          <a:prstGeom prst="rect">
            <a:avLst/>
          </a:prstGeom>
        </p:spPr>
      </p:pic>
      <p:sp>
        <p:nvSpPr>
          <p:cNvPr id="12" name="TextBox 11">
            <a:extLst>
              <a:ext uri="{FF2B5EF4-FFF2-40B4-BE49-F238E27FC236}">
                <a16:creationId xmlns:a16="http://schemas.microsoft.com/office/drawing/2014/main" id="{C4E9729F-A1F0-42B6-AC4A-5CCE36E982D2}"/>
              </a:ext>
            </a:extLst>
          </p:cNvPr>
          <p:cNvSpPr txBox="1"/>
          <p:nvPr/>
        </p:nvSpPr>
        <p:spPr>
          <a:xfrm>
            <a:off x="4378545" y="6088341"/>
            <a:ext cx="7933956" cy="646331"/>
          </a:xfrm>
          <a:prstGeom prst="rect">
            <a:avLst/>
          </a:prstGeom>
          <a:noFill/>
        </p:spPr>
        <p:txBody>
          <a:bodyPr wrap="square">
            <a:spAutoFit/>
          </a:bodyPr>
          <a:lstStyle/>
          <a:p>
            <a:r>
              <a:rPr lang="en-US" dirty="0"/>
              <a:t>The correlation coefficient between gas price and auto sales is 0.51</a:t>
            </a:r>
          </a:p>
          <a:p>
            <a:r>
              <a:rPr lang="en-US" dirty="0"/>
              <a:t>The r-squared is: 0.25751172565618313</a:t>
            </a:r>
          </a:p>
        </p:txBody>
      </p:sp>
    </p:spTree>
    <p:extLst>
      <p:ext uri="{BB962C8B-B14F-4D97-AF65-F5344CB8AC3E}">
        <p14:creationId xmlns:p14="http://schemas.microsoft.com/office/powerpoint/2010/main" val="17286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Motivation</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341692"/>
            <a:ext cx="5185873" cy="3638763"/>
          </a:xfrm>
        </p:spPr>
        <p:txBody>
          <a:bodyPr>
            <a:normAutofit/>
          </a:bodyPr>
          <a:lstStyle/>
          <a:p>
            <a:r>
              <a:rPr lang="en-US" sz="2400" dirty="0"/>
              <a:t>[What we wanted to do initially and how it evolved]</a:t>
            </a:r>
          </a:p>
          <a:p>
            <a:r>
              <a:rPr lang="en-US" sz="2400" dirty="0"/>
              <a:t>We decided to gather data online to perform an analysis of vehicles sold in the U.S. and the factors that increase or decrease sales</a:t>
            </a:r>
          </a:p>
          <a:p>
            <a:endParaRPr lang="en-US" sz="24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72000"/>
          </a:blip>
          <a:stretch>
            <a:fillRect/>
          </a:stretch>
        </p:blipFill>
        <p:spPr>
          <a:xfrm>
            <a:off x="6096000" y="2341692"/>
            <a:ext cx="5898745" cy="3244310"/>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Questions</a:t>
            </a:r>
            <a:br>
              <a:rPr lang="en-US"/>
            </a:br>
            <a:endParaRPr lang="en-US"/>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642042" y="557589"/>
            <a:ext cx="5984163" cy="574282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After finding what data was available and free to us online, we came up with factors we wanted to use to test relativity</a:t>
            </a:r>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8" name="Picture 7" descr="Chart, scatter chart&#10;&#10;Description automatically generated">
            <a:extLst>
              <a:ext uri="{FF2B5EF4-FFF2-40B4-BE49-F238E27FC236}">
                <a16:creationId xmlns:a16="http://schemas.microsoft.com/office/drawing/2014/main" id="{EFE28934-E5EA-4C23-A233-D91C958173A6}"/>
              </a:ext>
            </a:extLst>
          </p:cNvPr>
          <p:cNvPicPr>
            <a:picLocks noChangeAspect="1"/>
          </p:cNvPicPr>
          <p:nvPr/>
        </p:nvPicPr>
        <p:blipFill>
          <a:blip r:embed="rId3"/>
          <a:stretch>
            <a:fillRect/>
          </a:stretch>
        </p:blipFill>
        <p:spPr>
          <a:xfrm>
            <a:off x="351280" y="2528022"/>
            <a:ext cx="4892464" cy="3299746"/>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5477791" y="2307553"/>
            <a:ext cx="5999505" cy="4036470"/>
          </a:xfrm>
        </p:spPr>
        <p:txBody>
          <a:bodyPr>
            <a:normAutofit/>
          </a:bodyPr>
          <a:lstStyle/>
          <a:p>
            <a:pPr>
              <a:buFont typeface="Wingdings" panose="05000000000000000000" pitchFamily="2" charset="2"/>
              <a:buChar char="Ø"/>
            </a:pPr>
            <a:r>
              <a:rPr lang="en-US" sz="2400" dirty="0"/>
              <a:t>Correlation Coefficient</a:t>
            </a:r>
          </a:p>
          <a:p>
            <a:pPr>
              <a:buFont typeface="Wingdings" panose="05000000000000000000" pitchFamily="2" charset="2"/>
              <a:buChar char="Ø"/>
            </a:pPr>
            <a:r>
              <a:rPr lang="en-US" sz="2400" dirty="0"/>
              <a:t>R-squared</a:t>
            </a:r>
          </a:p>
          <a:p>
            <a:pPr>
              <a:buFont typeface="Wingdings" panose="05000000000000000000" pitchFamily="2" charset="2"/>
              <a:buChar char="Ø"/>
            </a:pPr>
            <a:r>
              <a:rPr lang="en-US" sz="2400" dirty="0"/>
              <a:t>P-value</a:t>
            </a:r>
          </a:p>
          <a:p>
            <a:pPr>
              <a:buFont typeface="Wingdings" panose="05000000000000000000" pitchFamily="2" charset="2"/>
              <a:buChar char="Ø"/>
            </a:pPr>
            <a:endParaRPr lang="en-US" sz="2400" dirty="0"/>
          </a:p>
        </p:txBody>
      </p:sp>
      <p:sp>
        <p:nvSpPr>
          <p:cNvPr id="9" name="TextBox 8">
            <a:extLst>
              <a:ext uri="{FF2B5EF4-FFF2-40B4-BE49-F238E27FC236}">
                <a16:creationId xmlns:a16="http://schemas.microsoft.com/office/drawing/2014/main" id="{B470CB23-42BD-4913-A06A-B8686305F478}"/>
              </a:ext>
            </a:extLst>
          </p:cNvPr>
          <p:cNvSpPr txBox="1"/>
          <p:nvPr/>
        </p:nvSpPr>
        <p:spPr>
          <a:xfrm>
            <a:off x="896644" y="2185672"/>
            <a:ext cx="4408579" cy="369332"/>
          </a:xfrm>
          <a:prstGeom prst="rect">
            <a:avLst/>
          </a:prstGeom>
          <a:noFill/>
        </p:spPr>
        <p:txBody>
          <a:bodyPr wrap="none" rtlCol="0">
            <a:spAutoFit/>
          </a:bodyPr>
          <a:lstStyle/>
          <a:p>
            <a:r>
              <a:rPr lang="en-US" dirty="0"/>
              <a:t>[Placeholder for linear </a:t>
            </a:r>
            <a:r>
              <a:rPr lang="en-US"/>
              <a:t>regression plot]</a:t>
            </a:r>
            <a:endParaRPr lang="en-US"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1500</TotalTime>
  <Words>700</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Courier New</vt:lpstr>
      <vt:lpstr>Wingdings</vt:lpstr>
      <vt:lpstr>Wingdings 2</vt:lpstr>
      <vt:lpstr>Quotable</vt:lpstr>
      <vt:lpstr>PowerPoint Presentation</vt:lpstr>
      <vt:lpstr>Motivation</vt:lpstr>
      <vt:lpstr>Questions </vt:lpstr>
      <vt:lpstr>Project Data Sources </vt:lpstr>
      <vt:lpstr>Data Clean Up</vt:lpstr>
      <vt:lpstr>Data Clean Up (continued)</vt:lpstr>
      <vt:lpstr>Final Clean CSV</vt:lpstr>
      <vt:lpstr>Let the Exploration Begin!</vt:lpstr>
      <vt:lpstr>Gas Price vs. Auto Sales</vt:lpstr>
      <vt:lpstr>Steel Price vs Auto Sales</vt:lpstr>
      <vt:lpstr>Unemployment Rate</vt:lpstr>
      <vt:lpstr>New Vehicle Price Index</vt:lpstr>
      <vt:lpstr>Used Vehicle Price Index</vt:lpstr>
      <vt:lpstr>Results</vt:lpstr>
      <vt:lpstr>Correlation Matrix (Other Observations)</vt:lpstr>
      <vt:lpstr>Discussion </vt:lpstr>
      <vt:lpstr>Conclusion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Darrell Horich</cp:lastModifiedBy>
  <cp:revision>26</cp:revision>
  <dcterms:created xsi:type="dcterms:W3CDTF">2021-08-06T02:31:35Z</dcterms:created>
  <dcterms:modified xsi:type="dcterms:W3CDTF">2021-08-14T08:30:23Z</dcterms:modified>
</cp:coreProperties>
</file>