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6"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12C283-4069-42B3-A8E0-CCD2269A2276}" type="doc">
      <dgm:prSet loTypeId="urn:microsoft.com/office/officeart/2016/7/layout/VerticalSolidActionList" loCatId="List" qsTypeId="urn:microsoft.com/office/officeart/2005/8/quickstyle/simple4" qsCatId="simple" csTypeId="urn:microsoft.com/office/officeart/2005/8/colors/colorful2" csCatId="colorful" phldr="1"/>
      <dgm:spPr/>
      <dgm:t>
        <a:bodyPr/>
        <a:lstStyle/>
        <a:p>
          <a:endParaRPr lang="en-US"/>
        </a:p>
      </dgm:t>
    </dgm:pt>
    <dgm:pt modelId="{F37069C8-EE1B-4468-AF79-0AC10A31EA9F}">
      <dgm:prSet/>
      <dgm:spPr/>
      <dgm:t>
        <a:bodyPr/>
        <a:lstStyle/>
        <a:p>
          <a:r>
            <a:rPr lang="en-US" dirty="0"/>
            <a:t>Step 1</a:t>
          </a:r>
        </a:p>
      </dgm:t>
    </dgm:pt>
    <dgm:pt modelId="{B966901D-DF72-47BC-804C-D4733FC97D4E}" type="parTrans" cxnId="{C7512427-D5C8-4FD6-9518-0784BC5854E3}">
      <dgm:prSet/>
      <dgm:spPr/>
      <dgm:t>
        <a:bodyPr/>
        <a:lstStyle/>
        <a:p>
          <a:endParaRPr lang="en-US"/>
        </a:p>
      </dgm:t>
    </dgm:pt>
    <dgm:pt modelId="{6F445325-F43E-41B5-AD55-C383C0529F06}" type="sibTrans" cxnId="{C7512427-D5C8-4FD6-9518-0784BC5854E3}">
      <dgm:prSet/>
      <dgm:spPr/>
      <dgm:t>
        <a:bodyPr/>
        <a:lstStyle/>
        <a:p>
          <a:endParaRPr lang="en-US"/>
        </a:p>
      </dgm:t>
    </dgm:pt>
    <dgm:pt modelId="{9AF451E0-30D7-4B4B-B648-D892C40B69D7}">
      <dgm:prSet/>
      <dgm:spPr/>
      <dgm:t>
        <a:bodyPr/>
        <a:lstStyle/>
        <a:p>
          <a:r>
            <a:rPr lang="en-US" dirty="0"/>
            <a:t>Understand the data, cleaning the data if necessary (deal with missing data or change the characteristic of different predictors). </a:t>
          </a:r>
        </a:p>
      </dgm:t>
    </dgm:pt>
    <dgm:pt modelId="{C9EB6F9E-FD26-4C10-9673-00CA86D38881}" type="parTrans" cxnId="{786E3FA9-A3E1-4406-821C-9D03B0FFFFC6}">
      <dgm:prSet/>
      <dgm:spPr/>
      <dgm:t>
        <a:bodyPr/>
        <a:lstStyle/>
        <a:p>
          <a:endParaRPr lang="en-US"/>
        </a:p>
      </dgm:t>
    </dgm:pt>
    <dgm:pt modelId="{C654259F-0F1F-4C80-AA83-7701DBE51079}" type="sibTrans" cxnId="{786E3FA9-A3E1-4406-821C-9D03B0FFFFC6}">
      <dgm:prSet/>
      <dgm:spPr/>
      <dgm:t>
        <a:bodyPr/>
        <a:lstStyle/>
        <a:p>
          <a:endParaRPr lang="en-US"/>
        </a:p>
      </dgm:t>
    </dgm:pt>
    <dgm:pt modelId="{DE97FD59-0EE6-4E1E-8B25-30DE4EED1C1A}">
      <dgm:prSet/>
      <dgm:spPr/>
      <dgm:t>
        <a:bodyPr/>
        <a:lstStyle/>
        <a:p>
          <a:r>
            <a:rPr lang="en-US" dirty="0"/>
            <a:t>Step 2</a:t>
          </a:r>
        </a:p>
      </dgm:t>
    </dgm:pt>
    <dgm:pt modelId="{502B5035-B833-422F-92C7-D25376F1F2CD}" type="parTrans" cxnId="{C45D5B35-D03F-497E-B979-7CE23B183835}">
      <dgm:prSet/>
      <dgm:spPr/>
      <dgm:t>
        <a:bodyPr/>
        <a:lstStyle/>
        <a:p>
          <a:endParaRPr lang="en-US"/>
        </a:p>
      </dgm:t>
    </dgm:pt>
    <dgm:pt modelId="{0D9A3AC2-1E25-4369-A34D-BEB50EF67F11}" type="sibTrans" cxnId="{C45D5B35-D03F-497E-B979-7CE23B183835}">
      <dgm:prSet/>
      <dgm:spPr/>
      <dgm:t>
        <a:bodyPr/>
        <a:lstStyle/>
        <a:p>
          <a:endParaRPr lang="en-US"/>
        </a:p>
      </dgm:t>
    </dgm:pt>
    <dgm:pt modelId="{B1400194-91D9-4C47-AB8F-29FD11A15F86}">
      <dgm:prSet/>
      <dgm:spPr/>
      <dgm:t>
        <a:bodyPr/>
        <a:lstStyle/>
        <a:p>
          <a:r>
            <a:rPr lang="en-US" dirty="0"/>
            <a:t>Feature selection &amp; feature engineering- we choose the predictor or create the new predictor that not only help us save the model processing time but increase the accuracy on prediction.</a:t>
          </a:r>
        </a:p>
      </dgm:t>
    </dgm:pt>
    <dgm:pt modelId="{1F4643E4-6287-46B3-845E-1E14FB5F2D18}" type="parTrans" cxnId="{E6EE12E5-B83A-4085-A3C8-99F6B5308FA4}">
      <dgm:prSet/>
      <dgm:spPr/>
      <dgm:t>
        <a:bodyPr/>
        <a:lstStyle/>
        <a:p>
          <a:endParaRPr lang="en-US"/>
        </a:p>
      </dgm:t>
    </dgm:pt>
    <dgm:pt modelId="{880FF051-D700-45EE-AA6B-0EAEB0F256F7}" type="sibTrans" cxnId="{E6EE12E5-B83A-4085-A3C8-99F6B5308FA4}">
      <dgm:prSet/>
      <dgm:spPr/>
      <dgm:t>
        <a:bodyPr/>
        <a:lstStyle/>
        <a:p>
          <a:endParaRPr lang="en-US"/>
        </a:p>
      </dgm:t>
    </dgm:pt>
    <dgm:pt modelId="{D4770406-252D-45DA-AF40-0EF95056E9BE}">
      <dgm:prSet/>
      <dgm:spPr/>
      <dgm:t>
        <a:bodyPr/>
        <a:lstStyle/>
        <a:p>
          <a:r>
            <a:rPr lang="en-US" dirty="0"/>
            <a:t>Step 3</a:t>
          </a:r>
        </a:p>
      </dgm:t>
    </dgm:pt>
    <dgm:pt modelId="{07F730C5-7ECD-42C7-AD73-7EAD2E4520AA}" type="parTrans" cxnId="{718AF7B4-BB4F-4090-A498-C19E302E6F7C}">
      <dgm:prSet/>
      <dgm:spPr/>
      <dgm:t>
        <a:bodyPr/>
        <a:lstStyle/>
        <a:p>
          <a:endParaRPr lang="en-US"/>
        </a:p>
      </dgm:t>
    </dgm:pt>
    <dgm:pt modelId="{8CE8ECB3-851E-40DD-A650-609BAF102E09}" type="sibTrans" cxnId="{718AF7B4-BB4F-4090-A498-C19E302E6F7C}">
      <dgm:prSet/>
      <dgm:spPr/>
      <dgm:t>
        <a:bodyPr/>
        <a:lstStyle/>
        <a:p>
          <a:endParaRPr lang="en-US"/>
        </a:p>
      </dgm:t>
    </dgm:pt>
    <dgm:pt modelId="{1393AD58-CBA7-443A-BC56-D2EAA579E06C}">
      <dgm:prSet/>
      <dgm:spPr/>
      <dgm:t>
        <a:bodyPr/>
        <a:lstStyle/>
        <a:p>
          <a:r>
            <a:rPr lang="en-US" dirty="0"/>
            <a:t>Use the data from “default of credit clients” and separate into training and testing data set. Build up a prediction model with the training data.</a:t>
          </a:r>
        </a:p>
      </dgm:t>
    </dgm:pt>
    <dgm:pt modelId="{9A2EB9FD-D213-4772-878B-2930145CA650}" type="parTrans" cxnId="{D92608FA-99C5-4E58-812C-A7893D3FF65F}">
      <dgm:prSet/>
      <dgm:spPr/>
      <dgm:t>
        <a:bodyPr/>
        <a:lstStyle/>
        <a:p>
          <a:endParaRPr lang="en-US"/>
        </a:p>
      </dgm:t>
    </dgm:pt>
    <dgm:pt modelId="{FDDE72D0-5B3B-46BE-864C-5946FB33B1BC}" type="sibTrans" cxnId="{D92608FA-99C5-4E58-812C-A7893D3FF65F}">
      <dgm:prSet/>
      <dgm:spPr/>
      <dgm:t>
        <a:bodyPr/>
        <a:lstStyle/>
        <a:p>
          <a:endParaRPr lang="en-US"/>
        </a:p>
      </dgm:t>
    </dgm:pt>
    <dgm:pt modelId="{B1A08548-6DD5-4AFC-9E4A-1603814214AA}">
      <dgm:prSet/>
      <dgm:spPr/>
      <dgm:t>
        <a:bodyPr/>
        <a:lstStyle/>
        <a:p>
          <a:r>
            <a:rPr lang="en-US" dirty="0"/>
            <a:t>Step 4</a:t>
          </a:r>
        </a:p>
      </dgm:t>
    </dgm:pt>
    <dgm:pt modelId="{845D6E69-379D-4118-BF84-CEBC5738B880}" type="parTrans" cxnId="{EDE5B736-5F78-497C-B187-E2BEB9FAA4FC}">
      <dgm:prSet/>
      <dgm:spPr/>
      <dgm:t>
        <a:bodyPr/>
        <a:lstStyle/>
        <a:p>
          <a:endParaRPr lang="en-US"/>
        </a:p>
      </dgm:t>
    </dgm:pt>
    <dgm:pt modelId="{C5300888-1B29-403D-A64A-41769FA5A2B0}" type="sibTrans" cxnId="{EDE5B736-5F78-497C-B187-E2BEB9FAA4FC}">
      <dgm:prSet/>
      <dgm:spPr/>
      <dgm:t>
        <a:bodyPr/>
        <a:lstStyle/>
        <a:p>
          <a:endParaRPr lang="en-US"/>
        </a:p>
      </dgm:t>
    </dgm:pt>
    <dgm:pt modelId="{09C83C56-2C9A-4BD4-A994-108BAE485D3D}">
      <dgm:prSet/>
      <dgm:spPr/>
      <dgm:t>
        <a:bodyPr/>
        <a:lstStyle/>
        <a:p>
          <a:r>
            <a:rPr lang="en-US" dirty="0"/>
            <a:t>Apply the model to the testing data and evaluate how well the model can achieve the accuracy rate.</a:t>
          </a:r>
        </a:p>
      </dgm:t>
    </dgm:pt>
    <dgm:pt modelId="{71E12EC9-DE8D-4D52-A727-B6A9BD9256AD}" type="parTrans" cxnId="{89B14383-1593-4076-B3F0-E62BE7683E41}">
      <dgm:prSet/>
      <dgm:spPr/>
      <dgm:t>
        <a:bodyPr/>
        <a:lstStyle/>
        <a:p>
          <a:endParaRPr lang="en-US"/>
        </a:p>
      </dgm:t>
    </dgm:pt>
    <dgm:pt modelId="{B688B658-B10F-4B16-A8C8-A0D32DA62B47}" type="sibTrans" cxnId="{89B14383-1593-4076-B3F0-E62BE7683E41}">
      <dgm:prSet/>
      <dgm:spPr/>
      <dgm:t>
        <a:bodyPr/>
        <a:lstStyle/>
        <a:p>
          <a:endParaRPr lang="en-US"/>
        </a:p>
      </dgm:t>
    </dgm:pt>
    <dgm:pt modelId="{3C25BEA6-E957-4B7D-95FB-160EF3A38BC8}">
      <dgm:prSet/>
      <dgm:spPr/>
      <dgm:t>
        <a:bodyPr/>
        <a:lstStyle/>
        <a:p>
          <a:r>
            <a:rPr lang="en-US" dirty="0"/>
            <a:t>Step 5</a:t>
          </a:r>
        </a:p>
      </dgm:t>
    </dgm:pt>
    <dgm:pt modelId="{098A080C-95DE-4BE5-BCA9-E8A0F1760D37}" type="parTrans" cxnId="{AFF082CA-F520-49B8-BE91-EAF11621D4AA}">
      <dgm:prSet/>
      <dgm:spPr/>
      <dgm:t>
        <a:bodyPr/>
        <a:lstStyle/>
        <a:p>
          <a:endParaRPr lang="en-US"/>
        </a:p>
      </dgm:t>
    </dgm:pt>
    <dgm:pt modelId="{49641D1B-EB6F-4462-8706-E066B7BCF4F4}" type="sibTrans" cxnId="{AFF082CA-F520-49B8-BE91-EAF11621D4AA}">
      <dgm:prSet/>
      <dgm:spPr/>
      <dgm:t>
        <a:bodyPr/>
        <a:lstStyle/>
        <a:p>
          <a:endParaRPr lang="en-US"/>
        </a:p>
      </dgm:t>
    </dgm:pt>
    <dgm:pt modelId="{A43A07B1-EA12-4619-9BEF-BEC3BB03F133}">
      <dgm:prSet/>
      <dgm:spPr/>
      <dgm:t>
        <a:bodyPr/>
        <a:lstStyle/>
        <a:p>
          <a:r>
            <a:rPr lang="en-US" dirty="0"/>
            <a:t>Use the most optimal model to predict the new data set in order to determine if clients will default on the loan.</a:t>
          </a:r>
        </a:p>
      </dgm:t>
    </dgm:pt>
    <dgm:pt modelId="{B5FFCF99-3731-4390-8E3B-C87F3FDDD298}" type="parTrans" cxnId="{1A1B6F3B-E3AC-4619-B05E-16938D79F65E}">
      <dgm:prSet/>
      <dgm:spPr/>
      <dgm:t>
        <a:bodyPr/>
        <a:lstStyle/>
        <a:p>
          <a:endParaRPr lang="en-US"/>
        </a:p>
      </dgm:t>
    </dgm:pt>
    <dgm:pt modelId="{9114D4E2-7496-453B-BE38-E9229EB9EBB9}" type="sibTrans" cxnId="{1A1B6F3B-E3AC-4619-B05E-16938D79F65E}">
      <dgm:prSet/>
      <dgm:spPr/>
      <dgm:t>
        <a:bodyPr/>
        <a:lstStyle/>
        <a:p>
          <a:endParaRPr lang="en-US"/>
        </a:p>
      </dgm:t>
    </dgm:pt>
    <dgm:pt modelId="{D0D88EDC-C1C4-470F-A840-ED64B5AB197B}" type="pres">
      <dgm:prSet presAssocID="{E612C283-4069-42B3-A8E0-CCD2269A2276}" presName="Name0" presStyleCnt="0">
        <dgm:presLayoutVars>
          <dgm:dir/>
          <dgm:animLvl val="lvl"/>
          <dgm:resizeHandles val="exact"/>
        </dgm:presLayoutVars>
      </dgm:prSet>
      <dgm:spPr/>
    </dgm:pt>
    <dgm:pt modelId="{B2B1001C-B9F4-46EB-9F4A-F6A183ADC864}" type="pres">
      <dgm:prSet presAssocID="{F37069C8-EE1B-4468-AF79-0AC10A31EA9F}" presName="linNode" presStyleCnt="0"/>
      <dgm:spPr/>
    </dgm:pt>
    <dgm:pt modelId="{5119D5BC-8990-457B-B79A-32F4CBC12EE3}" type="pres">
      <dgm:prSet presAssocID="{F37069C8-EE1B-4468-AF79-0AC10A31EA9F}" presName="parentText" presStyleLbl="alignNode1" presStyleIdx="0" presStyleCnt="5">
        <dgm:presLayoutVars>
          <dgm:chMax val="1"/>
          <dgm:bulletEnabled/>
        </dgm:presLayoutVars>
      </dgm:prSet>
      <dgm:spPr/>
    </dgm:pt>
    <dgm:pt modelId="{D953E55A-7F70-4E69-9673-EE173DBA5DD7}" type="pres">
      <dgm:prSet presAssocID="{F37069C8-EE1B-4468-AF79-0AC10A31EA9F}" presName="descendantText" presStyleLbl="alignAccFollowNode1" presStyleIdx="0" presStyleCnt="5">
        <dgm:presLayoutVars>
          <dgm:bulletEnabled/>
        </dgm:presLayoutVars>
      </dgm:prSet>
      <dgm:spPr/>
    </dgm:pt>
    <dgm:pt modelId="{FDBF91CA-83CC-4462-AEAD-1053299D27A7}" type="pres">
      <dgm:prSet presAssocID="{6F445325-F43E-41B5-AD55-C383C0529F06}" presName="sp" presStyleCnt="0"/>
      <dgm:spPr/>
    </dgm:pt>
    <dgm:pt modelId="{2A91F081-FB5B-4651-9478-70ABD6C55991}" type="pres">
      <dgm:prSet presAssocID="{DE97FD59-0EE6-4E1E-8B25-30DE4EED1C1A}" presName="linNode" presStyleCnt="0"/>
      <dgm:spPr/>
    </dgm:pt>
    <dgm:pt modelId="{5DF941B2-A1B1-4047-A921-272751E262BD}" type="pres">
      <dgm:prSet presAssocID="{DE97FD59-0EE6-4E1E-8B25-30DE4EED1C1A}" presName="parentText" presStyleLbl="alignNode1" presStyleIdx="1" presStyleCnt="5">
        <dgm:presLayoutVars>
          <dgm:chMax val="1"/>
          <dgm:bulletEnabled/>
        </dgm:presLayoutVars>
      </dgm:prSet>
      <dgm:spPr/>
    </dgm:pt>
    <dgm:pt modelId="{188A60C3-5F42-45EA-AA13-BE677E36CAB2}" type="pres">
      <dgm:prSet presAssocID="{DE97FD59-0EE6-4E1E-8B25-30DE4EED1C1A}" presName="descendantText" presStyleLbl="alignAccFollowNode1" presStyleIdx="1" presStyleCnt="5">
        <dgm:presLayoutVars>
          <dgm:bulletEnabled/>
        </dgm:presLayoutVars>
      </dgm:prSet>
      <dgm:spPr/>
    </dgm:pt>
    <dgm:pt modelId="{EB5BB617-1BDF-4453-BB2B-11C9E733A203}" type="pres">
      <dgm:prSet presAssocID="{0D9A3AC2-1E25-4369-A34D-BEB50EF67F11}" presName="sp" presStyleCnt="0"/>
      <dgm:spPr/>
    </dgm:pt>
    <dgm:pt modelId="{77714381-CBA3-4334-B584-8006C5A9C6BB}" type="pres">
      <dgm:prSet presAssocID="{D4770406-252D-45DA-AF40-0EF95056E9BE}" presName="linNode" presStyleCnt="0"/>
      <dgm:spPr/>
    </dgm:pt>
    <dgm:pt modelId="{0B9FFCB7-8B71-429B-8E38-38DF3F51BFFA}" type="pres">
      <dgm:prSet presAssocID="{D4770406-252D-45DA-AF40-0EF95056E9BE}" presName="parentText" presStyleLbl="alignNode1" presStyleIdx="2" presStyleCnt="5">
        <dgm:presLayoutVars>
          <dgm:chMax val="1"/>
          <dgm:bulletEnabled/>
        </dgm:presLayoutVars>
      </dgm:prSet>
      <dgm:spPr/>
    </dgm:pt>
    <dgm:pt modelId="{D19893A0-3F08-49AD-9133-A9EE815ED944}" type="pres">
      <dgm:prSet presAssocID="{D4770406-252D-45DA-AF40-0EF95056E9BE}" presName="descendantText" presStyleLbl="alignAccFollowNode1" presStyleIdx="2" presStyleCnt="5">
        <dgm:presLayoutVars>
          <dgm:bulletEnabled/>
        </dgm:presLayoutVars>
      </dgm:prSet>
      <dgm:spPr/>
    </dgm:pt>
    <dgm:pt modelId="{ACDB13F9-4640-422B-AAE1-40B1FB16A969}" type="pres">
      <dgm:prSet presAssocID="{8CE8ECB3-851E-40DD-A650-609BAF102E09}" presName="sp" presStyleCnt="0"/>
      <dgm:spPr/>
    </dgm:pt>
    <dgm:pt modelId="{4CC2F911-83EB-4355-AD59-A746E02AE042}" type="pres">
      <dgm:prSet presAssocID="{B1A08548-6DD5-4AFC-9E4A-1603814214AA}" presName="linNode" presStyleCnt="0"/>
      <dgm:spPr/>
    </dgm:pt>
    <dgm:pt modelId="{A4EEC04C-3ED9-4FE7-8211-F2A5ECABAAD7}" type="pres">
      <dgm:prSet presAssocID="{B1A08548-6DD5-4AFC-9E4A-1603814214AA}" presName="parentText" presStyleLbl="alignNode1" presStyleIdx="3" presStyleCnt="5">
        <dgm:presLayoutVars>
          <dgm:chMax val="1"/>
          <dgm:bulletEnabled/>
        </dgm:presLayoutVars>
      </dgm:prSet>
      <dgm:spPr/>
    </dgm:pt>
    <dgm:pt modelId="{D90B5661-41B6-4B64-A877-6EFF4E9C8BED}" type="pres">
      <dgm:prSet presAssocID="{B1A08548-6DD5-4AFC-9E4A-1603814214AA}" presName="descendantText" presStyleLbl="alignAccFollowNode1" presStyleIdx="3" presStyleCnt="5">
        <dgm:presLayoutVars>
          <dgm:bulletEnabled/>
        </dgm:presLayoutVars>
      </dgm:prSet>
      <dgm:spPr/>
    </dgm:pt>
    <dgm:pt modelId="{EB9EC30B-3D9E-4156-AAF9-BC94D3CA9A6E}" type="pres">
      <dgm:prSet presAssocID="{C5300888-1B29-403D-A64A-41769FA5A2B0}" presName="sp" presStyleCnt="0"/>
      <dgm:spPr/>
    </dgm:pt>
    <dgm:pt modelId="{7FE1DD8B-F2CB-4567-8EEC-4707B060FC51}" type="pres">
      <dgm:prSet presAssocID="{3C25BEA6-E957-4B7D-95FB-160EF3A38BC8}" presName="linNode" presStyleCnt="0"/>
      <dgm:spPr/>
    </dgm:pt>
    <dgm:pt modelId="{90CE555A-4833-4154-BE81-C93E97F4AA5E}" type="pres">
      <dgm:prSet presAssocID="{3C25BEA6-E957-4B7D-95FB-160EF3A38BC8}" presName="parentText" presStyleLbl="alignNode1" presStyleIdx="4" presStyleCnt="5">
        <dgm:presLayoutVars>
          <dgm:chMax val="1"/>
          <dgm:bulletEnabled/>
        </dgm:presLayoutVars>
      </dgm:prSet>
      <dgm:spPr/>
    </dgm:pt>
    <dgm:pt modelId="{ACECAB7C-CDAE-4B67-A40D-E759077FD955}" type="pres">
      <dgm:prSet presAssocID="{3C25BEA6-E957-4B7D-95FB-160EF3A38BC8}" presName="descendantText" presStyleLbl="alignAccFollowNode1" presStyleIdx="4" presStyleCnt="5">
        <dgm:presLayoutVars>
          <dgm:bulletEnabled/>
        </dgm:presLayoutVars>
      </dgm:prSet>
      <dgm:spPr/>
    </dgm:pt>
  </dgm:ptLst>
  <dgm:cxnLst>
    <dgm:cxn modelId="{F5619800-DEA5-4E56-9E36-B8D80F6E7AE8}" type="presOf" srcId="{DE97FD59-0EE6-4E1E-8B25-30DE4EED1C1A}" destId="{5DF941B2-A1B1-4047-A921-272751E262BD}" srcOrd="0" destOrd="0" presId="urn:microsoft.com/office/officeart/2016/7/layout/VerticalSolidActionList"/>
    <dgm:cxn modelId="{E1D73409-FF81-4BB6-93D2-3B582324A60A}" type="presOf" srcId="{A43A07B1-EA12-4619-9BEF-BEC3BB03F133}" destId="{ACECAB7C-CDAE-4B67-A40D-E759077FD955}" srcOrd="0" destOrd="0" presId="urn:microsoft.com/office/officeart/2016/7/layout/VerticalSolidActionList"/>
    <dgm:cxn modelId="{71757D1B-2191-49FB-9879-FD6FD9EA8623}" type="presOf" srcId="{9AF451E0-30D7-4B4B-B648-D892C40B69D7}" destId="{D953E55A-7F70-4E69-9673-EE173DBA5DD7}" srcOrd="0" destOrd="0" presId="urn:microsoft.com/office/officeart/2016/7/layout/VerticalSolidActionList"/>
    <dgm:cxn modelId="{72336723-B72B-4CAF-B797-38E6A1E3F48F}" type="presOf" srcId="{1393AD58-CBA7-443A-BC56-D2EAA579E06C}" destId="{D19893A0-3F08-49AD-9133-A9EE815ED944}" srcOrd="0" destOrd="0" presId="urn:microsoft.com/office/officeart/2016/7/layout/VerticalSolidActionList"/>
    <dgm:cxn modelId="{C7512427-D5C8-4FD6-9518-0784BC5854E3}" srcId="{E612C283-4069-42B3-A8E0-CCD2269A2276}" destId="{F37069C8-EE1B-4468-AF79-0AC10A31EA9F}" srcOrd="0" destOrd="0" parTransId="{B966901D-DF72-47BC-804C-D4733FC97D4E}" sibTransId="{6F445325-F43E-41B5-AD55-C383C0529F06}"/>
    <dgm:cxn modelId="{C45D5B35-D03F-497E-B979-7CE23B183835}" srcId="{E612C283-4069-42B3-A8E0-CCD2269A2276}" destId="{DE97FD59-0EE6-4E1E-8B25-30DE4EED1C1A}" srcOrd="1" destOrd="0" parTransId="{502B5035-B833-422F-92C7-D25376F1F2CD}" sibTransId="{0D9A3AC2-1E25-4369-A34D-BEB50EF67F11}"/>
    <dgm:cxn modelId="{EDE5B736-5F78-497C-B187-E2BEB9FAA4FC}" srcId="{E612C283-4069-42B3-A8E0-CCD2269A2276}" destId="{B1A08548-6DD5-4AFC-9E4A-1603814214AA}" srcOrd="3" destOrd="0" parTransId="{845D6E69-379D-4118-BF84-CEBC5738B880}" sibTransId="{C5300888-1B29-403D-A64A-41769FA5A2B0}"/>
    <dgm:cxn modelId="{1A1B6F3B-E3AC-4619-B05E-16938D79F65E}" srcId="{3C25BEA6-E957-4B7D-95FB-160EF3A38BC8}" destId="{A43A07B1-EA12-4619-9BEF-BEC3BB03F133}" srcOrd="0" destOrd="0" parTransId="{B5FFCF99-3731-4390-8E3B-C87F3FDDD298}" sibTransId="{9114D4E2-7496-453B-BE38-E9229EB9EBB9}"/>
    <dgm:cxn modelId="{C490E172-49E9-4871-932D-7ECC3DC016C3}" type="presOf" srcId="{B1A08548-6DD5-4AFC-9E4A-1603814214AA}" destId="{A4EEC04C-3ED9-4FE7-8211-F2A5ECABAAD7}" srcOrd="0" destOrd="0" presId="urn:microsoft.com/office/officeart/2016/7/layout/VerticalSolidActionList"/>
    <dgm:cxn modelId="{A8933B54-1F08-4CD0-BE1E-5ADDAB2AC8A3}" type="presOf" srcId="{B1400194-91D9-4C47-AB8F-29FD11A15F86}" destId="{188A60C3-5F42-45EA-AA13-BE677E36CAB2}" srcOrd="0" destOrd="0" presId="urn:microsoft.com/office/officeart/2016/7/layout/VerticalSolidActionList"/>
    <dgm:cxn modelId="{14925775-3CF7-4AE7-AA64-16C36E0418AD}" type="presOf" srcId="{F37069C8-EE1B-4468-AF79-0AC10A31EA9F}" destId="{5119D5BC-8990-457B-B79A-32F4CBC12EE3}" srcOrd="0" destOrd="0" presId="urn:microsoft.com/office/officeart/2016/7/layout/VerticalSolidActionList"/>
    <dgm:cxn modelId="{D6F07079-2703-48F0-95A4-38B2DC80B01D}" type="presOf" srcId="{09C83C56-2C9A-4BD4-A994-108BAE485D3D}" destId="{D90B5661-41B6-4B64-A877-6EFF4E9C8BED}" srcOrd="0" destOrd="0" presId="urn:microsoft.com/office/officeart/2016/7/layout/VerticalSolidActionList"/>
    <dgm:cxn modelId="{89B14383-1593-4076-B3F0-E62BE7683E41}" srcId="{B1A08548-6DD5-4AFC-9E4A-1603814214AA}" destId="{09C83C56-2C9A-4BD4-A994-108BAE485D3D}" srcOrd="0" destOrd="0" parTransId="{71E12EC9-DE8D-4D52-A727-B6A9BD9256AD}" sibTransId="{B688B658-B10F-4B16-A8C8-A0D32DA62B47}"/>
    <dgm:cxn modelId="{786E3FA9-A3E1-4406-821C-9D03B0FFFFC6}" srcId="{F37069C8-EE1B-4468-AF79-0AC10A31EA9F}" destId="{9AF451E0-30D7-4B4B-B648-D892C40B69D7}" srcOrd="0" destOrd="0" parTransId="{C9EB6F9E-FD26-4C10-9673-00CA86D38881}" sibTransId="{C654259F-0F1F-4C80-AA83-7701DBE51079}"/>
    <dgm:cxn modelId="{4CADEDAA-03FA-475F-BF36-86AE99170901}" type="presOf" srcId="{3C25BEA6-E957-4B7D-95FB-160EF3A38BC8}" destId="{90CE555A-4833-4154-BE81-C93E97F4AA5E}" srcOrd="0" destOrd="0" presId="urn:microsoft.com/office/officeart/2016/7/layout/VerticalSolidActionList"/>
    <dgm:cxn modelId="{718AF7B4-BB4F-4090-A498-C19E302E6F7C}" srcId="{E612C283-4069-42B3-A8E0-CCD2269A2276}" destId="{D4770406-252D-45DA-AF40-0EF95056E9BE}" srcOrd="2" destOrd="0" parTransId="{07F730C5-7ECD-42C7-AD73-7EAD2E4520AA}" sibTransId="{8CE8ECB3-851E-40DD-A650-609BAF102E09}"/>
    <dgm:cxn modelId="{AFF082CA-F520-49B8-BE91-EAF11621D4AA}" srcId="{E612C283-4069-42B3-A8E0-CCD2269A2276}" destId="{3C25BEA6-E957-4B7D-95FB-160EF3A38BC8}" srcOrd="4" destOrd="0" parTransId="{098A080C-95DE-4BE5-BCA9-E8A0F1760D37}" sibTransId="{49641D1B-EB6F-4462-8706-E066B7BCF4F4}"/>
    <dgm:cxn modelId="{892C4EE0-8D7C-442C-B97A-205296B6B80F}" type="presOf" srcId="{D4770406-252D-45DA-AF40-0EF95056E9BE}" destId="{0B9FFCB7-8B71-429B-8E38-38DF3F51BFFA}" srcOrd="0" destOrd="0" presId="urn:microsoft.com/office/officeart/2016/7/layout/VerticalSolidActionList"/>
    <dgm:cxn modelId="{E6EE12E5-B83A-4085-A3C8-99F6B5308FA4}" srcId="{DE97FD59-0EE6-4E1E-8B25-30DE4EED1C1A}" destId="{B1400194-91D9-4C47-AB8F-29FD11A15F86}" srcOrd="0" destOrd="0" parTransId="{1F4643E4-6287-46B3-845E-1E14FB5F2D18}" sibTransId="{880FF051-D700-45EE-AA6B-0EAEB0F256F7}"/>
    <dgm:cxn modelId="{07778CE8-EBF2-4575-946A-569898F67774}" type="presOf" srcId="{E612C283-4069-42B3-A8E0-CCD2269A2276}" destId="{D0D88EDC-C1C4-470F-A840-ED64B5AB197B}" srcOrd="0" destOrd="0" presId="urn:microsoft.com/office/officeart/2016/7/layout/VerticalSolidActionList"/>
    <dgm:cxn modelId="{D92608FA-99C5-4E58-812C-A7893D3FF65F}" srcId="{D4770406-252D-45DA-AF40-0EF95056E9BE}" destId="{1393AD58-CBA7-443A-BC56-D2EAA579E06C}" srcOrd="0" destOrd="0" parTransId="{9A2EB9FD-D213-4772-878B-2930145CA650}" sibTransId="{FDDE72D0-5B3B-46BE-864C-5946FB33B1BC}"/>
    <dgm:cxn modelId="{8E2AD0D1-725E-45AA-956A-DE12EF3FCC21}" type="presParOf" srcId="{D0D88EDC-C1C4-470F-A840-ED64B5AB197B}" destId="{B2B1001C-B9F4-46EB-9F4A-F6A183ADC864}" srcOrd="0" destOrd="0" presId="urn:microsoft.com/office/officeart/2016/7/layout/VerticalSolidActionList"/>
    <dgm:cxn modelId="{24AF067C-004C-4C1D-BDC2-13AD719190CE}" type="presParOf" srcId="{B2B1001C-B9F4-46EB-9F4A-F6A183ADC864}" destId="{5119D5BC-8990-457B-B79A-32F4CBC12EE3}" srcOrd="0" destOrd="0" presId="urn:microsoft.com/office/officeart/2016/7/layout/VerticalSolidActionList"/>
    <dgm:cxn modelId="{109309DA-4082-444C-BEB9-8AF17D2B20C0}" type="presParOf" srcId="{B2B1001C-B9F4-46EB-9F4A-F6A183ADC864}" destId="{D953E55A-7F70-4E69-9673-EE173DBA5DD7}" srcOrd="1" destOrd="0" presId="urn:microsoft.com/office/officeart/2016/7/layout/VerticalSolidActionList"/>
    <dgm:cxn modelId="{EBB75000-68C5-4A2B-8141-AB207B85F1E5}" type="presParOf" srcId="{D0D88EDC-C1C4-470F-A840-ED64B5AB197B}" destId="{FDBF91CA-83CC-4462-AEAD-1053299D27A7}" srcOrd="1" destOrd="0" presId="urn:microsoft.com/office/officeart/2016/7/layout/VerticalSolidActionList"/>
    <dgm:cxn modelId="{A7561376-778F-4703-8412-DE75DBE37E60}" type="presParOf" srcId="{D0D88EDC-C1C4-470F-A840-ED64B5AB197B}" destId="{2A91F081-FB5B-4651-9478-70ABD6C55991}" srcOrd="2" destOrd="0" presId="urn:microsoft.com/office/officeart/2016/7/layout/VerticalSolidActionList"/>
    <dgm:cxn modelId="{29B8ACAA-6974-4663-963C-E0A30B29A90C}" type="presParOf" srcId="{2A91F081-FB5B-4651-9478-70ABD6C55991}" destId="{5DF941B2-A1B1-4047-A921-272751E262BD}" srcOrd="0" destOrd="0" presId="urn:microsoft.com/office/officeart/2016/7/layout/VerticalSolidActionList"/>
    <dgm:cxn modelId="{C58998EB-1627-42EE-BB79-9CF4905142BF}" type="presParOf" srcId="{2A91F081-FB5B-4651-9478-70ABD6C55991}" destId="{188A60C3-5F42-45EA-AA13-BE677E36CAB2}" srcOrd="1" destOrd="0" presId="urn:microsoft.com/office/officeart/2016/7/layout/VerticalSolidActionList"/>
    <dgm:cxn modelId="{58456E4D-CF51-4AC6-BBEE-67C7519B877E}" type="presParOf" srcId="{D0D88EDC-C1C4-470F-A840-ED64B5AB197B}" destId="{EB5BB617-1BDF-4453-BB2B-11C9E733A203}" srcOrd="3" destOrd="0" presId="urn:microsoft.com/office/officeart/2016/7/layout/VerticalSolidActionList"/>
    <dgm:cxn modelId="{94D8E8D2-50A2-44C4-BB9D-AC8C591BA85E}" type="presParOf" srcId="{D0D88EDC-C1C4-470F-A840-ED64B5AB197B}" destId="{77714381-CBA3-4334-B584-8006C5A9C6BB}" srcOrd="4" destOrd="0" presId="urn:microsoft.com/office/officeart/2016/7/layout/VerticalSolidActionList"/>
    <dgm:cxn modelId="{42040C11-8F91-44B1-B71B-6298C49ADEB2}" type="presParOf" srcId="{77714381-CBA3-4334-B584-8006C5A9C6BB}" destId="{0B9FFCB7-8B71-429B-8E38-38DF3F51BFFA}" srcOrd="0" destOrd="0" presId="urn:microsoft.com/office/officeart/2016/7/layout/VerticalSolidActionList"/>
    <dgm:cxn modelId="{32E3A556-6111-4A54-A48C-E74C61FB14DC}" type="presParOf" srcId="{77714381-CBA3-4334-B584-8006C5A9C6BB}" destId="{D19893A0-3F08-49AD-9133-A9EE815ED944}" srcOrd="1" destOrd="0" presId="urn:microsoft.com/office/officeart/2016/7/layout/VerticalSolidActionList"/>
    <dgm:cxn modelId="{9692B1EE-4390-48B8-8F79-7A9F958285FF}" type="presParOf" srcId="{D0D88EDC-C1C4-470F-A840-ED64B5AB197B}" destId="{ACDB13F9-4640-422B-AAE1-40B1FB16A969}" srcOrd="5" destOrd="0" presId="urn:microsoft.com/office/officeart/2016/7/layout/VerticalSolidActionList"/>
    <dgm:cxn modelId="{ADC81E91-E331-402D-8F7F-7A486EE0D551}" type="presParOf" srcId="{D0D88EDC-C1C4-470F-A840-ED64B5AB197B}" destId="{4CC2F911-83EB-4355-AD59-A746E02AE042}" srcOrd="6" destOrd="0" presId="urn:microsoft.com/office/officeart/2016/7/layout/VerticalSolidActionList"/>
    <dgm:cxn modelId="{E1561294-9437-4E12-9C75-3202C8C30C7E}" type="presParOf" srcId="{4CC2F911-83EB-4355-AD59-A746E02AE042}" destId="{A4EEC04C-3ED9-4FE7-8211-F2A5ECABAAD7}" srcOrd="0" destOrd="0" presId="urn:microsoft.com/office/officeart/2016/7/layout/VerticalSolidActionList"/>
    <dgm:cxn modelId="{0EB4667D-6877-4B96-9780-7D7160AD4C2E}" type="presParOf" srcId="{4CC2F911-83EB-4355-AD59-A746E02AE042}" destId="{D90B5661-41B6-4B64-A877-6EFF4E9C8BED}" srcOrd="1" destOrd="0" presId="urn:microsoft.com/office/officeart/2016/7/layout/VerticalSolidActionList"/>
    <dgm:cxn modelId="{5048E994-2FED-4A80-AD86-642F0A2CCE62}" type="presParOf" srcId="{D0D88EDC-C1C4-470F-A840-ED64B5AB197B}" destId="{EB9EC30B-3D9E-4156-AAF9-BC94D3CA9A6E}" srcOrd="7" destOrd="0" presId="urn:microsoft.com/office/officeart/2016/7/layout/VerticalSolidActionList"/>
    <dgm:cxn modelId="{D6536852-32A4-4FAF-865D-2A3AB510936D}" type="presParOf" srcId="{D0D88EDC-C1C4-470F-A840-ED64B5AB197B}" destId="{7FE1DD8B-F2CB-4567-8EEC-4707B060FC51}" srcOrd="8" destOrd="0" presId="urn:microsoft.com/office/officeart/2016/7/layout/VerticalSolidActionList"/>
    <dgm:cxn modelId="{AEB9D31D-82A7-4F6C-8EDA-3C3F8D64CB87}" type="presParOf" srcId="{7FE1DD8B-F2CB-4567-8EEC-4707B060FC51}" destId="{90CE555A-4833-4154-BE81-C93E97F4AA5E}" srcOrd="0" destOrd="0" presId="urn:microsoft.com/office/officeart/2016/7/layout/VerticalSolidActionList"/>
    <dgm:cxn modelId="{FF102185-155A-4AA5-9A5E-1768BAF6CAAA}" type="presParOf" srcId="{7FE1DD8B-F2CB-4567-8EEC-4707B060FC51}" destId="{ACECAB7C-CDAE-4B67-A40D-E759077FD955}"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3E55A-7F70-4E69-9673-EE173DBA5DD7}">
      <dsp:nvSpPr>
        <dsp:cNvPr id="0" name=""/>
        <dsp:cNvSpPr/>
      </dsp:nvSpPr>
      <dsp:spPr>
        <a:xfrm>
          <a:off x="2101449" y="2142"/>
          <a:ext cx="8405798" cy="939985"/>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096" tIns="238756" rIns="163096" bIns="238756" numCol="1" spcCol="1270" anchor="ctr" anchorCtr="0">
          <a:noAutofit/>
        </a:bodyPr>
        <a:lstStyle/>
        <a:p>
          <a:pPr marL="0" lvl="0" indent="0" algn="l" defTabSz="755650">
            <a:lnSpc>
              <a:spcPct val="90000"/>
            </a:lnSpc>
            <a:spcBef>
              <a:spcPct val="0"/>
            </a:spcBef>
            <a:spcAft>
              <a:spcPct val="35000"/>
            </a:spcAft>
            <a:buNone/>
          </a:pPr>
          <a:r>
            <a:rPr lang="en-US" sz="1700" kern="1200" dirty="0"/>
            <a:t>Understand the data, cleaning the data if necessary (deal with missing data or change the characteristic of different predictors). </a:t>
          </a:r>
        </a:p>
      </dsp:txBody>
      <dsp:txXfrm>
        <a:off x="2101449" y="2142"/>
        <a:ext cx="8405798" cy="939985"/>
      </dsp:txXfrm>
    </dsp:sp>
    <dsp:sp modelId="{5119D5BC-8990-457B-B79A-32F4CBC12EE3}">
      <dsp:nvSpPr>
        <dsp:cNvPr id="0" name=""/>
        <dsp:cNvSpPr/>
      </dsp:nvSpPr>
      <dsp:spPr>
        <a:xfrm>
          <a:off x="0" y="2142"/>
          <a:ext cx="2101449" cy="939985"/>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2" tIns="92850" rIns="111202" bIns="92850"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a:off x="0" y="2142"/>
        <a:ext cx="2101449" cy="939985"/>
      </dsp:txXfrm>
    </dsp:sp>
    <dsp:sp modelId="{188A60C3-5F42-45EA-AA13-BE677E36CAB2}">
      <dsp:nvSpPr>
        <dsp:cNvPr id="0" name=""/>
        <dsp:cNvSpPr/>
      </dsp:nvSpPr>
      <dsp:spPr>
        <a:xfrm>
          <a:off x="2101449" y="998527"/>
          <a:ext cx="8405798" cy="939985"/>
        </a:xfrm>
        <a:prstGeom prst="rect">
          <a:avLst/>
        </a:prstGeom>
        <a:solidFill>
          <a:schemeClr val="accent2">
            <a:tint val="40000"/>
            <a:alpha val="90000"/>
            <a:hueOff val="-298934"/>
            <a:satOff val="-10641"/>
            <a:lumOff val="-677"/>
            <a:alphaOff val="0"/>
          </a:schemeClr>
        </a:solidFill>
        <a:ln w="9525" cap="flat" cmpd="sng" algn="ctr">
          <a:solidFill>
            <a:schemeClr val="accent2">
              <a:tint val="40000"/>
              <a:alpha val="90000"/>
              <a:hueOff val="-298934"/>
              <a:satOff val="-10641"/>
              <a:lumOff val="-6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096" tIns="238756" rIns="163096" bIns="238756" numCol="1" spcCol="1270" anchor="ctr" anchorCtr="0">
          <a:noAutofit/>
        </a:bodyPr>
        <a:lstStyle/>
        <a:p>
          <a:pPr marL="0" lvl="0" indent="0" algn="l" defTabSz="755650">
            <a:lnSpc>
              <a:spcPct val="90000"/>
            </a:lnSpc>
            <a:spcBef>
              <a:spcPct val="0"/>
            </a:spcBef>
            <a:spcAft>
              <a:spcPct val="35000"/>
            </a:spcAft>
            <a:buNone/>
          </a:pPr>
          <a:r>
            <a:rPr lang="en-US" sz="1700" kern="1200" dirty="0"/>
            <a:t>Feature selection &amp; feature engineering- we choose the predictor or create the new predictor that not only help us save the model processing time but increase the accuracy on prediction.</a:t>
          </a:r>
        </a:p>
      </dsp:txBody>
      <dsp:txXfrm>
        <a:off x="2101449" y="998527"/>
        <a:ext cx="8405798" cy="939985"/>
      </dsp:txXfrm>
    </dsp:sp>
    <dsp:sp modelId="{5DF941B2-A1B1-4047-A921-272751E262BD}">
      <dsp:nvSpPr>
        <dsp:cNvPr id="0" name=""/>
        <dsp:cNvSpPr/>
      </dsp:nvSpPr>
      <dsp:spPr>
        <a:xfrm>
          <a:off x="0" y="998527"/>
          <a:ext cx="2101449" cy="939985"/>
        </a:xfrm>
        <a:prstGeom prst="rect">
          <a:avLst/>
        </a:prstGeom>
        <a:gradFill rotWithShape="0">
          <a:gsLst>
            <a:gs pos="0">
              <a:schemeClr val="accent2">
                <a:hueOff val="-367258"/>
                <a:satOff val="-8124"/>
                <a:lumOff val="-1618"/>
                <a:alphaOff val="0"/>
                <a:tint val="94000"/>
                <a:satMod val="105000"/>
                <a:lumMod val="102000"/>
              </a:schemeClr>
            </a:gs>
            <a:gs pos="100000">
              <a:schemeClr val="accent2">
                <a:hueOff val="-367258"/>
                <a:satOff val="-8124"/>
                <a:lumOff val="-1618"/>
                <a:alphaOff val="0"/>
                <a:shade val="74000"/>
                <a:satMod val="128000"/>
                <a:lumMod val="100000"/>
              </a:schemeClr>
            </a:gs>
          </a:gsLst>
          <a:lin ang="5400000" scaled="0"/>
        </a:gradFill>
        <a:ln w="9525" cap="flat" cmpd="sng" algn="ctr">
          <a:solidFill>
            <a:schemeClr val="accent2">
              <a:hueOff val="-367258"/>
              <a:satOff val="-8124"/>
              <a:lumOff val="-161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2" tIns="92850" rIns="111202" bIns="92850"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a:off x="0" y="998527"/>
        <a:ext cx="2101449" cy="939985"/>
      </dsp:txXfrm>
    </dsp:sp>
    <dsp:sp modelId="{D19893A0-3F08-49AD-9133-A9EE815ED944}">
      <dsp:nvSpPr>
        <dsp:cNvPr id="0" name=""/>
        <dsp:cNvSpPr/>
      </dsp:nvSpPr>
      <dsp:spPr>
        <a:xfrm>
          <a:off x="2101449" y="1994911"/>
          <a:ext cx="8405798" cy="939985"/>
        </a:xfrm>
        <a:prstGeom prst="rect">
          <a:avLst/>
        </a:prstGeom>
        <a:solidFill>
          <a:schemeClr val="accent2">
            <a:tint val="40000"/>
            <a:alpha val="90000"/>
            <a:hueOff val="-597868"/>
            <a:satOff val="-21282"/>
            <a:lumOff val="-1353"/>
            <a:alphaOff val="0"/>
          </a:schemeClr>
        </a:solidFill>
        <a:ln w="9525" cap="flat" cmpd="sng" algn="ctr">
          <a:solidFill>
            <a:schemeClr val="accent2">
              <a:tint val="40000"/>
              <a:alpha val="90000"/>
              <a:hueOff val="-597868"/>
              <a:satOff val="-21282"/>
              <a:lumOff val="-135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096" tIns="238756" rIns="163096" bIns="238756" numCol="1" spcCol="1270" anchor="ctr" anchorCtr="0">
          <a:noAutofit/>
        </a:bodyPr>
        <a:lstStyle/>
        <a:p>
          <a:pPr marL="0" lvl="0" indent="0" algn="l" defTabSz="755650">
            <a:lnSpc>
              <a:spcPct val="90000"/>
            </a:lnSpc>
            <a:spcBef>
              <a:spcPct val="0"/>
            </a:spcBef>
            <a:spcAft>
              <a:spcPct val="35000"/>
            </a:spcAft>
            <a:buNone/>
          </a:pPr>
          <a:r>
            <a:rPr lang="en-US" sz="1700" kern="1200" dirty="0"/>
            <a:t>Use the data from “default of credit clients” and separate into training and testing data set. Build up a prediction model with the training data.</a:t>
          </a:r>
        </a:p>
      </dsp:txBody>
      <dsp:txXfrm>
        <a:off x="2101449" y="1994911"/>
        <a:ext cx="8405798" cy="939985"/>
      </dsp:txXfrm>
    </dsp:sp>
    <dsp:sp modelId="{0B9FFCB7-8B71-429B-8E38-38DF3F51BFFA}">
      <dsp:nvSpPr>
        <dsp:cNvPr id="0" name=""/>
        <dsp:cNvSpPr/>
      </dsp:nvSpPr>
      <dsp:spPr>
        <a:xfrm>
          <a:off x="0" y="1994911"/>
          <a:ext cx="2101449" cy="939985"/>
        </a:xfrm>
        <a:prstGeom prst="rect">
          <a:avLst/>
        </a:prstGeom>
        <a:gradFill rotWithShape="0">
          <a:gsLst>
            <a:gs pos="0">
              <a:schemeClr val="accent2">
                <a:hueOff val="-734515"/>
                <a:satOff val="-16247"/>
                <a:lumOff val="-3235"/>
                <a:alphaOff val="0"/>
                <a:tint val="94000"/>
                <a:satMod val="105000"/>
                <a:lumMod val="102000"/>
              </a:schemeClr>
            </a:gs>
            <a:gs pos="100000">
              <a:schemeClr val="accent2">
                <a:hueOff val="-734515"/>
                <a:satOff val="-16247"/>
                <a:lumOff val="-3235"/>
                <a:alphaOff val="0"/>
                <a:shade val="74000"/>
                <a:satMod val="128000"/>
                <a:lumMod val="100000"/>
              </a:schemeClr>
            </a:gs>
          </a:gsLst>
          <a:lin ang="5400000" scaled="0"/>
        </a:gradFill>
        <a:ln w="9525" cap="flat" cmpd="sng" algn="ctr">
          <a:solidFill>
            <a:schemeClr val="accent2">
              <a:hueOff val="-734515"/>
              <a:satOff val="-16247"/>
              <a:lumOff val="-3235"/>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2" tIns="92850" rIns="111202" bIns="92850"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1994911"/>
        <a:ext cx="2101449" cy="939985"/>
      </dsp:txXfrm>
    </dsp:sp>
    <dsp:sp modelId="{D90B5661-41B6-4B64-A877-6EFF4E9C8BED}">
      <dsp:nvSpPr>
        <dsp:cNvPr id="0" name=""/>
        <dsp:cNvSpPr/>
      </dsp:nvSpPr>
      <dsp:spPr>
        <a:xfrm>
          <a:off x="2101449" y="2991296"/>
          <a:ext cx="8405798" cy="939985"/>
        </a:xfrm>
        <a:prstGeom prst="rect">
          <a:avLst/>
        </a:prstGeom>
        <a:solidFill>
          <a:schemeClr val="accent2">
            <a:tint val="40000"/>
            <a:alpha val="90000"/>
            <a:hueOff val="-896802"/>
            <a:satOff val="-31923"/>
            <a:lumOff val="-2030"/>
            <a:alphaOff val="0"/>
          </a:schemeClr>
        </a:solidFill>
        <a:ln w="9525" cap="flat" cmpd="sng" algn="ctr">
          <a:solidFill>
            <a:schemeClr val="accent2">
              <a:tint val="40000"/>
              <a:alpha val="90000"/>
              <a:hueOff val="-896802"/>
              <a:satOff val="-31923"/>
              <a:lumOff val="-203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096" tIns="238756" rIns="163096" bIns="238756" numCol="1" spcCol="1270" anchor="ctr" anchorCtr="0">
          <a:noAutofit/>
        </a:bodyPr>
        <a:lstStyle/>
        <a:p>
          <a:pPr marL="0" lvl="0" indent="0" algn="l" defTabSz="755650">
            <a:lnSpc>
              <a:spcPct val="90000"/>
            </a:lnSpc>
            <a:spcBef>
              <a:spcPct val="0"/>
            </a:spcBef>
            <a:spcAft>
              <a:spcPct val="35000"/>
            </a:spcAft>
            <a:buNone/>
          </a:pPr>
          <a:r>
            <a:rPr lang="en-US" sz="1700" kern="1200" dirty="0"/>
            <a:t>Apply the model to the testing data and evaluate how well the model can achieve the accuracy rate.</a:t>
          </a:r>
        </a:p>
      </dsp:txBody>
      <dsp:txXfrm>
        <a:off x="2101449" y="2991296"/>
        <a:ext cx="8405798" cy="939985"/>
      </dsp:txXfrm>
    </dsp:sp>
    <dsp:sp modelId="{A4EEC04C-3ED9-4FE7-8211-F2A5ECABAAD7}">
      <dsp:nvSpPr>
        <dsp:cNvPr id="0" name=""/>
        <dsp:cNvSpPr/>
      </dsp:nvSpPr>
      <dsp:spPr>
        <a:xfrm>
          <a:off x="0" y="2991296"/>
          <a:ext cx="2101449" cy="939985"/>
        </a:xfrm>
        <a:prstGeom prst="rect">
          <a:avLst/>
        </a:prstGeom>
        <a:gradFill rotWithShape="0">
          <a:gsLst>
            <a:gs pos="0">
              <a:schemeClr val="accent2">
                <a:hueOff val="-1101773"/>
                <a:satOff val="-24371"/>
                <a:lumOff val="-4853"/>
                <a:alphaOff val="0"/>
                <a:tint val="94000"/>
                <a:satMod val="105000"/>
                <a:lumMod val="102000"/>
              </a:schemeClr>
            </a:gs>
            <a:gs pos="100000">
              <a:schemeClr val="accent2">
                <a:hueOff val="-1101773"/>
                <a:satOff val="-24371"/>
                <a:lumOff val="-4853"/>
                <a:alphaOff val="0"/>
                <a:shade val="74000"/>
                <a:satMod val="128000"/>
                <a:lumMod val="100000"/>
              </a:schemeClr>
            </a:gs>
          </a:gsLst>
          <a:lin ang="5400000" scaled="0"/>
        </a:gradFill>
        <a:ln w="9525" cap="flat" cmpd="sng" algn="ctr">
          <a:solidFill>
            <a:schemeClr val="accent2">
              <a:hueOff val="-1101773"/>
              <a:satOff val="-24371"/>
              <a:lumOff val="-4853"/>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2" tIns="92850" rIns="111202" bIns="92850" numCol="1" spcCol="1270" anchor="ctr" anchorCtr="0">
          <a:noAutofit/>
        </a:bodyPr>
        <a:lstStyle/>
        <a:p>
          <a:pPr marL="0" lvl="0" indent="0" algn="ctr" defTabSz="977900">
            <a:lnSpc>
              <a:spcPct val="90000"/>
            </a:lnSpc>
            <a:spcBef>
              <a:spcPct val="0"/>
            </a:spcBef>
            <a:spcAft>
              <a:spcPct val="35000"/>
            </a:spcAft>
            <a:buNone/>
          </a:pPr>
          <a:r>
            <a:rPr lang="en-US" sz="2200" kern="1200" dirty="0"/>
            <a:t>Step 4</a:t>
          </a:r>
        </a:p>
      </dsp:txBody>
      <dsp:txXfrm>
        <a:off x="0" y="2991296"/>
        <a:ext cx="2101449" cy="939985"/>
      </dsp:txXfrm>
    </dsp:sp>
    <dsp:sp modelId="{ACECAB7C-CDAE-4B67-A40D-E759077FD955}">
      <dsp:nvSpPr>
        <dsp:cNvPr id="0" name=""/>
        <dsp:cNvSpPr/>
      </dsp:nvSpPr>
      <dsp:spPr>
        <a:xfrm>
          <a:off x="2101449" y="3987681"/>
          <a:ext cx="8405798" cy="939985"/>
        </a:xfrm>
        <a:prstGeom prst="rect">
          <a:avLst/>
        </a:prstGeom>
        <a:solidFill>
          <a:schemeClr val="accent2">
            <a:tint val="40000"/>
            <a:alpha val="90000"/>
            <a:hueOff val="-1195736"/>
            <a:satOff val="-42564"/>
            <a:lumOff val="-2706"/>
            <a:alphaOff val="0"/>
          </a:schemeClr>
        </a:solidFill>
        <a:ln w="9525" cap="flat" cmpd="sng" algn="ctr">
          <a:solidFill>
            <a:schemeClr val="accent2">
              <a:tint val="40000"/>
              <a:alpha val="90000"/>
              <a:hueOff val="-1195736"/>
              <a:satOff val="-42564"/>
              <a:lumOff val="-27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096" tIns="238756" rIns="163096" bIns="238756" numCol="1" spcCol="1270" anchor="ctr" anchorCtr="0">
          <a:noAutofit/>
        </a:bodyPr>
        <a:lstStyle/>
        <a:p>
          <a:pPr marL="0" lvl="0" indent="0" algn="l" defTabSz="755650">
            <a:lnSpc>
              <a:spcPct val="90000"/>
            </a:lnSpc>
            <a:spcBef>
              <a:spcPct val="0"/>
            </a:spcBef>
            <a:spcAft>
              <a:spcPct val="35000"/>
            </a:spcAft>
            <a:buNone/>
          </a:pPr>
          <a:r>
            <a:rPr lang="en-US" sz="1700" kern="1200" dirty="0"/>
            <a:t>Use the most optimal model to predict the new data set in order to determine if clients will default on the loan.</a:t>
          </a:r>
        </a:p>
      </dsp:txBody>
      <dsp:txXfrm>
        <a:off x="2101449" y="3987681"/>
        <a:ext cx="8405798" cy="939985"/>
      </dsp:txXfrm>
    </dsp:sp>
    <dsp:sp modelId="{90CE555A-4833-4154-BE81-C93E97F4AA5E}">
      <dsp:nvSpPr>
        <dsp:cNvPr id="0" name=""/>
        <dsp:cNvSpPr/>
      </dsp:nvSpPr>
      <dsp:spPr>
        <a:xfrm>
          <a:off x="0" y="3987681"/>
          <a:ext cx="2101449" cy="939985"/>
        </a:xfrm>
        <a:prstGeom prst="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w="9525" cap="flat" cmpd="sng" algn="ctr">
          <a:solidFill>
            <a:schemeClr val="accent2">
              <a:hueOff val="-1469031"/>
              <a:satOff val="-32495"/>
              <a:lumOff val="-647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11202" tIns="92850" rIns="111202" bIns="92850" numCol="1" spcCol="1270" anchor="ctr" anchorCtr="0">
          <a:noAutofit/>
        </a:bodyPr>
        <a:lstStyle/>
        <a:p>
          <a:pPr marL="0" lvl="0" indent="0" algn="ctr" defTabSz="977900">
            <a:lnSpc>
              <a:spcPct val="90000"/>
            </a:lnSpc>
            <a:spcBef>
              <a:spcPct val="0"/>
            </a:spcBef>
            <a:spcAft>
              <a:spcPct val="35000"/>
            </a:spcAft>
            <a:buNone/>
          </a:pPr>
          <a:r>
            <a:rPr lang="en-US" sz="2200" kern="1200" dirty="0"/>
            <a:t>Step 5</a:t>
          </a:r>
        </a:p>
      </dsp:txBody>
      <dsp:txXfrm>
        <a:off x="0" y="3987681"/>
        <a:ext cx="2101449" cy="93998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CA2996B-ED16-463D-A413-EDAADA33F081}" type="datetimeFigureOut">
              <a:rPr lang="en-US" smtClean="0"/>
              <a:t>5/17/2019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235308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183525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561120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8039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1883090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CA2996B-ED16-463D-A413-EDAADA33F081}"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2986292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CA2996B-ED16-463D-A413-EDAADA33F081}"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81644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2996B-ED16-463D-A413-EDAADA33F08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2850828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2996B-ED16-463D-A413-EDAADA33F08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2214010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A2996B-ED16-463D-A413-EDAADA33F08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3267149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A2996B-ED16-463D-A413-EDAADA33F081}"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3986344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349576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A2996B-ED16-463D-A413-EDAADA33F081}"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20534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A2996B-ED16-463D-A413-EDAADA33F081}"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1961946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2996B-ED16-463D-A413-EDAADA33F081}"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156062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107457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A2996B-ED16-463D-A413-EDAADA33F081}"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2091B-5E7B-4DEB-A341-E40A9B89C591}" type="slidenum">
              <a:rPr lang="en-US" smtClean="0"/>
              <a:t>‹#›</a:t>
            </a:fld>
            <a:endParaRPr lang="en-US"/>
          </a:p>
        </p:txBody>
      </p:sp>
    </p:spTree>
    <p:extLst>
      <p:ext uri="{BB962C8B-B14F-4D97-AF65-F5344CB8AC3E}">
        <p14:creationId xmlns:p14="http://schemas.microsoft.com/office/powerpoint/2010/main" val="380899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A2996B-ED16-463D-A413-EDAADA33F081}" type="datetimeFigureOut">
              <a:rPr lang="en-US" smtClean="0"/>
              <a:t>5/17/2019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E2091B-5E7B-4DEB-A341-E40A9B89C591}" type="slidenum">
              <a:rPr lang="en-US" smtClean="0"/>
              <a:t>‹#›</a:t>
            </a:fld>
            <a:endParaRPr lang="en-US"/>
          </a:p>
        </p:txBody>
      </p:sp>
    </p:spTree>
    <p:extLst>
      <p:ext uri="{BB962C8B-B14F-4D97-AF65-F5344CB8AC3E}">
        <p14:creationId xmlns:p14="http://schemas.microsoft.com/office/powerpoint/2010/main" val="190787955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0D2F-3EC9-4D44-B7E8-44AF644E1FE6}"/>
              </a:ext>
            </a:extLst>
          </p:cNvPr>
          <p:cNvSpPr>
            <a:spLocks noGrp="1"/>
          </p:cNvSpPr>
          <p:nvPr>
            <p:ph type="ctrTitle"/>
          </p:nvPr>
        </p:nvSpPr>
        <p:spPr>
          <a:xfrm>
            <a:off x="2385390" y="563674"/>
            <a:ext cx="8495970" cy="4892676"/>
          </a:xfrm>
        </p:spPr>
        <p:txBody>
          <a:bodyPr anchor="ctr">
            <a:normAutofit/>
          </a:bodyPr>
          <a:lstStyle/>
          <a:p>
            <a:r>
              <a:rPr lang="en-US" dirty="0"/>
              <a:t>Data science process for</a:t>
            </a:r>
            <a:br>
              <a:rPr lang="en-US" dirty="0"/>
            </a:br>
            <a:r>
              <a:rPr lang="en-US" dirty="0"/>
              <a:t>credit one customer loan</a:t>
            </a:r>
          </a:p>
        </p:txBody>
      </p:sp>
    </p:spTree>
    <p:extLst>
      <p:ext uri="{BB962C8B-B14F-4D97-AF65-F5344CB8AC3E}">
        <p14:creationId xmlns:p14="http://schemas.microsoft.com/office/powerpoint/2010/main" val="18511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AF335-A389-4B61-8BF6-CE58D2418D05}"/>
              </a:ext>
            </a:extLst>
          </p:cNvPr>
          <p:cNvSpPr>
            <a:spLocks noGrp="1"/>
          </p:cNvSpPr>
          <p:nvPr>
            <p:ph type="title"/>
          </p:nvPr>
        </p:nvSpPr>
        <p:spPr>
          <a:xfrm>
            <a:off x="1141413" y="1082673"/>
            <a:ext cx="2869416" cy="4708528"/>
          </a:xfrm>
        </p:spPr>
        <p:txBody>
          <a:bodyPr>
            <a:normAutofit/>
          </a:bodyPr>
          <a:lstStyle/>
          <a:p>
            <a:pPr algn="r"/>
            <a:r>
              <a:rPr lang="en-US" sz="4000" dirty="0"/>
              <a:t>Agenda</a:t>
            </a:r>
          </a:p>
        </p:txBody>
      </p:sp>
      <p:sp>
        <p:nvSpPr>
          <p:cNvPr id="3" name="Content Placeholder 2">
            <a:extLst>
              <a:ext uri="{FF2B5EF4-FFF2-40B4-BE49-F238E27FC236}">
                <a16:creationId xmlns:a16="http://schemas.microsoft.com/office/drawing/2014/main" id="{F8AB32B2-5D3E-4F07-8F9B-03D773B56CD7}"/>
              </a:ext>
            </a:extLst>
          </p:cNvPr>
          <p:cNvSpPr>
            <a:spLocks noGrp="1"/>
          </p:cNvSpPr>
          <p:nvPr>
            <p:ph idx="1"/>
          </p:nvPr>
        </p:nvSpPr>
        <p:spPr>
          <a:xfrm>
            <a:off x="4768183" y="924984"/>
            <a:ext cx="7511129" cy="4708528"/>
          </a:xfrm>
        </p:spPr>
        <p:txBody>
          <a:bodyPr anchor="ctr">
            <a:normAutofit/>
          </a:bodyPr>
          <a:lstStyle/>
          <a:p>
            <a:pPr marL="0" indent="0">
              <a:lnSpc>
                <a:spcPct val="200000"/>
              </a:lnSpc>
              <a:buNone/>
            </a:pPr>
            <a:r>
              <a:rPr lang="en-US" dirty="0"/>
              <a:t>Background – what is the project about</a:t>
            </a:r>
          </a:p>
          <a:p>
            <a:pPr marL="0" indent="0">
              <a:lnSpc>
                <a:spcPct val="200000"/>
              </a:lnSpc>
              <a:buNone/>
            </a:pPr>
            <a:r>
              <a:rPr lang="en-US" dirty="0"/>
              <a:t>Goals – what we want to achieve</a:t>
            </a:r>
          </a:p>
          <a:p>
            <a:pPr marL="0" indent="0">
              <a:lnSpc>
                <a:spcPct val="200000"/>
              </a:lnSpc>
              <a:buNone/>
            </a:pPr>
            <a:r>
              <a:rPr lang="en-US" dirty="0"/>
              <a:t>Data management – how we work through the process</a:t>
            </a:r>
          </a:p>
          <a:p>
            <a:pPr marL="0" indent="0">
              <a:lnSpc>
                <a:spcPct val="200000"/>
              </a:lnSpc>
              <a:buNone/>
            </a:pPr>
            <a:r>
              <a:rPr lang="en-US" dirty="0"/>
              <a:t>Recommendations</a:t>
            </a:r>
          </a:p>
        </p:txBody>
      </p:sp>
    </p:spTree>
    <p:extLst>
      <p:ext uri="{BB962C8B-B14F-4D97-AF65-F5344CB8AC3E}">
        <p14:creationId xmlns:p14="http://schemas.microsoft.com/office/powerpoint/2010/main" val="134812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grpSp>
        <p:nvGrpSpPr>
          <p:cNvPr id="73" name="Group 13">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5" name="Rectangle 14">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AC655C41-C067-474A-B7F7-E5E466EABCA0}"/>
              </a:ext>
            </a:extLst>
          </p:cNvPr>
          <p:cNvSpPr>
            <a:spLocks noGrp="1"/>
          </p:cNvSpPr>
          <p:nvPr>
            <p:ph type="title"/>
          </p:nvPr>
        </p:nvSpPr>
        <p:spPr>
          <a:xfrm>
            <a:off x="8024431" y="231168"/>
            <a:ext cx="3753231" cy="1189645"/>
          </a:xfrm>
        </p:spPr>
        <p:txBody>
          <a:bodyPr vert="horz" lIns="91440" tIns="45720" rIns="91440" bIns="45720" rtlCol="0">
            <a:normAutofit/>
          </a:bodyPr>
          <a:lstStyle/>
          <a:p>
            <a:r>
              <a:rPr lang="en-US" sz="3200" b="1" dirty="0"/>
              <a:t>Background</a:t>
            </a:r>
          </a:p>
        </p:txBody>
      </p:sp>
      <p:pic>
        <p:nvPicPr>
          <p:cNvPr id="3" name="Picture 2">
            <a:extLst>
              <a:ext uri="{FF2B5EF4-FFF2-40B4-BE49-F238E27FC236}">
                <a16:creationId xmlns:a16="http://schemas.microsoft.com/office/drawing/2014/main" id="{E5A08169-4BDA-42A1-B7EA-5AB3DFBFDB87}"/>
              </a:ext>
            </a:extLst>
          </p:cNvPr>
          <p:cNvPicPr>
            <a:picLocks noChangeAspect="1"/>
          </p:cNvPicPr>
          <p:nvPr/>
        </p:nvPicPr>
        <p:blipFill rotWithShape="1">
          <a:blip r:embed="rId4"/>
          <a:srcRect l="24627" r="7591"/>
          <a:stretch/>
        </p:blipFill>
        <p:spPr>
          <a:xfrm>
            <a:off x="-5597" y="10"/>
            <a:ext cx="7558541" cy="6857990"/>
          </a:xfrm>
          <a:prstGeom prst="rect">
            <a:avLst/>
          </a:prstGeom>
        </p:spPr>
      </p:pic>
      <p:grpSp>
        <p:nvGrpSpPr>
          <p:cNvPr id="75" name="Group 17">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9" name="Rectangle 18">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Rectangle 21">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Rectangle 46">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8"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Rectangle 58">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0"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9" name="Content Placeholder 8">
            <a:extLst>
              <a:ext uri="{FF2B5EF4-FFF2-40B4-BE49-F238E27FC236}">
                <a16:creationId xmlns:a16="http://schemas.microsoft.com/office/drawing/2014/main" id="{A76B1CF3-8853-4B06-AA80-62FBDA8341CF}"/>
              </a:ext>
            </a:extLst>
          </p:cNvPr>
          <p:cNvSpPr>
            <a:spLocks noGrp="1"/>
          </p:cNvSpPr>
          <p:nvPr>
            <p:ph idx="1"/>
          </p:nvPr>
        </p:nvSpPr>
        <p:spPr>
          <a:xfrm>
            <a:off x="7962519" y="1435100"/>
            <a:ext cx="3991356" cy="5191731"/>
          </a:xfrm>
        </p:spPr>
        <p:txBody>
          <a:bodyPr vert="horz" lIns="91440" tIns="45720" rIns="91440" bIns="45720" rtlCol="0">
            <a:normAutofit/>
          </a:bodyPr>
          <a:lstStyle/>
          <a:p>
            <a:pPr>
              <a:lnSpc>
                <a:spcPct val="110000"/>
              </a:lnSpc>
            </a:pPr>
            <a:r>
              <a:rPr lang="en-US" altLang="zh-TW" sz="1800" b="1" dirty="0"/>
              <a:t>Deciding who will be the valuable customers that pay the loans in time is always challenging for banks. </a:t>
            </a:r>
          </a:p>
          <a:p>
            <a:pPr>
              <a:lnSpc>
                <a:spcPct val="110000"/>
              </a:lnSpc>
            </a:pPr>
            <a:endParaRPr lang="en-US" altLang="zh-TW" sz="1800" b="1" dirty="0"/>
          </a:p>
          <a:p>
            <a:pPr>
              <a:lnSpc>
                <a:spcPct val="110000"/>
              </a:lnSpc>
            </a:pPr>
            <a:r>
              <a:rPr lang="en-US" sz="1800" b="1" dirty="0"/>
              <a:t>In the past, we do not any large data set or relative technology for helping bank better make the decision. </a:t>
            </a:r>
          </a:p>
          <a:p>
            <a:pPr>
              <a:lnSpc>
                <a:spcPct val="110000"/>
              </a:lnSpc>
            </a:pPr>
            <a:endParaRPr lang="en-US" sz="1800" b="1" dirty="0"/>
          </a:p>
          <a:p>
            <a:pPr>
              <a:lnSpc>
                <a:spcPct val="110000"/>
              </a:lnSpc>
            </a:pPr>
            <a:r>
              <a:rPr lang="en-US" sz="1800" b="1" dirty="0"/>
              <a:t>Combined data science process and the historical data that we collect from customers will help banks nowadays recognize who has higher possibilities for not defaulting on loans.</a:t>
            </a:r>
            <a:endParaRPr lang="en-US" sz="1800" dirty="0"/>
          </a:p>
          <a:p>
            <a:pPr>
              <a:lnSpc>
                <a:spcPct val="110000"/>
              </a:lnSpc>
            </a:pPr>
            <a:endParaRPr lang="en-US" sz="1300" dirty="0"/>
          </a:p>
          <a:p>
            <a:pPr>
              <a:lnSpc>
                <a:spcPct val="110000"/>
              </a:lnSpc>
            </a:pPr>
            <a:endParaRPr lang="en-US" sz="1300" dirty="0"/>
          </a:p>
        </p:txBody>
      </p:sp>
    </p:spTree>
    <p:extLst>
      <p:ext uri="{BB962C8B-B14F-4D97-AF65-F5344CB8AC3E}">
        <p14:creationId xmlns:p14="http://schemas.microsoft.com/office/powerpoint/2010/main" val="31182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D648-E30C-4D4A-B4C3-2E1D9CEBA585}"/>
              </a:ext>
            </a:extLst>
          </p:cNvPr>
          <p:cNvSpPr>
            <a:spLocks noGrp="1"/>
          </p:cNvSpPr>
          <p:nvPr>
            <p:ph type="title"/>
          </p:nvPr>
        </p:nvSpPr>
        <p:spPr>
          <a:xfrm>
            <a:off x="1406457" y="0"/>
            <a:ext cx="9905998" cy="1478570"/>
          </a:xfrm>
        </p:spPr>
        <p:txBody>
          <a:bodyPr>
            <a:normAutofit/>
          </a:bodyPr>
          <a:lstStyle/>
          <a:p>
            <a:r>
              <a:rPr lang="en-US" dirty="0"/>
              <a:t>Objective &amp; Goals</a:t>
            </a:r>
          </a:p>
        </p:txBody>
      </p:sp>
      <p:sp>
        <p:nvSpPr>
          <p:cNvPr id="3" name="Content Placeholder 2">
            <a:extLst>
              <a:ext uri="{FF2B5EF4-FFF2-40B4-BE49-F238E27FC236}">
                <a16:creationId xmlns:a16="http://schemas.microsoft.com/office/drawing/2014/main" id="{4A49A9EC-2871-42EC-8A20-2BB803DCC8DA}"/>
              </a:ext>
            </a:extLst>
          </p:cNvPr>
          <p:cNvSpPr>
            <a:spLocks noGrp="1"/>
          </p:cNvSpPr>
          <p:nvPr>
            <p:ph idx="1"/>
          </p:nvPr>
        </p:nvSpPr>
        <p:spPr>
          <a:xfrm>
            <a:off x="5034578" y="1272209"/>
            <a:ext cx="6547821" cy="5184863"/>
          </a:xfrm>
        </p:spPr>
        <p:txBody>
          <a:bodyPr>
            <a:noAutofit/>
          </a:bodyPr>
          <a:lstStyle/>
          <a:p>
            <a:pPr>
              <a:lnSpc>
                <a:spcPct val="150000"/>
              </a:lnSpc>
            </a:pPr>
            <a:r>
              <a:rPr lang="en-US" dirty="0"/>
              <a:t>As a credit scoring company, Credit One in charge of carefully review customers data to determine if they have higher possibility to default the loan.</a:t>
            </a:r>
          </a:p>
          <a:p>
            <a:pPr>
              <a:lnSpc>
                <a:spcPct val="150000"/>
              </a:lnSpc>
            </a:pPr>
            <a:r>
              <a:rPr lang="en-US" dirty="0"/>
              <a:t>We are helping various partners to make a decision on who will be their valuable customers.</a:t>
            </a:r>
          </a:p>
          <a:p>
            <a:pPr>
              <a:lnSpc>
                <a:spcPct val="150000"/>
              </a:lnSpc>
            </a:pPr>
            <a:r>
              <a:rPr lang="en-US" dirty="0"/>
              <a:t>We want to help our customers to find people who will pay the money in time through the data science</a:t>
            </a:r>
          </a:p>
        </p:txBody>
      </p:sp>
      <p:pic>
        <p:nvPicPr>
          <p:cNvPr id="7" name="Graphic 6" descr="Handshake">
            <a:extLst>
              <a:ext uri="{FF2B5EF4-FFF2-40B4-BE49-F238E27FC236}">
                <a16:creationId xmlns:a16="http://schemas.microsoft.com/office/drawing/2014/main" id="{1D4F67D0-7FFA-484D-9E79-6A7D3041AC0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915" y="2191657"/>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2631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D648-E30C-4D4A-B4C3-2E1D9CEBA585}"/>
              </a:ext>
            </a:extLst>
          </p:cNvPr>
          <p:cNvSpPr>
            <a:spLocks noGrp="1"/>
          </p:cNvSpPr>
          <p:nvPr>
            <p:ph type="title"/>
          </p:nvPr>
        </p:nvSpPr>
        <p:spPr>
          <a:xfrm>
            <a:off x="1406456" y="32178"/>
            <a:ext cx="9905998" cy="1478570"/>
          </a:xfrm>
        </p:spPr>
        <p:txBody>
          <a:bodyPr>
            <a:normAutofit/>
          </a:bodyPr>
          <a:lstStyle/>
          <a:p>
            <a:r>
              <a:rPr lang="en-US" dirty="0"/>
              <a:t>Data Management</a:t>
            </a:r>
          </a:p>
        </p:txBody>
      </p:sp>
      <p:graphicFrame>
        <p:nvGraphicFramePr>
          <p:cNvPr id="5" name="Content Placeholder 2">
            <a:extLst>
              <a:ext uri="{FF2B5EF4-FFF2-40B4-BE49-F238E27FC236}">
                <a16:creationId xmlns:a16="http://schemas.microsoft.com/office/drawing/2014/main" id="{3B42B8ED-B586-4642-AC4E-DBD0CD89A5B3}"/>
              </a:ext>
            </a:extLst>
          </p:cNvPr>
          <p:cNvGraphicFramePr>
            <a:graphicFrameLocks noGrp="1"/>
          </p:cNvGraphicFramePr>
          <p:nvPr>
            <p:ph idx="1"/>
            <p:extLst>
              <p:ext uri="{D42A27DB-BD31-4B8C-83A1-F6EECF244321}">
                <p14:modId xmlns:p14="http://schemas.microsoft.com/office/powerpoint/2010/main" val="3892242811"/>
              </p:ext>
            </p:extLst>
          </p:nvPr>
        </p:nvGraphicFramePr>
        <p:xfrm>
          <a:off x="690839" y="1497496"/>
          <a:ext cx="10507248" cy="4929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373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1D41-015B-44E0-83E1-EE88EDADABED}"/>
              </a:ext>
            </a:extLst>
          </p:cNvPr>
          <p:cNvSpPr>
            <a:spLocks noGrp="1"/>
          </p:cNvSpPr>
          <p:nvPr>
            <p:ph type="title"/>
          </p:nvPr>
        </p:nvSpPr>
        <p:spPr>
          <a:xfrm>
            <a:off x="1366496" y="140217"/>
            <a:ext cx="9905998" cy="1154011"/>
          </a:xfrm>
        </p:spPr>
        <p:txBody>
          <a:bodyPr>
            <a:normAutofit/>
          </a:bodyPr>
          <a:lstStyle/>
          <a:p>
            <a:r>
              <a:rPr lang="en-US" dirty="0"/>
              <a:t>Recommendations</a:t>
            </a:r>
          </a:p>
        </p:txBody>
      </p:sp>
      <p:pic>
        <p:nvPicPr>
          <p:cNvPr id="7" name="Graphic 6" descr="Head with Gears">
            <a:extLst>
              <a:ext uri="{FF2B5EF4-FFF2-40B4-BE49-F238E27FC236}">
                <a16:creationId xmlns:a16="http://schemas.microsoft.com/office/drawing/2014/main" id="{971E9540-9135-41BD-99E8-C291B33FE6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891" y="1953456"/>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43E4091-291F-48A8-BE59-62D5428E9763}"/>
              </a:ext>
            </a:extLst>
          </p:cNvPr>
          <p:cNvSpPr>
            <a:spLocks noGrp="1"/>
          </p:cNvSpPr>
          <p:nvPr>
            <p:ph idx="1"/>
          </p:nvPr>
        </p:nvSpPr>
        <p:spPr>
          <a:xfrm>
            <a:off x="4248443" y="1547446"/>
            <a:ext cx="7307453" cy="5064369"/>
          </a:xfrm>
        </p:spPr>
        <p:txBody>
          <a:bodyPr>
            <a:normAutofit/>
          </a:bodyPr>
          <a:lstStyle/>
          <a:p>
            <a:pPr>
              <a:lnSpc>
                <a:spcPct val="110000"/>
              </a:lnSpc>
            </a:pPr>
            <a:r>
              <a:rPr lang="en-US" sz="2000" dirty="0"/>
              <a:t>As we review the data set, we noticed that it contains the historical record from April to September in 2005. we recommend that we can use the whole year data from JAN to DEC in 2005, with more paying information for each clients, we may glean more insight into the problem.</a:t>
            </a:r>
          </a:p>
          <a:p>
            <a:pPr>
              <a:lnSpc>
                <a:spcPct val="110000"/>
              </a:lnSpc>
            </a:pPr>
            <a:endParaRPr lang="en-US" sz="2000" dirty="0"/>
          </a:p>
          <a:p>
            <a:pPr>
              <a:lnSpc>
                <a:spcPct val="110000"/>
              </a:lnSpc>
            </a:pPr>
            <a:r>
              <a:rPr lang="en-US" sz="2000" dirty="0"/>
              <a:t>Second, we also recommend to add more clients’ information into the data set, such as yearly income and the numbers of the household. It’s good to know which clients’ information (ex: gender, education, age, income) affect the ability to pay the bill in time. It’s not only help us to review our clients data set but also help our partners when determine future valuable clients.</a:t>
            </a:r>
          </a:p>
        </p:txBody>
      </p:sp>
    </p:spTree>
    <p:extLst>
      <p:ext uri="{BB962C8B-B14F-4D97-AF65-F5344CB8AC3E}">
        <p14:creationId xmlns:p14="http://schemas.microsoft.com/office/powerpoint/2010/main" val="206113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136929-CAB3-4847-9431-1156C22D9BD8}"/>
              </a:ext>
            </a:extLst>
          </p:cNvPr>
          <p:cNvSpPr>
            <a:spLocks noGrp="1"/>
          </p:cNvSpPr>
          <p:nvPr>
            <p:ph idx="1"/>
          </p:nvPr>
        </p:nvSpPr>
        <p:spPr>
          <a:xfrm>
            <a:off x="3856586" y="2305758"/>
            <a:ext cx="4478827" cy="1816076"/>
          </a:xfrm>
        </p:spPr>
        <p:txBody>
          <a:bodyPr>
            <a:normAutofit/>
          </a:bodyPr>
          <a:lstStyle/>
          <a:p>
            <a:pPr marL="0" indent="0">
              <a:buNone/>
            </a:pPr>
            <a:r>
              <a:rPr lang="en-US" sz="7200" dirty="0"/>
              <a:t>Thank you</a:t>
            </a:r>
          </a:p>
        </p:txBody>
      </p:sp>
    </p:spTree>
    <p:extLst>
      <p:ext uri="{BB962C8B-B14F-4D97-AF65-F5344CB8AC3E}">
        <p14:creationId xmlns:p14="http://schemas.microsoft.com/office/powerpoint/2010/main" val="4184159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37</TotalTime>
  <Words>439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新細明體</vt:lpstr>
      <vt:lpstr>Arial</vt:lpstr>
      <vt:lpstr>Trebuchet MS</vt:lpstr>
      <vt:lpstr>Tw Cen MT</vt:lpstr>
      <vt:lpstr>Circuit</vt:lpstr>
      <vt:lpstr>Data science process for credit one customer loan</vt:lpstr>
      <vt:lpstr>Agenda</vt:lpstr>
      <vt:lpstr>Background</vt:lpstr>
      <vt:lpstr>Objective &amp; Goals</vt:lpstr>
      <vt:lpstr>Data Management</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process for credit one customer loan</dc:title>
  <dc:creator>yiching huang</dc:creator>
  <cp:lastModifiedBy>yiching huang</cp:lastModifiedBy>
  <cp:revision>4</cp:revision>
  <dcterms:created xsi:type="dcterms:W3CDTF">2019-05-16T05:03:03Z</dcterms:created>
  <dcterms:modified xsi:type="dcterms:W3CDTF">2019-05-18T03:26:39Z</dcterms:modified>
</cp:coreProperties>
</file>