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gkNLe8IkLZg6KQvHeCxvMNMl56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FF112-2447-4888-9CD5-D7CCADF2A671}">
  <a:tblStyle styleId="{22EFF112-2447-4888-9CD5-D7CCADF2A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22" Type="http://schemas.openxmlformats.org/officeDocument/2006/relationships/font" Target="fonts/Economica-italic.fntdata"/><Relationship Id="rId10" Type="http://schemas.openxmlformats.org/officeDocument/2006/relationships/slide" Target="slides/slide4.xml"/><Relationship Id="rId21" Type="http://schemas.openxmlformats.org/officeDocument/2006/relationships/font" Target="fonts/Economica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62f49071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62f49071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62f4907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62f4907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62f49071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62f4907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62f49071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62f4907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62f4907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62f4907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ame, holding, table, person&#10;&#10;Description automatically generated" id="14" name="Google Shape;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ctrTitle"/>
          </p:nvPr>
        </p:nvSpPr>
        <p:spPr>
          <a:xfrm>
            <a:off x="302342" y="54868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302342" y="2433256"/>
            <a:ext cx="6858000" cy="25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1" i="0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628650" y="56632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028950" y="566322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6457950" y="56632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302341" y="3185532"/>
            <a:ext cx="4614863" cy="232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1" i="0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–"/>
              <a:defRPr/>
            </a:lvl3pPr>
            <a:lvl4pPr indent="-3048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pic>
        <p:nvPicPr>
          <p:cNvPr id="21" name="Google Shape;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500" y="4797937"/>
            <a:ext cx="693732" cy="132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2" name="Google Shape;2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866" y="4619029"/>
            <a:ext cx="962844" cy="3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Image" showMasterSp="0">
  <p:cSld name="Section Header Image">
    <p:bg>
      <p:bgPr>
        <a:solidFill>
          <a:srgbClr val="EDEE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2500" y="4797937"/>
            <a:ext cx="693732" cy="13263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/>
          <p:nvPr>
            <p:ph idx="1" type="body"/>
          </p:nvPr>
        </p:nvSpPr>
        <p:spPr>
          <a:xfrm>
            <a:off x="1714500" y="685800"/>
            <a:ext cx="2331600" cy="233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3"/>
          <p:cNvSpPr/>
          <p:nvPr>
            <p:ph idx="3" type="body"/>
          </p:nvPr>
        </p:nvSpPr>
        <p:spPr>
          <a:xfrm>
            <a:off x="-2640330" y="616450"/>
            <a:ext cx="2331600" cy="233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400"/>
            </a:lvl1pPr>
            <a:lvl2pPr indent="-3048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66" y="4616750"/>
            <a:ext cx="956120" cy="34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arrow&#10;&#10;Description automatically generated" id="98" name="Google Shape;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4"/>
          <p:cNvSpPr txBox="1"/>
          <p:nvPr>
            <p:ph type="title"/>
          </p:nvPr>
        </p:nvSpPr>
        <p:spPr>
          <a:xfrm>
            <a:off x="336507" y="1515035"/>
            <a:ext cx="6142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36507" y="921141"/>
            <a:ext cx="6142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500"/>
              <a:buNone/>
              <a:defRPr sz="1500">
                <a:solidFill>
                  <a:srgbClr val="90909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400"/>
              <a:buNone/>
              <a:defRPr sz="1400">
                <a:solidFill>
                  <a:srgbClr val="90909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500" y="4797937"/>
            <a:ext cx="693732" cy="132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05" name="Google Shape;10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866" y="4619029"/>
            <a:ext cx="962844" cy="3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8" name="Google Shape;108;p2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9" name="Google Shape;109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Photo" showMasterSp="0">
  <p:cSld name="1_Title Slide Photo">
    <p:bg>
      <p:bgPr>
        <a:solidFill>
          <a:srgbClr val="EDEE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>
            <p:ph idx="2" type="pic"/>
          </p:nvPr>
        </p:nvSpPr>
        <p:spPr>
          <a:xfrm>
            <a:off x="6104726" y="482321"/>
            <a:ext cx="3340510" cy="3411288"/>
          </a:xfrm>
          <a:prstGeom prst="ellipse">
            <a:avLst/>
          </a:prstGeom>
          <a:solidFill>
            <a:srgbClr val="C7CACD"/>
          </a:solidFill>
          <a:ln>
            <a:noFill/>
          </a:ln>
        </p:spPr>
      </p:sp>
      <p:sp>
        <p:nvSpPr>
          <p:cNvPr id="25" name="Google Shape;25;p15"/>
          <p:cNvSpPr txBox="1"/>
          <p:nvPr>
            <p:ph type="ctrTitle"/>
          </p:nvPr>
        </p:nvSpPr>
        <p:spPr>
          <a:xfrm>
            <a:off x="302342" y="548687"/>
            <a:ext cx="5802384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i="0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02341" y="2433256"/>
            <a:ext cx="5812709" cy="25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1" i="0" sz="13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628650" y="56632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3028950" y="566322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6457950" y="56632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5"/>
          <p:cNvSpPr txBox="1"/>
          <p:nvPr>
            <p:ph idx="3" type="body"/>
          </p:nvPr>
        </p:nvSpPr>
        <p:spPr>
          <a:xfrm>
            <a:off x="302341" y="3185532"/>
            <a:ext cx="4614863" cy="232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1" i="0" sz="13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–"/>
              <a:defRPr/>
            </a:lvl3pPr>
            <a:lvl4pPr indent="-3048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2440" y="4800600"/>
            <a:ext cx="692658" cy="13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67" y="4616751"/>
            <a:ext cx="956120" cy="34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device&#10;&#10;Description automatically generated" id="34" name="Google Shape;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2495" y="-228600"/>
            <a:ext cx="9956798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title"/>
          </p:nvPr>
        </p:nvSpPr>
        <p:spPr>
          <a:xfrm>
            <a:off x="2988942" y="1059098"/>
            <a:ext cx="31173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3369939" y="3380507"/>
            <a:ext cx="2472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500"/>
              <a:buNone/>
              <a:defRPr sz="1500">
                <a:solidFill>
                  <a:srgbClr val="90909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400"/>
              <a:buNone/>
              <a:defRPr sz="1400">
                <a:solidFill>
                  <a:srgbClr val="90909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1"/>
              </a:buClr>
              <a:buSzPts val="1200"/>
              <a:buNone/>
              <a:defRPr sz="1200">
                <a:solidFill>
                  <a:srgbClr val="909091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85750" y="645524"/>
            <a:ext cx="8572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ite" showMasterSp="0">
  <p:cSld name="Title Slide Whi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ame&#10;&#10;Description automatically generated" id="46" name="Google Shape;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/>
          <p:nvPr>
            <p:ph type="ctrTitle"/>
          </p:nvPr>
        </p:nvSpPr>
        <p:spPr>
          <a:xfrm>
            <a:off x="302342" y="54868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1" i="0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subTitle"/>
          </p:nvPr>
        </p:nvSpPr>
        <p:spPr>
          <a:xfrm>
            <a:off x="302342" y="2433256"/>
            <a:ext cx="6858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i="0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6286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3028950" y="566322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64579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302342" y="3185531"/>
            <a:ext cx="4614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i="0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3" name="Google Shape;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440" y="4800600"/>
            <a:ext cx="692658" cy="13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866" y="4616750"/>
            <a:ext cx="956120" cy="34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" showMasterSp="0">
  <p:cSld name="Title Slide Photo">
    <p:bg>
      <p:bgPr>
        <a:solidFill>
          <a:srgbClr val="EDEEE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>
            <p:ph idx="2" type="pic"/>
          </p:nvPr>
        </p:nvSpPr>
        <p:spPr>
          <a:xfrm>
            <a:off x="6104726" y="482321"/>
            <a:ext cx="3340500" cy="3411300"/>
          </a:xfrm>
          <a:prstGeom prst="ellipse">
            <a:avLst/>
          </a:prstGeom>
          <a:solidFill>
            <a:srgbClr val="C7CACD"/>
          </a:solidFill>
          <a:ln>
            <a:noFill/>
          </a:ln>
        </p:spPr>
      </p:sp>
      <p:sp>
        <p:nvSpPr>
          <p:cNvPr id="57" name="Google Shape;57;p19"/>
          <p:cNvSpPr txBox="1"/>
          <p:nvPr>
            <p:ph type="ctrTitle"/>
          </p:nvPr>
        </p:nvSpPr>
        <p:spPr>
          <a:xfrm>
            <a:off x="302342" y="548687"/>
            <a:ext cx="5802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1" i="0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subTitle"/>
          </p:nvPr>
        </p:nvSpPr>
        <p:spPr>
          <a:xfrm>
            <a:off x="302342" y="2433256"/>
            <a:ext cx="5812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i="0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6286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028950" y="566322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4579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302342" y="3185531"/>
            <a:ext cx="4614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i="0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3" name="Google Shape;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2440" y="4800600"/>
            <a:ext cx="692658" cy="13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66" y="4616750"/>
            <a:ext cx="956120" cy="34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hoto and Text">
  <p:cSld name="Square Photo and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285750" y="644652"/>
            <a:ext cx="8572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5217318" y="1634609"/>
            <a:ext cx="31434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1" sz="1100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tino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1386996" y="1545123"/>
            <a:ext cx="3048600" cy="2648100"/>
          </a:xfrm>
          <a:prstGeom prst="rect">
            <a:avLst/>
          </a:prstGeom>
          <a:solidFill>
            <a:srgbClr val="C7CACD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meter, clock&#10;&#10;Description automatically generated" id="73" name="Google Shape;7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285750" y="645524"/>
            <a:ext cx="8572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285750" y="1341245"/>
            <a:ext cx="85725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1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ctrTitle"/>
          </p:nvPr>
        </p:nvSpPr>
        <p:spPr>
          <a:xfrm>
            <a:off x="302342" y="54868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subTitle"/>
          </p:nvPr>
        </p:nvSpPr>
        <p:spPr>
          <a:xfrm>
            <a:off x="302342" y="2433256"/>
            <a:ext cx="6858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6286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3028950" y="566322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64579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302342" y="3185531"/>
            <a:ext cx="4614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500" y="4797937"/>
            <a:ext cx="693732" cy="132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87" name="Google Shape;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866" y="4619029"/>
            <a:ext cx="962844" cy="3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E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285750" y="645524"/>
            <a:ext cx="8572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285750" y="1349749"/>
            <a:ext cx="85284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tino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628650" y="55606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900" u="none" cap="none" strike="noStrike">
                <a:solidFill>
                  <a:srgbClr val="9090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028950" y="55606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900" u="none" cap="none" strike="noStrike">
                <a:solidFill>
                  <a:srgbClr val="9090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5866" y="4616750"/>
            <a:ext cx="956120" cy="3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2440" y="4800600"/>
            <a:ext cx="692658" cy="132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04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702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orient="horz" pos="738">
          <p15:clr>
            <a:srgbClr val="F26B43"/>
          </p15:clr>
        </p15:guide>
        <p15:guide id="6" orient="horz" pos="2808">
          <p15:clr>
            <a:srgbClr val="F26B43"/>
          </p15:clr>
        </p15:guide>
        <p15:guide id="7" orient="horz" pos="846">
          <p15:clr>
            <a:srgbClr val="F26B43"/>
          </p15:clr>
        </p15:guide>
        <p15:guide id="8" pos="5580">
          <p15:clr>
            <a:srgbClr val="F26B43"/>
          </p15:clr>
        </p15:guide>
        <p15:guide id="9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302350" y="1213099"/>
            <a:ext cx="68580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Legal Document Summarization Tool 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302342" y="3766756"/>
            <a:ext cx="6858000" cy="25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6457950" y="56632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"/>
          <p:cNvSpPr txBox="1"/>
          <p:nvPr>
            <p:ph idx="2" type="body"/>
          </p:nvPr>
        </p:nvSpPr>
        <p:spPr>
          <a:xfrm>
            <a:off x="302341" y="4298052"/>
            <a:ext cx="4614863" cy="232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31, 2025</a:t>
            </a:r>
            <a:endParaRPr/>
          </a:p>
        </p:txBody>
      </p:sp>
      <p:sp>
        <p:nvSpPr>
          <p:cNvPr id="120" name="Google Shape;120;p1"/>
          <p:cNvSpPr txBox="1"/>
          <p:nvPr/>
        </p:nvSpPr>
        <p:spPr>
          <a:xfrm>
            <a:off x="7421545" y="327692"/>
            <a:ext cx="1436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</a:rPr>
              <a:t>MSA 8700_006</a:t>
            </a:r>
            <a:r>
              <a:rPr b="1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275844" y="2072594"/>
            <a:ext cx="77175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62f490711_1_12"/>
          <p:cNvSpPr txBox="1"/>
          <p:nvPr>
            <p:ph type="title"/>
          </p:nvPr>
        </p:nvSpPr>
        <p:spPr>
          <a:xfrm>
            <a:off x="484200" y="800100"/>
            <a:ext cx="8175600" cy="294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Tiered subscription plans based on document volume and features</a:t>
            </a:r>
            <a:endParaRPr b="0"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en-US" sz="1600"/>
              <a:t>Starter</a:t>
            </a:r>
            <a:r>
              <a:rPr lang="en-US" sz="1600"/>
              <a:t>: $99/month – Basic features, 100 docs/month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en-US" sz="1600"/>
              <a:t>Professional</a:t>
            </a:r>
            <a:r>
              <a:rPr lang="en-US" sz="1600"/>
              <a:t>: $499/month – Advanced features, 1,000 docs/month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en-US" sz="1600"/>
              <a:t>Enterprise</a:t>
            </a:r>
            <a:r>
              <a:rPr lang="en-US" sz="1600"/>
              <a:t>: Custom pricing – Unlimited docs, API, on-prem support</a:t>
            </a:r>
            <a:br>
              <a:rPr lang="en-US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0" lang="en-US" sz="1600">
                <a:solidFill>
                  <a:srgbClr val="000000"/>
                </a:solidFill>
              </a:rPr>
              <a:t>Add-on revenue streams:</a:t>
            </a:r>
            <a:endParaRPr b="0"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Custom AI fine-tuning for legal domains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Compliance modules by jurisdiction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Training &amp; onboarding packages</a:t>
            </a:r>
            <a:endParaRPr sz="1600"/>
          </a:p>
        </p:txBody>
      </p:sp>
      <p:sp>
        <p:nvSpPr>
          <p:cNvPr id="188" name="Google Shape;188;g3462f490711_1_12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3462f490711_1_12"/>
          <p:cNvSpPr txBox="1"/>
          <p:nvPr/>
        </p:nvSpPr>
        <p:spPr>
          <a:xfrm>
            <a:off x="285750" y="293500"/>
            <a:ext cx="3361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 Business Model </a:t>
            </a:r>
            <a:endParaRPr b="1"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62f490711_2_0"/>
          <p:cNvSpPr txBox="1"/>
          <p:nvPr>
            <p:ph type="title"/>
          </p:nvPr>
        </p:nvSpPr>
        <p:spPr>
          <a:xfrm>
            <a:off x="364200" y="342975"/>
            <a:ext cx="8063700" cy="374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Structure and Scalability</a:t>
            </a:r>
            <a:endParaRPr/>
          </a:p>
        </p:txBody>
      </p:sp>
      <p:sp>
        <p:nvSpPr>
          <p:cNvPr id="195" name="Google Shape;195;g3462f490711_2_0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3462f490711_2_0"/>
          <p:cNvSpPr txBox="1"/>
          <p:nvPr/>
        </p:nvSpPr>
        <p:spPr>
          <a:xfrm>
            <a:off x="285750" y="921600"/>
            <a:ext cx="4286100" cy="3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Cost Structure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Cloud infrastructure &amp; LLM API usage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Legal dataset access &amp; compliance certification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Engineering, support, and R&amp;D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Customer success and onboarding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Scalability Strategy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API-first integration with legal tools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Self-serve onboarding for fast adoption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Partnerships with legal tech platforms (e.g., Clio, iManage)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7" name="Google Shape;197;g3462f490711_2_0"/>
          <p:cNvSpPr txBox="1"/>
          <p:nvPr/>
        </p:nvSpPr>
        <p:spPr>
          <a:xfrm>
            <a:off x="4875675" y="921600"/>
            <a:ext cx="3814500" cy="3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Profitability Path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Break-even goal: 12–18 months post-launch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$25K MRR target within 12 months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Expansion to international markets in Year 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62f490711_1_6"/>
          <p:cNvSpPr txBox="1"/>
          <p:nvPr>
            <p:ph type="title"/>
          </p:nvPr>
        </p:nvSpPr>
        <p:spPr>
          <a:xfrm>
            <a:off x="2578950" y="2017650"/>
            <a:ext cx="3986100" cy="110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Assessment</a:t>
            </a:r>
            <a:endParaRPr/>
          </a:p>
        </p:txBody>
      </p:sp>
      <p:sp>
        <p:nvSpPr>
          <p:cNvPr id="203" name="Google Shape;203;g3462f490711_1_6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62f490711_1_17"/>
          <p:cNvSpPr txBox="1"/>
          <p:nvPr>
            <p:ph type="title"/>
          </p:nvPr>
        </p:nvSpPr>
        <p:spPr>
          <a:xfrm>
            <a:off x="702950" y="-291475"/>
            <a:ext cx="5537700" cy="374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462f490711_1_17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0" name="Google Shape;210;g3462f490711_1_17"/>
          <p:cNvGraphicFramePr/>
          <p:nvPr/>
        </p:nvGraphicFramePr>
        <p:xfrm>
          <a:off x="637225" y="69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{22EFF112-2447-4888-9CD5-D7CCADF2A671}</a:tableStyleId>
              </a:tblPr>
              <a:tblGrid>
                <a:gridCol w="3876675"/>
                <a:gridCol w="3876675"/>
              </a:tblGrid>
              <a:tr h="28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RISK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MITIGATION STRATEGY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Inaccurate Summaries / LLM Hallucinations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Implement Retrieval-Augmented Generation (RAG) to ground outputs in verified legal texts. Include human-in-the-loop (HITL) review for quality assurance.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 Privacy and Confidentiality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Utilize end-to-end encryption. Offer on-premise deployment for firms with heightened data sensitivity needs. Adhere to data protection regulations like GDPR.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Resistance from Legal Professionals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Build trust through explainable AI. Show clause-level reasoning and allow user override/customization to maintain control and transparency.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Regulatory and Ethical Concerns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Partner with legal advisors. Conduct regular audits and ensure alignment with regional legal and ethical standards in AI use.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ctrTitle"/>
          </p:nvPr>
        </p:nvSpPr>
        <p:spPr>
          <a:xfrm>
            <a:off x="201350" y="626781"/>
            <a:ext cx="5802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27" name="Google Shape;127;p2"/>
          <p:cNvSpPr txBox="1"/>
          <p:nvPr>
            <p:ph idx="12" type="sldNum"/>
          </p:nvPr>
        </p:nvSpPr>
        <p:spPr>
          <a:xfrm>
            <a:off x="6457950" y="56632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am - Free of Charge Creative Commons Handwriting image" id="128" name="Google Shape;12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0" y="0"/>
            <a:ext cx="8980575" cy="28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/>
        </p:nvSpPr>
        <p:spPr>
          <a:xfrm>
            <a:off x="201350" y="1824050"/>
            <a:ext cx="6959400" cy="24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Michelle Seth:</a:t>
            </a:r>
            <a:r>
              <a:rPr lang="en-US" sz="1500"/>
              <a:t> Background- Marketing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Unaswi Mudanga:</a:t>
            </a:r>
            <a:r>
              <a:rPr lang="en-US" sz="1500"/>
              <a:t> Background- Economics, Statistics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Michelle Ike:</a:t>
            </a:r>
            <a:r>
              <a:rPr lang="en-US" sz="1500"/>
              <a:t> Background- Economics, Marketing 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Morgan-Lee Blake: </a:t>
            </a:r>
            <a:r>
              <a:rPr lang="en-US" sz="1500"/>
              <a:t>Background- Political Science </a:t>
            </a:r>
            <a:endParaRPr b="1"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Natascha Banda: </a:t>
            </a:r>
            <a:r>
              <a:rPr lang="en-US" sz="1500"/>
              <a:t>Background- Business Management &amp; Entrepreneurship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2631750" y="2365493"/>
            <a:ext cx="388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/>
              <a:t>Problem &amp; Solution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741150" y="1114425"/>
            <a:ext cx="3559800" cy="3388500"/>
          </a:xfrm>
          <a:prstGeom prst="roundRect">
            <a:avLst>
              <a:gd fmla="val 16667" name="adj"/>
            </a:avLst>
          </a:prstGeom>
          <a:solidFill>
            <a:srgbClr val="C9DAF8">
              <a:alpha val="58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4858975" y="1114425"/>
            <a:ext cx="3559800" cy="3388500"/>
          </a:xfrm>
          <a:prstGeom prst="roundRect">
            <a:avLst>
              <a:gd fmla="val 16667" name="adj"/>
            </a:avLst>
          </a:prstGeom>
          <a:solidFill>
            <a:srgbClr val="C9DAF8">
              <a:alpha val="58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948000" y="300025"/>
            <a:ext cx="3146100" cy="649200"/>
          </a:xfrm>
          <a:prstGeom prst="roundRect">
            <a:avLst>
              <a:gd fmla="val 16667" name="adj"/>
            </a:avLst>
          </a:prstGeom>
          <a:solidFill>
            <a:srgbClr val="C60C30">
              <a:alpha val="625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5065825" y="300025"/>
            <a:ext cx="3146100" cy="649200"/>
          </a:xfrm>
          <a:prstGeom prst="roundRect">
            <a:avLst>
              <a:gd fmla="val 16667" name="adj"/>
            </a:avLst>
          </a:prstGeom>
          <a:solidFill>
            <a:srgbClr val="C60C30">
              <a:alpha val="625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1179900" y="442375"/>
            <a:ext cx="2682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C1130"/>
                </a:solidFill>
              </a:rPr>
              <a:t>PROBLEM </a:t>
            </a:r>
            <a:r>
              <a:rPr b="1" lang="en-US" sz="1500">
                <a:solidFill>
                  <a:srgbClr val="4C1130"/>
                </a:solidFill>
              </a:rPr>
              <a:t>STATEMENT</a:t>
            </a:r>
            <a:endParaRPr b="1" sz="1500">
              <a:solidFill>
                <a:srgbClr val="4C1130"/>
              </a:solidFill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5297725" y="442375"/>
            <a:ext cx="2682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C1130"/>
                </a:solidFill>
              </a:rPr>
              <a:t>SOLUTION OVERVIEW</a:t>
            </a:r>
            <a:endParaRPr b="1" sz="1500">
              <a:solidFill>
                <a:srgbClr val="4C1130"/>
              </a:solidFill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861450" y="1215150"/>
            <a:ext cx="35037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C1130"/>
                </a:solidFill>
              </a:rPr>
              <a:t>Legal teams </a:t>
            </a:r>
            <a:r>
              <a:rPr b="1" lang="en-US" sz="1100">
                <a:solidFill>
                  <a:srgbClr val="1C4587"/>
                </a:solidFill>
              </a:rPr>
              <a:t>are overwhelmed by the manual review of high volumes of complex documents, which is:</a:t>
            </a:r>
            <a:endParaRPr b="1"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Time-intensive:</a:t>
            </a:r>
            <a:r>
              <a:rPr lang="en-US" sz="1100">
                <a:solidFill>
                  <a:srgbClr val="1C4587"/>
                </a:solidFill>
              </a:rPr>
              <a:t> Reviewing lengthy contracts and legal documents takes hours.</a:t>
            </a:r>
            <a:br>
              <a:rPr lang="en-US" sz="1100">
                <a:solidFill>
                  <a:srgbClr val="1C4587"/>
                </a:solidFill>
              </a:rPr>
            </a:br>
            <a:endParaRPr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Error-prone:</a:t>
            </a:r>
            <a:r>
              <a:rPr lang="en-US" sz="1100">
                <a:solidFill>
                  <a:srgbClr val="1C4587"/>
                </a:solidFill>
              </a:rPr>
              <a:t> Important clauses or compliance issues can be overlooked.</a:t>
            </a:r>
            <a:br>
              <a:rPr lang="en-US" sz="1100">
                <a:solidFill>
                  <a:srgbClr val="1C4587"/>
                </a:solidFill>
              </a:rPr>
            </a:br>
            <a:endParaRPr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Inconsistent:</a:t>
            </a:r>
            <a:r>
              <a:rPr lang="en-US" sz="1100">
                <a:solidFill>
                  <a:srgbClr val="1C4587"/>
                </a:solidFill>
              </a:rPr>
              <a:t> Difficulty ensuring accuracy across various documents.</a:t>
            </a:r>
            <a:br>
              <a:rPr lang="en-US" sz="1100">
                <a:solidFill>
                  <a:srgbClr val="1C4587"/>
                </a:solidFill>
              </a:rPr>
            </a:br>
            <a:endParaRPr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Inaccessible:</a:t>
            </a:r>
            <a:r>
              <a:rPr lang="en-US" sz="1100">
                <a:solidFill>
                  <a:srgbClr val="1C4587"/>
                </a:solidFill>
              </a:rPr>
              <a:t> Non-legal stakeholders struggle to extract relevant information.</a:t>
            </a:r>
            <a:endParaRPr sz="1100">
              <a:solidFill>
                <a:srgbClr val="1C4587"/>
              </a:solidFill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4987350" y="1264325"/>
            <a:ext cx="33861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C4587"/>
                </a:solidFill>
              </a:rPr>
              <a:t>We are developing a </a:t>
            </a:r>
            <a:r>
              <a:rPr b="1" i="1" lang="en-US" sz="1100">
                <a:solidFill>
                  <a:srgbClr val="741B47"/>
                </a:solidFill>
              </a:rPr>
              <a:t>Gen AI-powered Legal Document Summarization</a:t>
            </a:r>
            <a:r>
              <a:rPr b="1" lang="en-US" sz="1100">
                <a:solidFill>
                  <a:srgbClr val="1C4587"/>
                </a:solidFill>
              </a:rPr>
              <a:t> Tool that:</a:t>
            </a:r>
            <a:endParaRPr b="1"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Summarizes contracts</a:t>
            </a:r>
            <a:r>
              <a:rPr lang="en-US" sz="1100">
                <a:solidFill>
                  <a:srgbClr val="1C4587"/>
                </a:solidFill>
              </a:rPr>
              <a:t> into concise, digestible sections.</a:t>
            </a:r>
            <a:br>
              <a:rPr lang="en-US" sz="1100">
                <a:solidFill>
                  <a:srgbClr val="1C4587"/>
                </a:solidFill>
              </a:rPr>
            </a:br>
            <a:endParaRPr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Identifies key clauses</a:t>
            </a:r>
            <a:r>
              <a:rPr lang="en-US" sz="1100">
                <a:solidFill>
                  <a:srgbClr val="1C4587"/>
                </a:solidFill>
              </a:rPr>
              <a:t> (e.g., termination, indemnity, confidentiality).</a:t>
            </a:r>
            <a:br>
              <a:rPr lang="en-US" sz="1100">
                <a:solidFill>
                  <a:srgbClr val="1C4587"/>
                </a:solidFill>
              </a:rPr>
            </a:br>
            <a:endParaRPr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Flags compliance risks</a:t>
            </a:r>
            <a:r>
              <a:rPr lang="en-US" sz="1100">
                <a:solidFill>
                  <a:srgbClr val="1C4587"/>
                </a:solidFill>
              </a:rPr>
              <a:t> using contextual understanding.</a:t>
            </a:r>
            <a:br>
              <a:rPr lang="en-US" sz="1100">
                <a:solidFill>
                  <a:srgbClr val="1C4587"/>
                </a:solidFill>
              </a:rPr>
            </a:br>
            <a:endParaRPr sz="1100">
              <a:solidFill>
                <a:srgbClr val="1C458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100"/>
              <a:buChar char="●"/>
            </a:pPr>
            <a:r>
              <a:rPr b="1" lang="en-US" sz="1100">
                <a:solidFill>
                  <a:srgbClr val="1C4587"/>
                </a:solidFill>
              </a:rPr>
              <a:t>Integrates with document management systems</a:t>
            </a:r>
            <a:r>
              <a:rPr lang="en-US" sz="1100">
                <a:solidFill>
                  <a:srgbClr val="1C4587"/>
                </a:solidFill>
              </a:rPr>
              <a:t> for seamless workflow.</a:t>
            </a:r>
            <a:endParaRPr sz="11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2665050" y="2391725"/>
            <a:ext cx="353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Technology</a:t>
            </a:r>
            <a:endParaRPr/>
          </a:p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304800" y="1234440"/>
            <a:ext cx="8482584" cy="3532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/>
              <a:t>BERT Embeddings (Bidirectional Encoder Representations from Transformers)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We will use BERT embeddings to convert complex legal language into high-dimensional, context-aware vector representations.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This allows for accurate understanding of legal terminology, sentence structure, and contextual meaning, essential for reliable summarization and clause detection.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/>
              <a:t>BERTopic for Topic Modeling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BERTopic will be used to extract dominant themes and key clauses from legal documents.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Its ability to combine BERT embeddings with class-based TF-IDF enables it to uncover nuanced topics in dense legal texts, which helps in identifying compliance issues and critical contract terms.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/>
              <a:t>Why These Technologies?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Contextual Understanding</a:t>
            </a:r>
            <a:r>
              <a:rPr lang="en-US" sz="1100"/>
              <a:t>: Unlike traditional NLP methods, BERT captures semantic meaning with bidirectional context, crucial in legal language.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Efficiency and Accuracy</a:t>
            </a:r>
            <a:r>
              <a:rPr lang="en-US" sz="1100"/>
              <a:t>: These tools allow automation of document analysis, reducing manual review time while maintaining high accuracy.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Scalability</a:t>
            </a:r>
            <a:r>
              <a:rPr lang="en-US" sz="1100"/>
              <a:t>: Easily extendable to handle a variety of legal document types across different industries or jurisdictions.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304800" y="252984"/>
            <a:ext cx="8482584" cy="789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900">
                <a:solidFill>
                  <a:schemeClr val="dk2"/>
                </a:solidFill>
              </a:rPr>
              <a:t>BERT EMBEDDING AND BERT-TOPIC</a:t>
            </a:r>
            <a:endParaRPr b="1" i="0" sz="21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62f490711_1_0"/>
          <p:cNvSpPr txBox="1"/>
          <p:nvPr>
            <p:ph type="title"/>
          </p:nvPr>
        </p:nvSpPr>
        <p:spPr>
          <a:xfrm>
            <a:off x="3013342" y="2077723"/>
            <a:ext cx="3117300" cy="110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Validation</a:t>
            </a:r>
            <a:endParaRPr/>
          </a:p>
        </p:txBody>
      </p:sp>
      <p:sp>
        <p:nvSpPr>
          <p:cNvPr id="167" name="Google Shape;167;g3462f490711_1_0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E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304800" y="338225"/>
            <a:ext cx="8482500" cy="12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rgbClr val="000000"/>
                </a:solidFill>
              </a:rPr>
              <a:t> </a:t>
            </a:r>
            <a:endParaRPr i="0" sz="12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600" cap="none" strike="noStrike">
                <a:solidFill>
                  <a:schemeClr val="accent1"/>
                </a:solidFill>
              </a:rPr>
              <a:t>Mar</a:t>
            </a:r>
            <a:r>
              <a:rPr b="1" lang="en-US" sz="1600">
                <a:solidFill>
                  <a:schemeClr val="accent1"/>
                </a:solidFill>
              </a:rPr>
              <a:t>ket Size &amp; Trends</a:t>
            </a:r>
            <a:endParaRPr b="1" sz="16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legal tech market is projected to grow to </a:t>
            </a:r>
            <a:r>
              <a:rPr b="1" lang="en-US"/>
              <a:t>$25B+ by 2030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Law firms and corporate legal departments are actively adopting AI tools to reduce overhead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269250" y="2654125"/>
            <a:ext cx="855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330750" y="3136625"/>
            <a:ext cx="8482500" cy="141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600" cap="none" strike="noStrike">
                <a:solidFill>
                  <a:schemeClr val="accent1"/>
                </a:solidFill>
              </a:rPr>
              <a:t>Case Studies</a:t>
            </a:r>
            <a:endParaRPr b="1" i="0" sz="1600" cap="none" strike="noStrike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Companies like Klarity and Luminance are exploring this space, validating market appetite but leaving room for more specialized, agentic solutions</a:t>
            </a:r>
            <a:endParaRPr sz="1500"/>
          </a:p>
        </p:txBody>
      </p:sp>
      <p:sp>
        <p:nvSpPr>
          <p:cNvPr id="176" name="Google Shape;176;p12"/>
          <p:cNvSpPr txBox="1"/>
          <p:nvPr/>
        </p:nvSpPr>
        <p:spPr>
          <a:xfrm>
            <a:off x="330750" y="1840475"/>
            <a:ext cx="8482500" cy="10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</a:rPr>
              <a:t>Stakeholder Insights</a:t>
            </a:r>
            <a:endParaRPr b="1" sz="16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Legal officials  often read 50+ pages per contract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tool that summarizes and highlights key clauses would </a:t>
            </a:r>
            <a:r>
              <a:rPr i="1" lang="en-US"/>
              <a:t>significantly</a:t>
            </a:r>
            <a:r>
              <a:rPr lang="en-US"/>
              <a:t> boost productivity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2988942" y="2277626"/>
            <a:ext cx="311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Business Model</a:t>
            </a:r>
            <a:endParaRPr/>
          </a:p>
        </p:txBody>
      </p:sp>
      <p:sp>
        <p:nvSpPr>
          <p:cNvPr id="182" name="Google Shape;182;p11"/>
          <p:cNvSpPr txBox="1"/>
          <p:nvPr>
            <p:ph idx="12" type="sldNum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