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59" r:id="rId4"/>
    <p:sldId id="266" r:id="rId5"/>
    <p:sldId id="261" r:id="rId6"/>
    <p:sldId id="260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7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B5819-4AFC-4742-AC0F-85F5488E593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7F95-A777-41E3-8312-3552C52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Some demos may</a:t>
            </a:r>
            <a:r>
              <a:rPr lang="en-US" baseline="0" dirty="0" smtClean="0"/>
              <a:t> involve multiple servers or programs which may not be available in the classroom setting.  These demonstrations are done just for class awareness.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7F95-A777-41E3-8312-3552C52C3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Version History:</a:t>
            </a:r>
          </a:p>
          <a:p>
            <a:r>
              <a:rPr lang="en-US" dirty="0" smtClean="0"/>
              <a:t>JDK Alpha and Beta (1995)</a:t>
            </a:r>
          </a:p>
          <a:p>
            <a:r>
              <a:rPr lang="en-US" dirty="0" smtClean="0"/>
              <a:t>JDK 1.0 (January 23, 1996)</a:t>
            </a:r>
          </a:p>
          <a:p>
            <a:r>
              <a:rPr lang="en-US" dirty="0" smtClean="0"/>
              <a:t>JDK 1.1 (February 19, 1997)</a:t>
            </a:r>
          </a:p>
          <a:p>
            <a:r>
              <a:rPr lang="en-US" dirty="0" smtClean="0"/>
              <a:t>J2SE 1.2 (December 8, 1998)</a:t>
            </a:r>
          </a:p>
          <a:p>
            <a:r>
              <a:rPr lang="en-US" dirty="0" smtClean="0"/>
              <a:t>J2SE 1.3 (May 8, 2000)</a:t>
            </a:r>
          </a:p>
          <a:p>
            <a:r>
              <a:rPr lang="en-US" dirty="0" smtClean="0"/>
              <a:t>J2SE 1.4 (February 6, 2002)</a:t>
            </a:r>
          </a:p>
          <a:p>
            <a:r>
              <a:rPr lang="en-US" dirty="0" smtClean="0"/>
              <a:t>J2SE 5.0 (September 30, 2004)</a:t>
            </a:r>
          </a:p>
          <a:p>
            <a:r>
              <a:rPr lang="en-US" dirty="0" smtClean="0"/>
              <a:t>Java SE 6 (December 11, 2006)</a:t>
            </a:r>
          </a:p>
          <a:p>
            <a:r>
              <a:rPr lang="en-US" dirty="0" smtClean="0"/>
              <a:t>Java SE 7 (July 28, 2011)</a:t>
            </a:r>
          </a:p>
          <a:p>
            <a:r>
              <a:rPr lang="en-US" dirty="0" smtClean="0"/>
              <a:t>Java SE 8 (March 18, 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7F95-A777-41E3-8312-3552C52C39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7F95-A777-41E3-8312-3552C52C39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Longer</a:t>
            </a:r>
            <a:r>
              <a:rPr lang="en-US" b="1" baseline="0" dirty="0" smtClean="0"/>
              <a:t> History</a:t>
            </a:r>
          </a:p>
          <a:p>
            <a:r>
              <a:rPr lang="en-US" baseline="0" dirty="0" smtClean="0"/>
              <a:t>Prior to Java 6u16, when adding Strings together using +, additional overhead would be created:</a:t>
            </a:r>
          </a:p>
          <a:p>
            <a:r>
              <a:rPr lang="en-US" baseline="0" dirty="0" smtClean="0"/>
              <a:t>Example:</a:t>
            </a:r>
            <a:br>
              <a:rPr lang="en-US" baseline="0" dirty="0" smtClean="0"/>
            </a:br>
            <a:r>
              <a:rPr lang="en-US" baseline="0" dirty="0" smtClean="0"/>
              <a:t>“one” + “two” + “three” would have the intermediate String “</a:t>
            </a:r>
            <a:r>
              <a:rPr lang="en-US" baseline="0" dirty="0" err="1" smtClean="0"/>
              <a:t>onetwo</a:t>
            </a:r>
            <a:r>
              <a:rPr lang="en-US" baseline="0" dirty="0" smtClean="0"/>
              <a:t>” created before that is added to “three” meaning: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“one” + “two” + “three” -&gt; “</a:t>
            </a:r>
            <a:r>
              <a:rPr lang="en-US" baseline="0" dirty="0" err="1" smtClean="0"/>
              <a:t>onetwo</a:t>
            </a:r>
            <a:r>
              <a:rPr lang="en-US" baseline="0" dirty="0" smtClean="0"/>
              <a:t>” + “three” -&gt; “</a:t>
            </a:r>
            <a:r>
              <a:rPr lang="en-US" baseline="0" dirty="0" err="1" smtClean="0"/>
              <a:t>onetwothree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adding 3 Strings together, would generate 5 unique strings in total.  This means close to n! total strings where n = number of Strings to </a:t>
            </a:r>
            <a:r>
              <a:rPr lang="en-US" baseline="0" dirty="0" err="1" smtClean="0"/>
              <a:t>concat</a:t>
            </a:r>
            <a:r>
              <a:rPr lang="en-US" baseline="0" dirty="0" smtClean="0"/>
              <a:t> are created which could increase memory overhead significantly if cutting up a lot of Strings.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StringBuilder</a:t>
            </a:r>
            <a:r>
              <a:rPr lang="en-US" baseline="0" dirty="0" smtClean="0"/>
              <a:t> was added in to smooth this out through the use of a buffer so these intermediate steps could be avoided.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StringBuilder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sb</a:t>
            </a:r>
            <a:r>
              <a:rPr lang="en-US" baseline="0" dirty="0" smtClean="0"/>
              <a:t> = new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();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(“one”);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(“two”);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(“three”);</a:t>
            </a:r>
          </a:p>
          <a:p>
            <a:r>
              <a:rPr lang="en-US" baseline="0" dirty="0" err="1" smtClean="0"/>
              <a:t>sb.toString</a:t>
            </a:r>
            <a:r>
              <a:rPr lang="en-US" baseline="0" dirty="0" smtClean="0"/>
              <a:t>();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would generate n+1 Strings where n = number of Strings to </a:t>
            </a:r>
            <a:r>
              <a:rPr lang="en-US" baseline="0" dirty="0" err="1" smtClean="0"/>
              <a:t>concat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the Java compiler is smart enough to optimize + to create the same signature as using the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, this inconsistency is now not as important for us any more.  At this time, choosing between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concat</a:t>
            </a:r>
            <a:r>
              <a:rPr lang="en-US" baseline="0" dirty="0" smtClean="0"/>
              <a:t> with + should be done based on readability.  If the String is being created over the course of a method, the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 should be used.  If the String is being broken up for the purposes of readability, the + can be used.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Example when to use +:</a:t>
            </a:r>
          </a:p>
          <a:p>
            <a:r>
              <a:rPr lang="en-US" baseline="0" dirty="0" smtClean="0"/>
              <a:t>String s = “Trying to make this String a lot”</a:t>
            </a:r>
          </a:p>
          <a:p>
            <a:r>
              <a:rPr lang="en-US" baseline="0" dirty="0" smtClean="0"/>
              <a:t>	+ “ more readable by breaking this up on multiple lines.”;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Example when to use </a:t>
            </a:r>
            <a:r>
              <a:rPr lang="en-US" b="1" baseline="0" dirty="0" err="1" smtClean="0"/>
              <a:t>StringBuilder</a:t>
            </a:r>
            <a:r>
              <a:rPr lang="en-US" b="1" baseline="0" dirty="0" smtClean="0"/>
              <a:t>:</a:t>
            </a:r>
          </a:p>
          <a:p>
            <a:r>
              <a:rPr lang="en-US" baseline="0" dirty="0" err="1" smtClean="0"/>
              <a:t>StringBuilder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sb</a:t>
            </a:r>
            <a:r>
              <a:rPr lang="en-US" baseline="0" dirty="0" smtClean="0"/>
              <a:t> = new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();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(“Building a String ”);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(“in the middle of other functionality ”);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(“makes the </a:t>
            </a:r>
            <a:r>
              <a:rPr lang="en-US" baseline="0" dirty="0" err="1" smtClean="0"/>
              <a:t>StringBuilder</a:t>
            </a:r>
            <a:r>
              <a:rPr lang="en-US" baseline="0" dirty="0" smtClean="0"/>
              <a:t> approach ”);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sb.append</a:t>
            </a:r>
            <a:r>
              <a:rPr lang="en-US" baseline="0" dirty="0" smtClean="0"/>
              <a:t>(“look cleaner.”);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7F95-A777-41E3-8312-3552C52C39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3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2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1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9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66FD6CA-EB09-43BF-A525-4602FCA86EF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2DA8CDA-B5E7-428B-8599-203EBB42AB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 Framework Development In Java</a:t>
            </a:r>
          </a:p>
        </p:txBody>
      </p:sp>
    </p:spTree>
    <p:extLst>
      <p:ext uri="{BB962C8B-B14F-4D97-AF65-F5344CB8AC3E}">
        <p14:creationId xmlns:p14="http://schemas.microsoft.com/office/powerpoint/2010/main" val="125546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Hello WOLRD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Import the Hello World Project.</a:t>
            </a:r>
          </a:p>
          <a:p>
            <a:pPr lvl="1"/>
            <a:r>
              <a:rPr lang="en-US" dirty="0" smtClean="0"/>
              <a:t>Execute the Project.</a:t>
            </a:r>
          </a:p>
          <a:p>
            <a:pPr lvl="1"/>
            <a:r>
              <a:rPr lang="en-US" dirty="0" smtClean="0"/>
              <a:t>Use the debugger to step through the code and inspect objects</a:t>
            </a:r>
          </a:p>
          <a:p>
            <a:r>
              <a:rPr lang="en-US" dirty="0" smtClean="0"/>
              <a:t>Note: If you cannot run the project, please let the instructor know.  This most likely will be due to not having a proper JDK installed which will be necessary to continue further on in the course.  The instructor will be able to help you install it.</a:t>
            </a:r>
          </a:p>
          <a:p>
            <a:r>
              <a:rPr lang="en-US" dirty="0" smtClean="0"/>
              <a:t>Start Time:</a:t>
            </a:r>
          </a:p>
          <a:p>
            <a:r>
              <a:rPr lang="en-US" dirty="0" smtClean="0"/>
              <a:t>End Time:</a:t>
            </a:r>
          </a:p>
        </p:txBody>
      </p:sp>
    </p:spTree>
    <p:extLst>
      <p:ext uri="{BB962C8B-B14F-4D97-AF65-F5344CB8AC3E}">
        <p14:creationId xmlns:p14="http://schemas.microsoft.com/office/powerpoint/2010/main" val="41812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Long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smtClean="0"/>
              <a:t>Character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consists of 0 or more characters</a:t>
            </a:r>
          </a:p>
          <a:p>
            <a:r>
              <a:rPr lang="en-US" dirty="0" smtClean="0"/>
              <a:t>The character set for Java extends UTF-8</a:t>
            </a:r>
          </a:p>
          <a:p>
            <a:pPr lvl="1"/>
            <a:r>
              <a:rPr lang="en-US" dirty="0" smtClean="0"/>
              <a:t>There is limited extended character support (Chinese, Japanese, UTF-16)</a:t>
            </a:r>
          </a:p>
          <a:p>
            <a:pPr lvl="1"/>
            <a:r>
              <a:rPr lang="en-US" dirty="0" smtClean="0"/>
              <a:t>Java expects UTF-8 by default</a:t>
            </a:r>
          </a:p>
          <a:p>
            <a:pPr lvl="1"/>
            <a:r>
              <a:rPr lang="en-US" dirty="0" smtClean="0"/>
              <a:t>Windows Default is either ISO-8859-1 or CP1252</a:t>
            </a:r>
          </a:p>
          <a:p>
            <a:r>
              <a:rPr lang="en-US" dirty="0" smtClean="0"/>
              <a:t>Strings are denoted by double quotes “</a:t>
            </a:r>
          </a:p>
        </p:txBody>
      </p:sp>
    </p:spTree>
    <p:extLst>
      <p:ext uri="{BB962C8B-B14F-4D97-AF65-F5344CB8AC3E}">
        <p14:creationId xmlns:p14="http://schemas.microsoft.com/office/powerpoint/2010/main" val="307512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strings?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them together</a:t>
            </a:r>
          </a:p>
          <a:p>
            <a:r>
              <a:rPr lang="en-US" dirty="0" smtClean="0"/>
              <a:t>Splice them into multiple parts</a:t>
            </a:r>
          </a:p>
          <a:p>
            <a:r>
              <a:rPr lang="en-US" dirty="0" smtClean="0"/>
              <a:t>Search for values inside of them (contains)</a:t>
            </a:r>
          </a:p>
          <a:p>
            <a:r>
              <a:rPr lang="en-US" dirty="0" smtClean="0"/>
              <a:t>Shorten a string (substring, truncate)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1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two Strings together to form a larger String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“one” + “two” -&gt; “</a:t>
            </a:r>
            <a:r>
              <a:rPr lang="en-US" dirty="0" err="1" smtClean="0"/>
              <a:t>onetwo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“one” + “two” + “three” -&gt; “</a:t>
            </a:r>
            <a:r>
              <a:rPr lang="en-US" dirty="0" err="1" smtClean="0"/>
              <a:t>onetwothree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3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ConcatenatioN</a:t>
            </a:r>
            <a:r>
              <a:rPr lang="en-US" dirty="0" smtClean="0"/>
              <a:t> (Short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v. +</a:t>
            </a:r>
          </a:p>
          <a:p>
            <a:pPr lvl="1"/>
            <a:r>
              <a:rPr lang="en-US" dirty="0" err="1" smtClean="0"/>
              <a:t>StringBuilder</a:t>
            </a:r>
            <a:r>
              <a:rPr lang="en-US" dirty="0" smtClean="0"/>
              <a:t> introduced in 1.5 to help optimized string </a:t>
            </a:r>
            <a:r>
              <a:rPr lang="en-US" dirty="0" err="1" smtClean="0"/>
              <a:t>concat</a:t>
            </a:r>
            <a:endParaRPr lang="en-US" dirty="0" smtClean="0"/>
          </a:p>
          <a:p>
            <a:pPr lvl="1"/>
            <a:r>
              <a:rPr lang="en-US" dirty="0" smtClean="0"/>
              <a:t>Java 6u16 compiler optimizes + to </a:t>
            </a:r>
            <a:r>
              <a:rPr lang="en-US" dirty="0" err="1" smtClean="0"/>
              <a:t>StringBuilder</a:t>
            </a:r>
            <a:r>
              <a:rPr lang="en-US" dirty="0" smtClean="0"/>
              <a:t> automatically</a:t>
            </a:r>
          </a:p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Write aiming for cleaner code when possible</a:t>
            </a:r>
          </a:p>
          <a:p>
            <a:pPr lvl="1"/>
            <a:r>
              <a:rPr lang="en-US" dirty="0" smtClean="0"/>
              <a:t>Java will optimize Strings for performance either way, so don’t go too crazy in your own code</a:t>
            </a:r>
          </a:p>
          <a:p>
            <a:pPr lvl="1"/>
            <a:r>
              <a:rPr lang="en-US" dirty="0" smtClean="0"/>
              <a:t>Legacy code following the </a:t>
            </a:r>
            <a:r>
              <a:rPr lang="en-US" dirty="0" err="1" smtClean="0"/>
              <a:t>StringBuilder</a:t>
            </a:r>
            <a:r>
              <a:rPr lang="en-US" dirty="0" smtClean="0"/>
              <a:t> approach won’t be affected</a:t>
            </a:r>
          </a:p>
          <a:p>
            <a:pPr lvl="1"/>
            <a:r>
              <a:rPr lang="en-US" dirty="0" smtClean="0"/>
              <a:t>Legacy code using + will see performance gains.</a:t>
            </a:r>
          </a:p>
          <a:p>
            <a:r>
              <a:rPr lang="en-US" dirty="0" smtClean="0"/>
              <a:t>Longer History available in the Notes section below</a:t>
            </a:r>
          </a:p>
        </p:txBody>
      </p:sp>
    </p:spTree>
    <p:extLst>
      <p:ext uri="{BB962C8B-B14F-4D97-AF65-F5344CB8AC3E}">
        <p14:creationId xmlns:p14="http://schemas.microsoft.com/office/powerpoint/2010/main" val="52786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Finds the first instance of the String </a:t>
            </a:r>
            <a:r>
              <a:rPr lang="en-US" dirty="0" err="1" smtClean="0"/>
              <a:t>str</a:t>
            </a:r>
            <a:r>
              <a:rPr lang="en-US" dirty="0" smtClean="0"/>
              <a:t> in a given String starting from the </a:t>
            </a:r>
            <a:r>
              <a:rPr lang="en-US" dirty="0" err="1" smtClean="0"/>
              <a:t>beginIndex</a:t>
            </a:r>
            <a:r>
              <a:rPr lang="en-US" dirty="0" smtClean="0"/>
              <a:t> rather than the beginning of the String</a:t>
            </a:r>
          </a:p>
          <a:p>
            <a:pPr lvl="1"/>
            <a:r>
              <a:rPr lang="en-US" dirty="0" smtClean="0"/>
              <a:t>Returns -1 if the character is not in the String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Finds the first instance of the String </a:t>
            </a:r>
            <a:r>
              <a:rPr lang="en-US" dirty="0" err="1"/>
              <a:t>str</a:t>
            </a:r>
            <a:r>
              <a:rPr lang="en-US" dirty="0"/>
              <a:t> in a given String starting at the beginning</a:t>
            </a:r>
          </a:p>
          <a:p>
            <a:pPr lvl="1"/>
            <a:r>
              <a:rPr lang="en-US" dirty="0"/>
              <a:t>Returns -1 if the character is not in the String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0)</a:t>
            </a:r>
          </a:p>
          <a:p>
            <a:r>
              <a:rPr lang="en-US" dirty="0" smtClean="0"/>
              <a:t>Index returned is 0 base</a:t>
            </a:r>
          </a:p>
          <a:p>
            <a:pPr lvl="1"/>
            <a:r>
              <a:rPr lang="en-US" dirty="0" smtClean="0"/>
              <a:t>0 is the first index position not 1!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“hello”.</a:t>
            </a:r>
            <a:r>
              <a:rPr lang="en-US" dirty="0" err="1" smtClean="0"/>
              <a:t>indexOf</a:t>
            </a:r>
            <a:r>
              <a:rPr lang="en-US" dirty="0" smtClean="0"/>
              <a:t>(“e”) -&gt;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lastindexof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Finds the last index position of given String </a:t>
            </a:r>
            <a:r>
              <a:rPr lang="en-US" dirty="0" err="1" smtClean="0"/>
              <a:t>str</a:t>
            </a:r>
            <a:endParaRPr lang="en-US" dirty="0" smtClean="0"/>
          </a:p>
          <a:p>
            <a:pPr lvl="1"/>
            <a:r>
              <a:rPr lang="en-US" dirty="0" smtClean="0"/>
              <a:t>Returns -1 if the String </a:t>
            </a:r>
            <a:r>
              <a:rPr lang="en-US" dirty="0" err="1" smtClean="0"/>
              <a:t>str</a:t>
            </a:r>
            <a:r>
              <a:rPr lang="en-US" dirty="0" smtClean="0"/>
              <a:t> is not present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“Hello World”.</a:t>
            </a:r>
            <a:r>
              <a:rPr lang="en-US" dirty="0" err="1" smtClean="0"/>
              <a:t>lastIndexOf</a:t>
            </a:r>
            <a:r>
              <a:rPr lang="en-US" dirty="0" smtClean="0"/>
              <a:t>(“o”) -&gt;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substring(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String from the </a:t>
            </a:r>
            <a:r>
              <a:rPr lang="en-US" dirty="0" err="1" smtClean="0"/>
              <a:t>beginIndex</a:t>
            </a:r>
            <a:r>
              <a:rPr lang="en-US" dirty="0" smtClean="0"/>
              <a:t>, inclusive to the </a:t>
            </a:r>
            <a:r>
              <a:rPr lang="en-US" dirty="0" err="1" smtClean="0"/>
              <a:t>endIndex</a:t>
            </a:r>
            <a:r>
              <a:rPr lang="en-US" dirty="0" smtClean="0"/>
              <a:t>, exclusive</a:t>
            </a:r>
          </a:p>
          <a:p>
            <a:r>
              <a:rPr lang="en-US" dirty="0"/>
              <a:t>public 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String from the </a:t>
            </a:r>
            <a:r>
              <a:rPr lang="en-US" dirty="0" err="1"/>
              <a:t>beginIndex</a:t>
            </a:r>
            <a:r>
              <a:rPr lang="en-US" dirty="0"/>
              <a:t> to the end of the String (length)</a:t>
            </a:r>
          </a:p>
          <a:p>
            <a:pPr lvl="1"/>
            <a:r>
              <a:rPr lang="en-US" dirty="0" smtClean="0"/>
              <a:t>Equivalent to substring(</a:t>
            </a:r>
            <a:r>
              <a:rPr lang="en-US" dirty="0" err="1" smtClean="0"/>
              <a:t>beginIndex</a:t>
            </a:r>
            <a:r>
              <a:rPr lang="en-US" dirty="0" smtClean="0"/>
              <a:t>, </a:t>
            </a:r>
            <a:r>
              <a:rPr lang="en-US" dirty="0" err="1" smtClean="0"/>
              <a:t>str.length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“hello </a:t>
            </a:r>
            <a:r>
              <a:rPr lang="en-US" dirty="0" err="1" smtClean="0"/>
              <a:t>world”.substring</a:t>
            </a:r>
            <a:r>
              <a:rPr lang="en-US" dirty="0" smtClean="0"/>
              <a:t>(6) -&gt; world</a:t>
            </a:r>
          </a:p>
          <a:p>
            <a:pPr lvl="1"/>
            <a:r>
              <a:rPr lang="en-US" dirty="0" smtClean="0"/>
              <a:t>“hello </a:t>
            </a:r>
            <a:r>
              <a:rPr lang="en-US" dirty="0" err="1" smtClean="0"/>
              <a:t>world”.substring</a:t>
            </a:r>
            <a:r>
              <a:rPr lang="en-US" dirty="0" smtClean="0"/>
              <a:t>(6, 8) -&gt; 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Three five (5) minute </a:t>
            </a:r>
            <a:r>
              <a:rPr lang="en-US" b="1" dirty="0" smtClean="0"/>
              <a:t>breaks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Approximately 1 break every hour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b="1" dirty="0"/>
              <a:t>Attendance </a:t>
            </a:r>
            <a:r>
              <a:rPr lang="en-US" b="1" dirty="0" smtClean="0"/>
              <a:t>is taken after </a:t>
            </a:r>
            <a:r>
              <a:rPr lang="en-US" b="1" dirty="0"/>
              <a:t>second </a:t>
            </a:r>
            <a:r>
              <a:rPr lang="en-US" b="1" dirty="0" smtClean="0"/>
              <a:t>break</a:t>
            </a:r>
            <a:endParaRPr lang="en-US" b="1" dirty="0"/>
          </a:p>
          <a:p>
            <a:pPr>
              <a:lnSpc>
                <a:spcPct val="170000"/>
              </a:lnSpc>
            </a:pPr>
            <a:r>
              <a:rPr lang="en-US" b="1" dirty="0" smtClean="0"/>
              <a:t>Zoom will </a:t>
            </a:r>
            <a:r>
              <a:rPr lang="en-US" b="1" dirty="0"/>
              <a:t>be up approx. 15 minutes before </a:t>
            </a:r>
            <a:r>
              <a:rPr lang="en-US" b="1" dirty="0" smtClean="0"/>
              <a:t>class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Feel free to email me if you want me to look at something before class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 will stay until all questions are answered at the end of class</a:t>
            </a:r>
            <a:endParaRPr lang="en-US" dirty="0"/>
          </a:p>
          <a:p>
            <a:r>
              <a:rPr lang="en-US" b="1" dirty="0"/>
              <a:t>Slides and exercises will be up </a:t>
            </a:r>
            <a:r>
              <a:rPr lang="en-US" b="1" dirty="0" smtClean="0"/>
              <a:t>approximately </a:t>
            </a:r>
            <a:r>
              <a:rPr lang="en-US" b="1" dirty="0"/>
              <a:t>3</a:t>
            </a:r>
            <a:r>
              <a:rPr lang="en-US" b="1" dirty="0" smtClean="0"/>
              <a:t> </a:t>
            </a:r>
            <a:r>
              <a:rPr lang="en-US" b="1" dirty="0"/>
              <a:t>hours before </a:t>
            </a:r>
            <a:r>
              <a:rPr lang="en-US" b="1" dirty="0" smtClean="0"/>
              <a:t>class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will possibly be updated to the very last minute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Slides will be updated with corrections on the following day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Email me if I forget to update them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Solutions to exercises are posted AFTER they are completed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length()</a:t>
            </a:r>
          </a:p>
          <a:p>
            <a:pPr lvl="1"/>
            <a:r>
              <a:rPr lang="en-US" dirty="0" smtClean="0"/>
              <a:t>Returns the length of the String value.</a:t>
            </a:r>
          </a:p>
          <a:p>
            <a:pPr lvl="1"/>
            <a:r>
              <a:rPr lang="en-US" dirty="0" smtClean="0"/>
              <a:t>Length is 1 base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Hello”.length</a:t>
            </a:r>
            <a:r>
              <a:rPr lang="en-US" dirty="0" smtClean="0"/>
              <a:t>() -&gt; 5</a:t>
            </a:r>
          </a:p>
          <a:p>
            <a:pPr lvl="2"/>
            <a:r>
              <a:rPr lang="en-US" dirty="0" smtClean="0"/>
              <a:t>There are a total of 5 characters in this string</a:t>
            </a:r>
          </a:p>
          <a:p>
            <a:pPr lvl="1"/>
            <a:r>
              <a:rPr lang="en-US" dirty="0" smtClean="0"/>
              <a:t>“Hello”.</a:t>
            </a:r>
            <a:r>
              <a:rPr lang="en-US" dirty="0" err="1" smtClean="0"/>
              <a:t>indexOf</a:t>
            </a:r>
            <a:r>
              <a:rPr lang="en-US" dirty="0" smtClean="0"/>
              <a:t>(“o”) -&gt; 4</a:t>
            </a:r>
          </a:p>
          <a:p>
            <a:pPr lvl="2"/>
            <a:r>
              <a:rPr lang="en-US" dirty="0" smtClean="0"/>
              <a:t>The last index position is 1 less than the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1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Converts all the characters to lowercase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Converts all the characters to uppercase</a:t>
            </a:r>
          </a:p>
          <a:p>
            <a:r>
              <a:rPr lang="en-US" dirty="0" smtClean="0"/>
              <a:t>Uppercase v. Lowercase for case insensitive searching</a:t>
            </a:r>
          </a:p>
          <a:p>
            <a:pPr lvl="1"/>
            <a:r>
              <a:rPr lang="en-US" dirty="0" smtClean="0"/>
              <a:t>No real difference in performance</a:t>
            </a:r>
          </a:p>
          <a:p>
            <a:pPr lvl="1"/>
            <a:r>
              <a:rPr lang="en-US" dirty="0" smtClean="0"/>
              <a:t>Readability and consistency are more important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“hello”.</a:t>
            </a:r>
            <a:r>
              <a:rPr lang="en-US" dirty="0" err="1" smtClean="0"/>
              <a:t>toUpperCase</a:t>
            </a:r>
            <a:r>
              <a:rPr lang="en-US" dirty="0" smtClean="0"/>
              <a:t>() -&gt; HELLO</a:t>
            </a:r>
          </a:p>
          <a:p>
            <a:pPr lvl="1"/>
            <a:r>
              <a:rPr lang="en-US" dirty="0" smtClean="0"/>
              <a:t>“HELLO”.</a:t>
            </a:r>
            <a:r>
              <a:rPr lang="en-US" dirty="0" err="1" smtClean="0"/>
              <a:t>toLowerCase</a:t>
            </a:r>
            <a:r>
              <a:rPr lang="en-US" dirty="0" smtClean="0"/>
              <a:t>() -&gt; hello</a:t>
            </a:r>
          </a:p>
        </p:txBody>
      </p:sp>
    </p:spTree>
    <p:extLst>
      <p:ext uri="{BB962C8B-B14F-4D97-AF65-F5344CB8AC3E}">
        <p14:creationId xmlns:p14="http://schemas.microsoft.com/office/powerpoint/2010/main" val="270551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equalsignorecase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equalsIgnoreCase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true if the Strings match ignoring case sensitivity.</a:t>
            </a:r>
          </a:p>
          <a:p>
            <a:pPr lvl="1"/>
            <a:r>
              <a:rPr lang="en-US" dirty="0" smtClean="0"/>
              <a:t>Prefer this over using </a:t>
            </a:r>
            <a:r>
              <a:rPr lang="en-US" dirty="0" err="1" smtClean="0"/>
              <a:t>toUpperCase</a:t>
            </a:r>
            <a:r>
              <a:rPr lang="en-US" dirty="0" smtClean="0"/>
              <a:t>() or </a:t>
            </a:r>
            <a:r>
              <a:rPr lang="en-US" dirty="0" err="1" smtClean="0"/>
              <a:t>toLowerCase</a:t>
            </a:r>
            <a:r>
              <a:rPr lang="en-US" dirty="0" smtClean="0"/>
              <a:t>() to normalize Strings</a:t>
            </a:r>
          </a:p>
          <a:p>
            <a:pPr lvl="1"/>
            <a:r>
              <a:rPr lang="en-US" dirty="0" smtClean="0"/>
              <a:t>This function also handles Localization issues</a:t>
            </a:r>
          </a:p>
          <a:p>
            <a:pPr lvl="2"/>
            <a:r>
              <a:rPr lang="en-US" dirty="0" smtClean="0"/>
              <a:t>Turkey has two versions of the uppercase ‘</a:t>
            </a:r>
            <a:r>
              <a:rPr lang="en-US" dirty="0" err="1" smtClean="0"/>
              <a:t>i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heLLo</a:t>
            </a:r>
            <a:r>
              <a:rPr lang="en-US" dirty="0" smtClean="0"/>
              <a:t>”.</a:t>
            </a:r>
            <a:r>
              <a:rPr lang="en-US" dirty="0" err="1" smtClean="0"/>
              <a:t>equalsIgnoreCase</a:t>
            </a:r>
            <a:r>
              <a:rPr lang="en-US" dirty="0" smtClean="0"/>
              <a:t>(“</a:t>
            </a:r>
            <a:r>
              <a:rPr lang="en-US" dirty="0" err="1" smtClean="0"/>
              <a:t>HEllO</a:t>
            </a:r>
            <a:r>
              <a:rPr lang="en-US" dirty="0" smtClean="0"/>
              <a:t>”) -&gt; true</a:t>
            </a:r>
          </a:p>
        </p:txBody>
      </p:sp>
    </p:spTree>
    <p:extLst>
      <p:ext uri="{BB962C8B-B14F-4D97-AF65-F5344CB8AC3E}">
        <p14:creationId xmlns:p14="http://schemas.microsoft.com/office/powerpoint/2010/main" val="398476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String[] split(String regex)</a:t>
            </a:r>
          </a:p>
          <a:p>
            <a:pPr lvl="1"/>
            <a:r>
              <a:rPr lang="en-US" dirty="0" smtClean="0"/>
              <a:t>Returns multiple values splitting the Strings based on the given regex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www.google.com.split(“.”) -&gt; [“www”, “google”, “com”]</a:t>
            </a:r>
          </a:p>
        </p:txBody>
      </p:sp>
    </p:spTree>
    <p:extLst>
      <p:ext uri="{BB962C8B-B14F-4D97-AF65-F5344CB8AC3E}">
        <p14:creationId xmlns:p14="http://schemas.microsoft.com/office/powerpoint/2010/main" val="201874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</a:t>
            </a:r>
          </a:p>
          <a:p>
            <a:pPr lvl="1"/>
            <a:r>
              <a:rPr lang="en-US" dirty="0" smtClean="0"/>
              <a:t>Import the Strings project</a:t>
            </a:r>
          </a:p>
          <a:p>
            <a:pPr lvl="1"/>
            <a:r>
              <a:rPr lang="en-US" dirty="0" smtClean="0"/>
              <a:t>Complete all the String exercises within the Exercise class</a:t>
            </a:r>
          </a:p>
          <a:p>
            <a:r>
              <a:rPr lang="en-US" dirty="0" smtClean="0"/>
              <a:t>Start Time:</a:t>
            </a:r>
          </a:p>
          <a:p>
            <a:r>
              <a:rPr lang="en-US" dirty="0" smtClean="0"/>
              <a:t>End Time: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4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4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Design</a:t>
            </a:r>
          </a:p>
          <a:p>
            <a:pPr lvl="1"/>
            <a:r>
              <a:rPr lang="en-US" dirty="0" smtClean="0"/>
              <a:t>A way to encapsulate data values through its attributes and behaviors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Relate to attributes, descriptive words, adjectives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Relate to the behaviors, actions, verbs</a:t>
            </a:r>
          </a:p>
        </p:txBody>
      </p:sp>
    </p:spTree>
    <p:extLst>
      <p:ext uri="{BB962C8B-B14F-4D97-AF65-F5344CB8AC3E}">
        <p14:creationId xmlns:p14="http://schemas.microsoft.com/office/powerpoint/2010/main" val="3602730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Color (Blue, Black, Grey, White, Brown)</a:t>
            </a:r>
          </a:p>
          <a:p>
            <a:pPr lvl="1"/>
            <a:r>
              <a:rPr lang="en-US" dirty="0" smtClean="0"/>
              <a:t>Construction Material (Plastic, Metal, Steel)</a:t>
            </a:r>
          </a:p>
          <a:p>
            <a:pPr lvl="1"/>
            <a:r>
              <a:rPr lang="en-US" dirty="0" smtClean="0"/>
              <a:t>Weight (50 </a:t>
            </a:r>
            <a:r>
              <a:rPr lang="en-US" dirty="0" err="1" smtClean="0"/>
              <a:t>lbs</a:t>
            </a:r>
            <a:r>
              <a:rPr lang="en-US" dirty="0" smtClean="0"/>
              <a:t>, 2lbs)</a:t>
            </a:r>
          </a:p>
          <a:p>
            <a:pPr lvl="1"/>
            <a:r>
              <a:rPr lang="en-US" dirty="0" smtClean="0"/>
              <a:t>Height (50 inches, 25 inches, 2 inches)</a:t>
            </a:r>
          </a:p>
          <a:p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Fold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2382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</a:t>
            </a:r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properties for a Website?</a:t>
            </a:r>
          </a:p>
          <a:p>
            <a:r>
              <a:rPr lang="en-US" dirty="0" smtClean="0"/>
              <a:t>What are the behaviors for a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6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defined in Classes</a:t>
            </a:r>
          </a:p>
          <a:p>
            <a:pPr lvl="1"/>
            <a:r>
              <a:rPr lang="en-US" dirty="0" smtClean="0"/>
              <a:t>Objects are instances of a Class</a:t>
            </a:r>
          </a:p>
          <a:p>
            <a:pPr lvl="1"/>
            <a:r>
              <a:rPr lang="en-US" dirty="0" smtClean="0"/>
              <a:t>Instances are created by using the keyword </a:t>
            </a:r>
            <a:r>
              <a:rPr lang="en-US" b="1" dirty="0" smtClean="0"/>
              <a:t>new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WebSite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WebSite</a:t>
            </a:r>
            <a:r>
              <a:rPr lang="en-US" dirty="0" smtClean="0"/>
              <a:t> website = new </a:t>
            </a:r>
            <a:r>
              <a:rPr lang="en-US" dirty="0" err="1" smtClean="0"/>
              <a:t>WebSite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91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Voice Etiquette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Mind your mics!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I’ll stop regularly to take questions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Interrupt me if you are getting completely lost or need me to repeat anything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Chat Etiquette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dirty="0"/>
              <a:t>Type ‘y’ for yes, ‘n’ for no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 a ‘?’ to grab my attention if you need time to type a longer question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This </a:t>
            </a:r>
            <a:r>
              <a:rPr lang="en-US" b="1" dirty="0"/>
              <a:t>is class is what you make of </a:t>
            </a:r>
            <a:r>
              <a:rPr lang="en-US" b="1" dirty="0" smtClean="0"/>
              <a:t>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Questions are </a:t>
            </a:r>
            <a:r>
              <a:rPr lang="en-US" dirty="0" smtClean="0"/>
              <a:t>encouraged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If you want something covered, don’t hesitate to </a:t>
            </a:r>
            <a:r>
              <a:rPr lang="en-US" dirty="0" smtClean="0"/>
              <a:t>ask – I’m here to teach not just what you need, but what you want as well.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Stop me if you don’t understand </a:t>
            </a:r>
            <a:r>
              <a:rPr lang="en-US" dirty="0" smtClean="0"/>
              <a:t>something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 can’t see you, I take silence to mean you guys understand 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Feedback is greatly appreciated, especially any kind of feedback on how to improve this course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Tips and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method inside of a class that gets invoked when you use the new keyword.</a:t>
            </a:r>
          </a:p>
          <a:p>
            <a:endParaRPr lang="en-US" sz="1800" dirty="0" smtClean="0"/>
          </a:p>
          <a:p>
            <a:r>
              <a:rPr lang="en-US" sz="1800" dirty="0" smtClean="0"/>
              <a:t>public class </a:t>
            </a:r>
            <a:r>
              <a:rPr lang="en-US" sz="1800" dirty="0" err="1" smtClean="0"/>
              <a:t>WebSite</a:t>
            </a:r>
            <a:r>
              <a:rPr lang="en-US" sz="1800" dirty="0" smtClean="0"/>
              <a:t> {</a:t>
            </a:r>
            <a:endParaRPr lang="en-US" sz="1000" dirty="0" smtClean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WebSite</a:t>
            </a:r>
            <a:r>
              <a:rPr lang="en-US" dirty="0" smtClean="0"/>
              <a:t>() {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// Constructor tasks go here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128016" lvl="1" indent="0">
              <a:buNone/>
            </a:pPr>
            <a:r>
              <a:rPr lang="en-US" dirty="0" smtClean="0"/>
              <a:t>}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 err="1" smtClean="0"/>
              <a:t>WebSite</a:t>
            </a:r>
            <a:r>
              <a:rPr lang="en-US" dirty="0" smtClean="0"/>
              <a:t> website = new </a:t>
            </a:r>
            <a:r>
              <a:rPr lang="en-US" dirty="0" err="1" smtClean="0"/>
              <a:t>WebSite</a:t>
            </a:r>
            <a:r>
              <a:rPr lang="en-US" dirty="0" smtClean="0"/>
              <a:t>(); -&gt; This calls everything that you want inside of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568874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items that only need to happen once</a:t>
            </a:r>
          </a:p>
          <a:p>
            <a:r>
              <a:rPr lang="en-US" dirty="0" smtClean="0"/>
              <a:t>Set up items that are required for the Object to function properly</a:t>
            </a:r>
          </a:p>
          <a:p>
            <a:r>
              <a:rPr lang="en-US" dirty="0" smtClean="0"/>
              <a:t>Create immutable items</a:t>
            </a:r>
          </a:p>
          <a:p>
            <a:pPr lvl="1"/>
            <a:r>
              <a:rPr lang="en-US" dirty="0" smtClean="0"/>
              <a:t>immutable = cannot change after it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</a:t>
            </a:r>
          </a:p>
          <a:p>
            <a:pPr lvl="1"/>
            <a:r>
              <a:rPr lang="en-US" dirty="0" smtClean="0"/>
              <a:t>This indicates a relationship that should be managed with a constructor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A person has a heart = Person should instantiate heart in its constructor</a:t>
            </a:r>
          </a:p>
          <a:p>
            <a:r>
              <a:rPr lang="en-US" dirty="0" smtClean="0"/>
              <a:t>Part of (Belongs to)</a:t>
            </a:r>
          </a:p>
          <a:p>
            <a:pPr lvl="1"/>
            <a:r>
              <a:rPr lang="en-US" dirty="0" smtClean="0"/>
              <a:t>This indicates the relationship that should be managed with a property</a:t>
            </a:r>
          </a:p>
          <a:p>
            <a:pPr lvl="2"/>
            <a:r>
              <a:rPr lang="en-US" dirty="0" smtClean="0"/>
              <a:t>A heart is part of a person = Heart should have a property named person</a:t>
            </a:r>
          </a:p>
        </p:txBody>
      </p:sp>
    </p:spTree>
    <p:extLst>
      <p:ext uri="{BB962C8B-B14F-4D97-AF65-F5344CB8AC3E}">
        <p14:creationId xmlns:p14="http://schemas.microsoft.com/office/powerpoint/2010/main" val="444559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Chicken -&gt; Egg Problem</a:t>
            </a:r>
          </a:p>
          <a:p>
            <a:pPr lvl="1"/>
            <a:r>
              <a:rPr lang="en-US" dirty="0" smtClean="0"/>
              <a:t>If both sides of the relationship are Has A, which do we instantiate first?</a:t>
            </a:r>
          </a:p>
          <a:p>
            <a:pPr lvl="2"/>
            <a:r>
              <a:rPr lang="en-US" dirty="0" smtClean="0"/>
              <a:t>Pick one side, make the other a property.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A mother has a child -&gt; A child has a mother</a:t>
            </a:r>
          </a:p>
          <a:p>
            <a:pPr lvl="3"/>
            <a:r>
              <a:rPr lang="en-US" dirty="0" smtClean="0"/>
              <a:t>Child -&gt; Mother in constructor</a:t>
            </a:r>
          </a:p>
          <a:p>
            <a:pPr lvl="3"/>
            <a:r>
              <a:rPr lang="en-US" dirty="0" smtClean="0"/>
              <a:t>Mother -&gt; Child in a property</a:t>
            </a:r>
          </a:p>
        </p:txBody>
      </p:sp>
    </p:spTree>
    <p:extLst>
      <p:ext uri="{BB962C8B-B14F-4D97-AF65-F5344CB8AC3E}">
        <p14:creationId xmlns:p14="http://schemas.microsoft.com/office/powerpoint/2010/main" val="6905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Demo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Walkthrough of a particular piece of functionality.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Instructor will inform you if you should replicate on your own machine.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Feel free to ask the instructor to repeat a task or help you perform the action on your own machine.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Exercise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Practice time involving one or more concepts.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Solutions will be posted after the exercise has been completed.</a:t>
            </a:r>
          </a:p>
          <a:p>
            <a:pPr lvl="1">
              <a:lnSpc>
                <a:spcPct val="170000"/>
              </a:lnSpc>
            </a:pPr>
            <a:r>
              <a:rPr lang="en-US" b="1" dirty="0" smtClean="0"/>
              <a:t>Don’t hesitate to ask the instructor for help on the problems.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Tips and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1 – 4</a:t>
            </a:r>
          </a:p>
          <a:p>
            <a:pPr lvl="1"/>
            <a:r>
              <a:rPr lang="en-US" dirty="0" smtClean="0"/>
              <a:t>Core Java</a:t>
            </a:r>
          </a:p>
          <a:p>
            <a:pPr lvl="2"/>
            <a:r>
              <a:rPr lang="en-US" dirty="0" smtClean="0"/>
              <a:t>Strings, conditional statements, loops</a:t>
            </a:r>
          </a:p>
          <a:p>
            <a:pPr lvl="1"/>
            <a:r>
              <a:rPr lang="en-US" dirty="0" smtClean="0"/>
              <a:t>Object Orientated Design</a:t>
            </a:r>
          </a:p>
          <a:p>
            <a:pPr lvl="2"/>
            <a:r>
              <a:rPr lang="en-US" dirty="0" smtClean="0"/>
              <a:t>Encapsulation, class design, interface design, inheritance, polymorphism, design patterns</a:t>
            </a:r>
          </a:p>
          <a:p>
            <a:r>
              <a:rPr lang="en-US" dirty="0" err="1" smtClean="0"/>
              <a:t>Sessiosn</a:t>
            </a:r>
            <a:r>
              <a:rPr lang="en-US" dirty="0" smtClean="0"/>
              <a:t> 5 – 10</a:t>
            </a:r>
          </a:p>
          <a:p>
            <a:pPr lvl="1"/>
            <a:r>
              <a:rPr lang="en-US" dirty="0" smtClean="0"/>
              <a:t>Building a robust framework using Selenium</a:t>
            </a:r>
          </a:p>
          <a:p>
            <a:pPr lvl="2"/>
            <a:r>
              <a:rPr lang="en-US" dirty="0" err="1" smtClean="0"/>
              <a:t>PageFactory</a:t>
            </a:r>
            <a:r>
              <a:rPr lang="en-US" dirty="0" smtClean="0"/>
              <a:t>, Proper Abstraction using Selenium, Function based design, File I/O</a:t>
            </a:r>
          </a:p>
          <a:p>
            <a:pPr lvl="1"/>
            <a:r>
              <a:rPr lang="en-US" dirty="0" smtClean="0"/>
              <a:t>Software Development Lifecycle (SDLC) management</a:t>
            </a:r>
          </a:p>
          <a:p>
            <a:pPr lvl="2"/>
            <a:r>
              <a:rPr lang="en-US" dirty="0" smtClean="0"/>
              <a:t>Maven, </a:t>
            </a:r>
          </a:p>
        </p:txBody>
      </p:sp>
    </p:spTree>
    <p:extLst>
      <p:ext uri="{BB962C8B-B14F-4D97-AF65-F5344CB8AC3E}">
        <p14:creationId xmlns:p14="http://schemas.microsoft.com/office/powerpoint/2010/main" val="20192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course survey</a:t>
            </a:r>
          </a:p>
          <a:p>
            <a:r>
              <a:rPr lang="en-US" dirty="0" smtClean="0"/>
              <a:t>Start Time:</a:t>
            </a:r>
          </a:p>
          <a:p>
            <a:r>
              <a:rPr lang="en-US" dirty="0" smtClean="0"/>
              <a:t>End Time:</a:t>
            </a:r>
          </a:p>
        </p:txBody>
      </p:sp>
    </p:spTree>
    <p:extLst>
      <p:ext uri="{BB962C8B-B14F-4D97-AF65-F5344CB8AC3E}">
        <p14:creationId xmlns:p14="http://schemas.microsoft.com/office/powerpoint/2010/main" val="42317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</a:p>
          <a:p>
            <a:r>
              <a:rPr lang="en-US" dirty="0" smtClean="0"/>
              <a:t>Demo: Eclipse</a:t>
            </a:r>
          </a:p>
          <a:p>
            <a:r>
              <a:rPr lang="en-US" dirty="0" smtClean="0"/>
              <a:t>Exercise: Hello World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Exercise: Strings</a:t>
            </a:r>
          </a:p>
          <a:p>
            <a:r>
              <a:rPr lang="en-US" dirty="0" smtClean="0"/>
              <a:t>Object Orientated Design</a:t>
            </a:r>
          </a:p>
        </p:txBody>
      </p:sp>
    </p:spTree>
    <p:extLst>
      <p:ext uri="{BB962C8B-B14F-4D97-AF65-F5344CB8AC3E}">
        <p14:creationId xmlns:p14="http://schemas.microsoft.com/office/powerpoint/2010/main" val="389275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C and C++</a:t>
            </a:r>
          </a:p>
          <a:p>
            <a:r>
              <a:rPr lang="en-US" dirty="0"/>
              <a:t>Developed in 1991 for intelligent consumer electronic devices</a:t>
            </a:r>
          </a:p>
          <a:p>
            <a:pPr lvl="1"/>
            <a:r>
              <a:rPr lang="en-US" dirty="0"/>
              <a:t>Market did not develop, project in danger of being cancelled</a:t>
            </a:r>
          </a:p>
          <a:p>
            <a:r>
              <a:rPr lang="en-US" dirty="0"/>
              <a:t>Internet exploded in 1993, saved project</a:t>
            </a:r>
          </a:p>
          <a:p>
            <a:pPr lvl="1"/>
            <a:r>
              <a:rPr lang="en-US" dirty="0"/>
              <a:t>Used Java to create web pages with dynamic content</a:t>
            </a:r>
          </a:p>
          <a:p>
            <a:r>
              <a:rPr lang="en-US" dirty="0"/>
              <a:t>Java formally announced in 1995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9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Walkthrough of the Eclipse IDE</a:t>
            </a:r>
          </a:p>
          <a:p>
            <a:pPr lvl="1"/>
            <a:r>
              <a:rPr lang="en-US" dirty="0" smtClean="0"/>
              <a:t>Learn useful commands</a:t>
            </a:r>
          </a:p>
          <a:p>
            <a:pPr lvl="1"/>
            <a:r>
              <a:rPr lang="en-US" dirty="0" smtClean="0"/>
              <a:t>Learn to create a new project</a:t>
            </a:r>
          </a:p>
          <a:p>
            <a:pPr lvl="1"/>
            <a:r>
              <a:rPr lang="en-US" dirty="0" smtClean="0"/>
              <a:t>Learn to create a new JUnit Test Case</a:t>
            </a:r>
          </a:p>
          <a:p>
            <a:pPr lvl="1"/>
            <a:r>
              <a:rPr lang="en-US" dirty="0" smtClean="0"/>
              <a:t>Learn to create a new Class file</a:t>
            </a:r>
          </a:p>
          <a:p>
            <a:pPr lvl="1"/>
            <a:r>
              <a:rPr lang="en-US" dirty="0" smtClean="0"/>
              <a:t>Learn to import a project</a:t>
            </a:r>
          </a:p>
          <a:p>
            <a:pPr lvl="1"/>
            <a:r>
              <a:rPr lang="en-US" dirty="0" smtClean="0"/>
              <a:t>Learn about views</a:t>
            </a:r>
          </a:p>
          <a:p>
            <a:pPr lvl="1"/>
            <a:r>
              <a:rPr lang="en-US" dirty="0" smtClean="0"/>
              <a:t>Learn about perspectives</a:t>
            </a:r>
          </a:p>
          <a:p>
            <a:pPr lvl="1"/>
            <a:r>
              <a:rPr lang="en-US" dirty="0" smtClean="0"/>
              <a:t>Learn about the debugger</a:t>
            </a:r>
          </a:p>
        </p:txBody>
      </p:sp>
    </p:spTree>
    <p:extLst>
      <p:ext uri="{BB962C8B-B14F-4D97-AF65-F5344CB8AC3E}">
        <p14:creationId xmlns:p14="http://schemas.microsoft.com/office/powerpoint/2010/main" val="23841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1686</Words>
  <Application>Microsoft Office PowerPoint</Application>
  <PresentationFormat>Widescreen</PresentationFormat>
  <Paragraphs>296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Tw Cen MT</vt:lpstr>
      <vt:lpstr>Tw Cen MT Condensed</vt:lpstr>
      <vt:lpstr>Wingdings 3</vt:lpstr>
      <vt:lpstr>Integral</vt:lpstr>
      <vt:lpstr>Automated Test Framework Development In Java</vt:lpstr>
      <vt:lpstr>Administrative</vt:lpstr>
      <vt:lpstr>Quick Tips and Reminders</vt:lpstr>
      <vt:lpstr>Quick Tips and Reminders</vt:lpstr>
      <vt:lpstr>Course schedule</vt:lpstr>
      <vt:lpstr>Course Survey</vt:lpstr>
      <vt:lpstr>Today’s schedule</vt:lpstr>
      <vt:lpstr>History of Java</vt:lpstr>
      <vt:lpstr>Demo: Eclipse</vt:lpstr>
      <vt:lpstr>Exercise: Hello WOLRD</vt:lpstr>
      <vt:lpstr>Strings</vt:lpstr>
      <vt:lpstr>Java Primitives</vt:lpstr>
      <vt:lpstr>What is a String?</vt:lpstr>
      <vt:lpstr>What can we do with strings?</vt:lpstr>
      <vt:lpstr>Concatenation</vt:lpstr>
      <vt:lpstr>ConcatenatioN (Short history)</vt:lpstr>
      <vt:lpstr>Indexof</vt:lpstr>
      <vt:lpstr>lastindexof</vt:lpstr>
      <vt:lpstr>substring</vt:lpstr>
      <vt:lpstr>Length</vt:lpstr>
      <vt:lpstr>Transformations</vt:lpstr>
      <vt:lpstr>equalsignorecase</vt:lpstr>
      <vt:lpstr>split</vt:lpstr>
      <vt:lpstr>Exercise: Strings</vt:lpstr>
      <vt:lpstr>Object orientated design</vt:lpstr>
      <vt:lpstr>object orientated programming</vt:lpstr>
      <vt:lpstr>Example: Chair</vt:lpstr>
      <vt:lpstr>DISCUSSION: WebSite</vt:lpstr>
      <vt:lpstr>objects in java</vt:lpstr>
      <vt:lpstr>Constructors</vt:lpstr>
      <vt:lpstr>constructor purposes</vt:lpstr>
      <vt:lpstr>relationships</vt:lpstr>
      <vt:lpstr>Circular dependencies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 Framework Development In Java</dc:title>
  <dc:creator>Joseph Guaneri</dc:creator>
  <cp:lastModifiedBy>Joseph Guaneri</cp:lastModifiedBy>
  <cp:revision>17</cp:revision>
  <dcterms:created xsi:type="dcterms:W3CDTF">2015-03-02T03:11:12Z</dcterms:created>
  <dcterms:modified xsi:type="dcterms:W3CDTF">2015-03-02T05:47:41Z</dcterms:modified>
</cp:coreProperties>
</file>