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307645-A7AE-40D4-BAA5-15A4C4E8DC72}">
  <a:tblStyle styleId="{34307645-A7AE-40D4-BAA5-15A4C4E8DC7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1203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897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Adhaar</a:t>
            </a:r>
          </a:p>
        </p:txBody>
      </p:sp>
    </p:spTree>
    <p:extLst>
      <p:ext uri="{BB962C8B-B14F-4D97-AF65-F5344CB8AC3E}">
        <p14:creationId xmlns:p14="http://schemas.microsoft.com/office/powerpoint/2010/main" val="1189099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73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020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Michelle</a:t>
            </a:r>
          </a:p>
        </p:txBody>
      </p:sp>
    </p:spTree>
    <p:extLst>
      <p:ext uri="{BB962C8B-B14F-4D97-AF65-F5344CB8AC3E}">
        <p14:creationId xmlns:p14="http://schemas.microsoft.com/office/powerpoint/2010/main" val="203753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Michelle</a:t>
            </a:r>
          </a:p>
        </p:txBody>
      </p:sp>
    </p:spTree>
    <p:extLst>
      <p:ext uri="{BB962C8B-B14F-4D97-AF65-F5344CB8AC3E}">
        <p14:creationId xmlns:p14="http://schemas.microsoft.com/office/powerpoint/2010/main" val="1151251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Michelle</a:t>
            </a:r>
          </a:p>
        </p:txBody>
      </p:sp>
    </p:spTree>
    <p:extLst>
      <p:ext uri="{BB962C8B-B14F-4D97-AF65-F5344CB8AC3E}">
        <p14:creationId xmlns:p14="http://schemas.microsoft.com/office/powerpoint/2010/main" val="1329695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Surya</a:t>
            </a:r>
          </a:p>
        </p:txBody>
      </p:sp>
    </p:spTree>
    <p:extLst>
      <p:ext uri="{BB962C8B-B14F-4D97-AF65-F5344CB8AC3E}">
        <p14:creationId xmlns:p14="http://schemas.microsoft.com/office/powerpoint/2010/main" val="3090236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Adhaar</a:t>
            </a:r>
          </a:p>
        </p:txBody>
      </p:sp>
    </p:spTree>
    <p:extLst>
      <p:ext uri="{BB962C8B-B14F-4D97-AF65-F5344CB8AC3E}">
        <p14:creationId xmlns:p14="http://schemas.microsoft.com/office/powerpoint/2010/main" val="1879809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Adhaar</a:t>
            </a:r>
          </a:p>
        </p:txBody>
      </p:sp>
    </p:spTree>
    <p:extLst>
      <p:ext uri="{BB962C8B-B14F-4D97-AF65-F5344CB8AC3E}">
        <p14:creationId xmlns:p14="http://schemas.microsoft.com/office/powerpoint/2010/main" val="118421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 descr="Image result for kobe bryant wallpap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4478550" y="1185575"/>
            <a:ext cx="5017500" cy="1578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90500" marR="190500" lvl="0" indent="0" algn="l" rtl="0">
              <a:spcBef>
                <a:spcPts val="1200"/>
              </a:spcBef>
              <a:buNone/>
            </a:pPr>
            <a:r>
              <a:rPr lang="en" sz="2400" b="1">
                <a:solidFill>
                  <a:srgbClr val="9900FF"/>
                </a:solidFill>
              </a:rPr>
              <a:t>W207 Final Project </a:t>
            </a:r>
          </a:p>
          <a:p>
            <a:pPr marL="190500" marR="190500" lvl="0" indent="0" algn="l" rtl="0">
              <a:spcBef>
                <a:spcPts val="1200"/>
              </a:spcBef>
              <a:buNone/>
            </a:pPr>
            <a:r>
              <a:rPr lang="en" sz="3600" b="1">
                <a:solidFill>
                  <a:srgbClr val="FFFF00"/>
                </a:solidFill>
              </a:rPr>
              <a:t>Kobe Bryant Shot Selection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3537150" y="4049175"/>
            <a:ext cx="5425500" cy="127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2000"/>
              </a:spcBef>
              <a:buNone/>
            </a:pPr>
            <a:r>
              <a:rPr lang="en" sz="1800" b="1" dirty="0" smtClean="0">
                <a:solidFill>
                  <a:srgbClr val="FFFFFF"/>
                </a:solidFill>
              </a:rPr>
              <a:t>August </a:t>
            </a:r>
            <a:r>
              <a:rPr lang="en" sz="1800" b="1" dirty="0">
                <a:solidFill>
                  <a:srgbClr val="FFFFFF"/>
                </a:solidFill>
              </a:rPr>
              <a:t>21, 2017</a:t>
            </a:r>
          </a:p>
          <a:p>
            <a:pPr lvl="0" algn="l" rtl="0">
              <a:spcBef>
                <a:spcPts val="2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rgbClr val="FFFFFF"/>
                </a:solidFill>
              </a:rPr>
              <a:t>by Michelle Liu, Surya Nimmagadda, Adhaar Gupta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1113800" y="1950325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Note Book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190500" lvl="0" indent="-69850" rtl="0">
              <a:spcBef>
                <a:spcPts val="22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/>
              <a:t>Problem Description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150550" y="1072198"/>
            <a:ext cx="7038900" cy="132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400" dirty="0">
                <a:solidFill>
                  <a:srgbClr val="FFFFFF"/>
                </a:solidFill>
              </a:rPr>
              <a:t>Kobe played his entire 20-year career with Los Angeles Lakers </a:t>
            </a:r>
          </a:p>
          <a:p>
            <a:pPr marL="457200" lvl="0" indent="-317500" algn="just" rtl="0"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400" dirty="0">
                <a:solidFill>
                  <a:srgbClr val="FFFFFF"/>
                </a:solidFill>
              </a:rPr>
              <a:t>Set impressive records throughout his NBA career</a:t>
            </a:r>
          </a:p>
          <a:p>
            <a:pPr marL="914400" lvl="1" indent="-317500" algn="just" rtl="0"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400" dirty="0">
                <a:solidFill>
                  <a:srgbClr val="FFFFFF"/>
                </a:solidFill>
              </a:rPr>
              <a:t>Career Average of 44.7%</a:t>
            </a:r>
          </a:p>
          <a:p>
            <a:pPr marL="914400" lvl="1" indent="-317500" algn="just" rtl="0"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400" dirty="0">
                <a:solidFill>
                  <a:srgbClr val="FFFFFF"/>
                </a:solidFill>
              </a:rPr>
              <a:t>Set the highest record of missed shots</a:t>
            </a:r>
          </a:p>
          <a:p>
            <a:pPr lvl="0" rtl="0">
              <a:spcBef>
                <a:spcPts val="11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143" name="Shape 143" descr="Image result for kobe bryant miss the sho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178" y="1388977"/>
            <a:ext cx="2535449" cy="1628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1150550" y="2791775"/>
            <a:ext cx="6449100" cy="91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100"/>
              </a:spcBef>
              <a:buNone/>
            </a:pPr>
            <a:r>
              <a:rPr lang="en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Kaggle's challenge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</a:p>
          <a:p>
            <a:pPr marL="457200" marR="0" lvl="0" indent="-3175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Font typeface="Lato"/>
            </a:pP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20 years of data on Kobe's swishes and misses to predict which shots will </a:t>
            </a:r>
            <a:r>
              <a:rPr lang="en" i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miss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and which shots will </a:t>
            </a:r>
            <a:r>
              <a:rPr lang="en" i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make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the net.</a:t>
            </a:r>
          </a:p>
          <a:p>
            <a:pPr marL="457200" lvl="0" indent="-317500" algn="just" rtl="0">
              <a:lnSpc>
                <a:spcPct val="115000"/>
              </a:lnSpc>
              <a:spcBef>
                <a:spcPts val="1100"/>
              </a:spcBef>
              <a:buClr>
                <a:schemeClr val="lt1"/>
              </a:buClr>
              <a:buFont typeface="Lato"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Submissions are evaluated on the </a:t>
            </a:r>
            <a:r>
              <a:rPr lang="en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log loss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150550" y="3958850"/>
            <a:ext cx="7352100" cy="91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100"/>
              </a:spcBef>
              <a:buNone/>
            </a:pPr>
            <a:r>
              <a:rPr lang="en" b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Log Loss</a:t>
            </a:r>
            <a:r>
              <a:rPr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457200" marR="0" lvl="0" indent="-3175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Lato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 a measure of the model in terms of certainty than accuracy</a:t>
            </a:r>
          </a:p>
          <a:p>
            <a:pPr marL="457200" lvl="0" indent="-317500" algn="just" rtl="0">
              <a:lnSpc>
                <a:spcPct val="115000"/>
              </a:lnSpc>
              <a:spcBef>
                <a:spcPts val="1100"/>
              </a:spcBef>
              <a:buClr>
                <a:schemeClr val="lt1"/>
              </a:buClr>
              <a:buFont typeface="Lato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higher the probability of correctly predicting miss/make - the lower the log loss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Data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1076275"/>
            <a:ext cx="9144000" cy="18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17275"/>
            <a:ext cx="7299520" cy="186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41300" marR="254000" lvl="0" indent="0" rtl="0">
              <a:spcBef>
                <a:spcPts val="1000"/>
              </a:spcBef>
              <a:buNone/>
            </a:pPr>
            <a:r>
              <a:rPr lang="en" sz="2400" b="1">
                <a:solidFill>
                  <a:srgbClr val="FFFFFF"/>
                </a:solidFill>
              </a:rPr>
              <a:t>Feature</a:t>
            </a:r>
            <a:r>
              <a:rPr lang="en" b="1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297500" y="1106425"/>
            <a:ext cx="7410900" cy="38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635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400">
                <a:solidFill>
                  <a:srgbClr val="FFFFFF"/>
                </a:solidFill>
              </a:rPr>
              <a:t>Features analyzed based on our basketball knowledge:</a:t>
            </a:r>
          </a:p>
          <a:p>
            <a:pPr marL="914400" marR="635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200">
                <a:solidFill>
                  <a:srgbClr val="FFFFFF"/>
                </a:solidFill>
              </a:rPr>
              <a:t>action type</a:t>
            </a:r>
          </a:p>
          <a:p>
            <a:pPr marL="914400" marR="635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200">
                <a:solidFill>
                  <a:srgbClr val="FFFFFF"/>
                </a:solidFill>
              </a:rPr>
              <a:t>Period </a:t>
            </a:r>
          </a:p>
          <a:p>
            <a:pPr marL="914400" marR="635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200">
                <a:solidFill>
                  <a:srgbClr val="FFFFFF"/>
                </a:solidFill>
              </a:rPr>
              <a:t>shot zone basic</a:t>
            </a:r>
          </a:p>
          <a:p>
            <a:pPr marL="914400" marR="635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200">
                <a:solidFill>
                  <a:srgbClr val="FFFFFF"/>
                </a:solidFill>
              </a:rPr>
              <a:t>shot zone area</a:t>
            </a:r>
          </a:p>
          <a:p>
            <a:pPr marL="914400" marR="635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200">
                <a:solidFill>
                  <a:srgbClr val="FFFFFF"/>
                </a:solidFill>
              </a:rPr>
              <a:t>shot zone range</a:t>
            </a:r>
          </a:p>
          <a:p>
            <a:pPr marL="914400" marR="635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200">
                <a:solidFill>
                  <a:srgbClr val="FFFFFF"/>
                </a:solidFill>
              </a:rPr>
              <a:t>loc x, loc y </a:t>
            </a:r>
          </a:p>
          <a:p>
            <a:pPr marL="914400" marR="635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200">
                <a:solidFill>
                  <a:srgbClr val="FFFFFF"/>
                </a:solidFill>
              </a:rPr>
              <a:t>minutes and seconds remaining </a:t>
            </a:r>
          </a:p>
          <a:p>
            <a:pPr marL="914400" marR="635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200">
                <a:solidFill>
                  <a:srgbClr val="FFFFFF"/>
                </a:solidFill>
              </a:rPr>
              <a:t>shot distance</a:t>
            </a:r>
          </a:p>
          <a:p>
            <a:pPr marL="914400" marR="635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200">
                <a:solidFill>
                  <a:srgbClr val="FFFFFF"/>
                </a:solidFill>
              </a:rPr>
              <a:t>Playoffs</a:t>
            </a:r>
          </a:p>
          <a:p>
            <a:pPr marL="914400" marR="635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200">
                <a:solidFill>
                  <a:srgbClr val="FFFFFF"/>
                </a:solidFill>
              </a:rPr>
              <a:t>Season</a:t>
            </a:r>
          </a:p>
          <a:p>
            <a:pPr marL="914400" marR="635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200">
                <a:solidFill>
                  <a:srgbClr val="FFFFFF"/>
                </a:solidFill>
              </a:rPr>
              <a:t>Game date </a:t>
            </a:r>
          </a:p>
          <a:p>
            <a:pPr marL="914400" marR="63500" lvl="1" indent="-3048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200">
                <a:solidFill>
                  <a:srgbClr val="FFFFFF"/>
                </a:solidFill>
              </a:rPr>
              <a:t>Matchup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Feature Engineering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297500" y="973450"/>
            <a:ext cx="7450500" cy="365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635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400" dirty="0">
                <a:solidFill>
                  <a:srgbClr val="FFFFFF"/>
                </a:solidFill>
              </a:rPr>
              <a:t>Dropped</a:t>
            </a:r>
          </a:p>
          <a:p>
            <a:pPr marL="914400" marR="63500" lvl="1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300" dirty="0">
                <a:solidFill>
                  <a:srgbClr val="FFFFFF"/>
                </a:solidFill>
              </a:rPr>
              <a:t>Game event ID, game ID, team name and shot ID are </a:t>
            </a:r>
            <a:r>
              <a:rPr lang="en" sz="1300" dirty="0" smtClean="0">
                <a:solidFill>
                  <a:srgbClr val="FFFFFF"/>
                </a:solidFill>
              </a:rPr>
              <a:t>considered irrelevant so </a:t>
            </a:r>
            <a:r>
              <a:rPr lang="en" sz="1300" dirty="0">
                <a:solidFill>
                  <a:srgbClr val="FFFFFF"/>
                </a:solidFill>
              </a:rPr>
              <a:t>we did not </a:t>
            </a:r>
            <a:r>
              <a:rPr lang="en" sz="1300" dirty="0" smtClean="0">
                <a:solidFill>
                  <a:srgbClr val="FFFFFF"/>
                </a:solidFill>
              </a:rPr>
              <a:t>include them</a:t>
            </a:r>
            <a:endParaRPr lang="en" sz="1300" dirty="0">
              <a:solidFill>
                <a:srgbClr val="FFFFFF"/>
              </a:solidFill>
            </a:endParaRPr>
          </a:p>
          <a:p>
            <a:pPr marL="914400" marR="63500" lvl="1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300" dirty="0">
                <a:solidFill>
                  <a:srgbClr val="FFFFFF"/>
                </a:solidFill>
              </a:rPr>
              <a:t>Lat and lon </a:t>
            </a:r>
            <a:r>
              <a:rPr lang="en" sz="1300" dirty="0" smtClean="0">
                <a:solidFill>
                  <a:srgbClr val="FFFFFF"/>
                </a:solidFill>
              </a:rPr>
              <a:t>are correlated </a:t>
            </a:r>
            <a:r>
              <a:rPr lang="en" sz="1300" dirty="0">
                <a:solidFill>
                  <a:srgbClr val="FFFFFF"/>
                </a:solidFill>
              </a:rPr>
              <a:t>with loc_x and loc_y so we didn't use them</a:t>
            </a:r>
          </a:p>
          <a:p>
            <a:pPr marL="457200" marR="635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400" dirty="0">
                <a:solidFill>
                  <a:srgbClr val="FFFFFF"/>
                </a:solidFill>
              </a:rPr>
              <a:t>Enhanced</a:t>
            </a:r>
          </a:p>
          <a:p>
            <a:pPr marL="914400" marR="63500" lvl="1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300" dirty="0">
                <a:solidFill>
                  <a:srgbClr val="FFFFFF"/>
                </a:solidFill>
              </a:rPr>
              <a:t>loc x, loc y - transform the coordinates on the basketball court into Gaussian Mixture cluster</a:t>
            </a:r>
          </a:p>
          <a:p>
            <a:pPr marL="914400" marR="63500" lvl="1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300" dirty="0">
                <a:solidFill>
                  <a:srgbClr val="FFFFFF"/>
                </a:solidFill>
              </a:rPr>
              <a:t>action type- 57 unique, binned the 20 least common </a:t>
            </a:r>
            <a:r>
              <a:rPr lang="en" sz="1300" dirty="0" smtClean="0">
                <a:solidFill>
                  <a:srgbClr val="FFFFFF"/>
                </a:solidFill>
              </a:rPr>
              <a:t>as</a:t>
            </a:r>
            <a:r>
              <a:rPr lang="en" sz="1300" dirty="0" smtClean="0">
                <a:solidFill>
                  <a:srgbClr val="FFFFFF"/>
                </a:solidFill>
              </a:rPr>
              <a:t> </a:t>
            </a:r>
            <a:r>
              <a:rPr lang="en" sz="1300" dirty="0">
                <a:solidFill>
                  <a:srgbClr val="FFFFFF"/>
                </a:solidFill>
              </a:rPr>
              <a:t>Others to reduce this feature</a:t>
            </a:r>
          </a:p>
          <a:p>
            <a:pPr marL="914400" marR="63500" lvl="1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300" dirty="0">
                <a:solidFill>
                  <a:srgbClr val="FFFFFF"/>
                </a:solidFill>
              </a:rPr>
              <a:t>home/away - for matchup feature we derived whether it was a home or away match</a:t>
            </a:r>
          </a:p>
          <a:p>
            <a:pPr marL="457200" marR="635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400" dirty="0">
                <a:solidFill>
                  <a:srgbClr val="FFFFFF"/>
                </a:solidFill>
              </a:rPr>
              <a:t>Added </a:t>
            </a:r>
          </a:p>
          <a:p>
            <a:pPr marL="914400" marR="63500" lvl="1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300" dirty="0">
                <a:solidFill>
                  <a:srgbClr val="FFFFFF"/>
                </a:solidFill>
              </a:rPr>
              <a:t>minutes and seconds remaining - created a new boolean feature to see if the shot </a:t>
            </a:r>
            <a:r>
              <a:rPr lang="en" sz="1300" dirty="0" smtClean="0">
                <a:solidFill>
                  <a:srgbClr val="FFFFFF"/>
                </a:solidFill>
              </a:rPr>
              <a:t>was </a:t>
            </a:r>
            <a:r>
              <a:rPr lang="en" sz="1300" dirty="0">
                <a:solidFill>
                  <a:srgbClr val="FFFFFF"/>
                </a:solidFill>
              </a:rPr>
              <a:t>made in the last 5 seconds of the game</a:t>
            </a:r>
          </a:p>
          <a:p>
            <a:pPr marL="914400" marR="63500" lvl="1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300" dirty="0">
                <a:solidFill>
                  <a:srgbClr val="FFFFFF"/>
                </a:solidFill>
              </a:rPr>
              <a:t>Game date and month - parsed through the game date to get out the date and month of the game </a:t>
            </a:r>
          </a:p>
          <a:p>
            <a:pPr marL="914400" marR="63500" lvl="1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" sz="1300" dirty="0">
                <a:solidFill>
                  <a:srgbClr val="FFFFFF"/>
                </a:solidFill>
              </a:rPr>
              <a:t>We converted categorical features into numerical for model to interpret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41300" marR="254000" lvl="0" indent="0" rtl="0">
              <a:spcBef>
                <a:spcPts val="100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297500" y="1262750"/>
            <a:ext cx="70389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examples of EDA we did on the features to determine if we should include them in our models: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974" y="1948549"/>
            <a:ext cx="2818250" cy="236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2474" y="1948549"/>
            <a:ext cx="3174981" cy="244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049" y="1948550"/>
            <a:ext cx="2641475" cy="244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10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650" b="1">
                <a:solidFill>
                  <a:srgbClr val="FFFFFF"/>
                </a:solidFill>
              </a:rPr>
              <a:t>Experimenting with Different Classifiers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79" name="Shape 179"/>
          <p:cNvGraphicFramePr/>
          <p:nvPr/>
        </p:nvGraphicFramePr>
        <p:xfrm>
          <a:off x="1257300" y="1238250"/>
          <a:ext cx="7239000" cy="3597894"/>
        </p:xfrm>
        <a:graphic>
          <a:graphicData uri="http://schemas.openxmlformats.org/drawingml/2006/table">
            <a:tbl>
              <a:tblPr>
                <a:noFill/>
                <a:tableStyleId>{34307645-A7AE-40D4-BAA5-15A4C4E8DC72}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Classifier 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Kaggle Score 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KNN classifier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1.74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Bernoulli NB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0.941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Gaussian NB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2.57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Logistic Regression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0.68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Decision Tree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17.07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AdaBoost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FF00"/>
                          </a:solidFill>
                        </a:rPr>
                        <a:t>GMM (PCA)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FF00"/>
                          </a:solidFill>
                        </a:rPr>
                        <a:t>0.646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Kaggle’s Best Score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0.565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Gaussian Mixture Model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239475" y="1116150"/>
            <a:ext cx="70389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In the training set, some of the data points have high shot probability of either being in or out. So we decided to take the PCA approach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Experimented with multiple GMM component settings to achieve a higher accuracy (to avoid overfitting)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We ended up using 3 PCA components along with 5 GMMs with “full” covariance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077" y="2788324"/>
            <a:ext cx="3148249" cy="19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Error Analysis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052550" y="1435225"/>
            <a:ext cx="7038900" cy="29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ct val="100000"/>
            </a:pPr>
            <a:r>
              <a:rPr lang="en" sz="1200"/>
              <a:t>Method</a:t>
            </a:r>
          </a:p>
          <a:p>
            <a:pPr marL="914400" lvl="0" indent="-30480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Shuffle the data and divide into test and train</a:t>
            </a:r>
          </a:p>
          <a:p>
            <a:pPr marL="914400" lvl="0" indent="-30480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Run GMM or Logistic Regression</a:t>
            </a:r>
          </a:p>
          <a:p>
            <a:pPr marL="914400" lvl="0" indent="-30480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Find the max probability where the prediction is wrong</a:t>
            </a:r>
          </a:p>
          <a:p>
            <a:pPr marL="914400" lvl="0" indent="-304800" rtl="0">
              <a:spcBef>
                <a:spcPts val="0"/>
              </a:spcBef>
              <a:buSzPct val="100000"/>
              <a:buAutoNum type="arabicPeriod"/>
            </a:pPr>
            <a:r>
              <a:rPr lang="en" sz="1200"/>
              <a:t>Look at the data and see if we can find any pattern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  <a:p>
            <a:pPr marL="457200" lvl="0" indent="-304800" rtl="0">
              <a:spcBef>
                <a:spcPts val="0"/>
              </a:spcBef>
              <a:buSzPct val="100000"/>
            </a:pPr>
            <a:r>
              <a:rPr lang="en" sz="1200"/>
              <a:t>Result</a:t>
            </a:r>
          </a:p>
          <a:p>
            <a:pPr marL="914400" lvl="1" indent="-304800" rtl="0">
              <a:spcBef>
                <a:spcPts val="0"/>
              </a:spcBef>
              <a:buSzPct val="100000"/>
            </a:pPr>
            <a:r>
              <a:rPr lang="en" sz="1200"/>
              <a:t>Most error occured where we predicted “not in” but the shot was “in”</a:t>
            </a:r>
          </a:p>
          <a:p>
            <a:pPr marL="914400" lvl="1" indent="-304800" rtl="0">
              <a:spcBef>
                <a:spcPts val="0"/>
              </a:spcBef>
              <a:buSzPct val="100000"/>
            </a:pPr>
            <a:r>
              <a:rPr lang="en" sz="1200"/>
              <a:t>Most of the extreme cases included the shots that were taken in last 5 seconds</a:t>
            </a:r>
          </a:p>
          <a:p>
            <a:pPr marL="914400" lvl="1" indent="-304800" rtl="0">
              <a:spcBef>
                <a:spcPts val="0"/>
              </a:spcBef>
              <a:buSzPct val="100000"/>
            </a:pPr>
            <a:r>
              <a:rPr lang="en" sz="1200"/>
              <a:t>For ~90% of the error, the R factor lied between 1 to 2. That means there was not much difference between the probabilities of in or out. </a:t>
            </a:r>
          </a:p>
          <a:p>
            <a:pPr marL="45720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950" y="1136374"/>
            <a:ext cx="2858349" cy="201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527</Words>
  <Application>Microsoft Office PowerPoint</Application>
  <PresentationFormat>On-screen Show (16:9)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Montserrat</vt:lpstr>
      <vt:lpstr>Arial</vt:lpstr>
      <vt:lpstr>Lato</vt:lpstr>
      <vt:lpstr>Focus</vt:lpstr>
      <vt:lpstr>W207 Final Project  Kobe Bryant Shot Selection</vt:lpstr>
      <vt:lpstr>Problem Description</vt:lpstr>
      <vt:lpstr>Data</vt:lpstr>
      <vt:lpstr>Features</vt:lpstr>
      <vt:lpstr>Feature Engineering</vt:lpstr>
      <vt:lpstr>Exploratory Data Analysis</vt:lpstr>
      <vt:lpstr>Experimenting with Different Classifiers </vt:lpstr>
      <vt:lpstr>Gaussian Mixture Model</vt:lpstr>
      <vt:lpstr>Error Analysis</vt:lpstr>
      <vt:lpstr>Note Book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W207 Final Project  Kobe Bryant Shot Selection</dc:title>
  <dc:creator>Liu, Michelle A [US] (AS)</dc:creator>
  <cp:lastModifiedBy>Liu, Michelle A (ES)</cp:lastModifiedBy>
  <cp:revision>2</cp:revision>
  <dcterms:modified xsi:type="dcterms:W3CDTF">2017-08-21T19:29:34Z</dcterms:modified>
</cp:coreProperties>
</file>