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CACA"/>
          </a:solidFill>
        </a:fill>
      </a:tcStyle>
    </a:wholeTbl>
    <a:band2H>
      <a:tcTxStyle b="def" i="def"/>
      <a:tcStyle>
        <a:tcBdr/>
        <a:fill>
          <a:solidFill>
            <a:srgbClr val="EC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4648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i="0" sz="1800"/>
            </a:pPr>
          </a:p>
        </p:txBody>
      </p:sp>
      <p:sp>
        <p:nvSpPr>
          <p:cNvPr id="23" name="Line"/>
          <p:cNvSpPr/>
          <p:nvPr/>
        </p:nvSpPr>
        <p:spPr>
          <a:xfrm>
            <a:off x="2106612" y="2551112"/>
            <a:ext cx="4903788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" name="Line"/>
          <p:cNvSpPr/>
          <p:nvPr/>
        </p:nvSpPr>
        <p:spPr>
          <a:xfrm>
            <a:off x="-1" y="4648200"/>
            <a:ext cx="9144002" cy="0"/>
          </a:xfrm>
          <a:prstGeom prst="line">
            <a:avLst/>
          </a:prstGeom>
          <a:ln w="4762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-1" y="0"/>
            <a:ext cx="9144002" cy="4648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i="0" sz="1800"/>
            </a:pPr>
          </a:p>
        </p:txBody>
      </p:sp>
      <p:sp>
        <p:nvSpPr>
          <p:cNvPr id="33" name="Line"/>
          <p:cNvSpPr/>
          <p:nvPr/>
        </p:nvSpPr>
        <p:spPr>
          <a:xfrm>
            <a:off x="2106612" y="2551112"/>
            <a:ext cx="4903788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" name="Line"/>
          <p:cNvSpPr/>
          <p:nvPr/>
        </p:nvSpPr>
        <p:spPr>
          <a:xfrm>
            <a:off x="-1" y="4648200"/>
            <a:ext cx="9144002" cy="0"/>
          </a:xfrm>
          <a:prstGeom prst="line">
            <a:avLst/>
          </a:prstGeom>
          <a:ln w="4762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6172200"/>
            <a:ext cx="9144002" cy="6858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i="0" sz="1800"/>
            </a:pPr>
          </a:p>
        </p:txBody>
      </p:sp>
      <p:sp>
        <p:nvSpPr>
          <p:cNvPr id="3" name="Line"/>
          <p:cNvSpPr/>
          <p:nvPr/>
        </p:nvSpPr>
        <p:spPr>
          <a:xfrm>
            <a:off x="-1" y="442912"/>
            <a:ext cx="9144002" cy="1"/>
          </a:xfrm>
          <a:prstGeom prst="line">
            <a:avLst/>
          </a:prstGeom>
          <a:ln>
            <a:solidFill>
              <a:srgbClr val="B0B2B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Line"/>
          <p:cNvSpPr/>
          <p:nvPr/>
        </p:nvSpPr>
        <p:spPr>
          <a:xfrm>
            <a:off x="-1" y="6156325"/>
            <a:ext cx="9144002" cy="0"/>
          </a:xfrm>
          <a:prstGeom prst="line">
            <a:avLst/>
          </a:prstGeom>
          <a:ln w="4762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5" name="iu_h_wh" descr="iu_h_wh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6324600"/>
            <a:ext cx="2209800" cy="3683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181100" marR="0" indent="-266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916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8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64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9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55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1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MAD: Adversarial Multiscale Anomaly Detection on High-Dimensional and Time-Evolving Categorical Data"/>
          <p:cNvSpPr txBox="1"/>
          <p:nvPr>
            <p:ph type="title" idx="4294967295"/>
          </p:nvPr>
        </p:nvSpPr>
        <p:spPr>
          <a:xfrm>
            <a:off x="455612" y="1204912"/>
            <a:ext cx="8232776" cy="12192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448055">
              <a:defRPr b="0" sz="2548">
                <a:solidFill>
                  <a:srgbClr val="FFFFFF"/>
                </a:solidFill>
              </a:defRPr>
            </a:lvl1pPr>
          </a:lstStyle>
          <a:p>
            <a:pPr/>
            <a:r>
              <a:t>AMAD: Adversarial Multiscale Anomaly Detection on High-Dimensional and Time-Evolving Categorical Data</a:t>
            </a:r>
          </a:p>
        </p:txBody>
      </p:sp>
      <p:pic>
        <p:nvPicPr>
          <p:cNvPr id="45" name="image.tif" descr="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3825" y="4792662"/>
            <a:ext cx="3810000" cy="1989138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Zheng Gao…"/>
          <p:cNvSpPr txBox="1"/>
          <p:nvPr/>
        </p:nvSpPr>
        <p:spPr>
          <a:xfrm>
            <a:off x="2415725" y="2678112"/>
            <a:ext cx="4732507" cy="808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886968">
              <a:defRPr i="0" sz="1649">
                <a:solidFill>
                  <a:srgbClr val="FFFFFF"/>
                </a:solidFill>
              </a:defRPr>
            </a:pPr>
            <a:r>
              <a:t>Zheng Gao</a:t>
            </a:r>
          </a:p>
          <a:p>
            <a:pPr algn="ctr" defTabSz="886968">
              <a:defRPr i="0" sz="1649">
                <a:solidFill>
                  <a:srgbClr val="FFFFFF"/>
                </a:solidFill>
              </a:defRPr>
            </a:pPr>
            <a:r>
              <a:t>Ph.D. at Indiana University Bloomington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hanks!!"/>
          <p:cNvSpPr txBox="1"/>
          <p:nvPr/>
        </p:nvSpPr>
        <p:spPr>
          <a:xfrm>
            <a:off x="3183428" y="1546765"/>
            <a:ext cx="2682514" cy="807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i="0" sz="3400">
                <a:solidFill>
                  <a:schemeClr val="accent1"/>
                </a:solidFill>
              </a:defRPr>
            </a:pPr>
            <a:r>
              <a:rPr sz="5000">
                <a:solidFill>
                  <a:srgbClr val="FFFFFF"/>
                </a:solidFill>
              </a:rPr>
              <a:t>Thanks!</a:t>
            </a:r>
            <a:r>
              <a:t>!</a:t>
            </a:r>
          </a:p>
        </p:txBody>
      </p:sp>
      <p:sp>
        <p:nvSpPr>
          <p:cNvPr id="84" name="Email: gao27@indiana.edu!"/>
          <p:cNvSpPr txBox="1"/>
          <p:nvPr/>
        </p:nvSpPr>
        <p:spPr>
          <a:xfrm>
            <a:off x="2944174" y="2748193"/>
            <a:ext cx="3228664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0" sz="2000">
                <a:solidFill>
                  <a:schemeClr val="accent1"/>
                </a:solidFill>
              </a:defRPr>
            </a:pPr>
            <a:r>
              <a:rPr>
                <a:solidFill>
                  <a:srgbClr val="FFFFFF"/>
                </a:solidFill>
              </a:rPr>
              <a:t>Email: gao27@indiana.edu</a:t>
            </a:r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ILS IUB"/>
          <p:cNvSpPr txBox="1"/>
          <p:nvPr/>
        </p:nvSpPr>
        <p:spPr>
          <a:xfrm>
            <a:off x="228599" y="152400"/>
            <a:ext cx="4953002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0" sz="1200"/>
            </a:lvl1pPr>
          </a:lstStyle>
          <a:p>
            <a:pPr/>
            <a:r>
              <a:t>ILS IUB</a:t>
            </a:r>
          </a:p>
        </p:txBody>
      </p:sp>
      <p:sp>
        <p:nvSpPr>
          <p:cNvPr id="49" name="Motivation"/>
          <p:cNvSpPr txBox="1"/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Motivation</a:t>
            </a:r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/>
          <p:nvPr>
            <p:ph type="body" sz="quarter" idx="4294967295"/>
          </p:nvPr>
        </p:nvSpPr>
        <p:spPr>
          <a:xfrm>
            <a:off x="418291" y="1941027"/>
            <a:ext cx="3374609" cy="35705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t>Anomaly detection can provide a wide range of applications, from capturing rare events or unusual observations to protecting a complex system against failures or attacks.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t>It can benefit model training on downstream tasks, i.e. cyber security, online recommendation and advertising.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t>It requires to be applied in more complex scenarios. </a:t>
            </a:r>
          </a:p>
        </p:txBody>
      </p:sp>
      <p:pic>
        <p:nvPicPr>
          <p:cNvPr id="51" name="Screen Shot 2019-07-29 at 10.53.23 PM.png" descr="Screen Shot 2019-07-29 at 10.53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8874" y="2372897"/>
            <a:ext cx="5140901" cy="2706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ILS IUB"/>
          <p:cNvSpPr txBox="1"/>
          <p:nvPr/>
        </p:nvSpPr>
        <p:spPr>
          <a:xfrm>
            <a:off x="228599" y="152400"/>
            <a:ext cx="4953002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0" sz="1200"/>
            </a:lvl1pPr>
          </a:lstStyle>
          <a:p>
            <a:pPr/>
            <a:r>
              <a:t>ILS IUB</a:t>
            </a:r>
          </a:p>
        </p:txBody>
      </p:sp>
      <p:sp>
        <p:nvSpPr>
          <p:cNvPr id="54" name="Research Goal"/>
          <p:cNvSpPr txBox="1"/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Research Goal</a:t>
            </a:r>
          </a:p>
        </p:txBody>
      </p:sp>
      <p:sp>
        <p:nvSpPr>
          <p:cNvPr id="55" name="Goal…"/>
          <p:cNvSpPr txBox="1"/>
          <p:nvPr>
            <p:ph type="body" idx="4294967295"/>
          </p:nvPr>
        </p:nvSpPr>
        <p:spPr>
          <a:xfrm>
            <a:off x="547687" y="2047071"/>
            <a:ext cx="7783811" cy="35705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521208">
              <a:spcBef>
                <a:spcPts val="300"/>
              </a:spcBef>
              <a:buSzTx/>
              <a:buNone/>
              <a:defRPr b="1" sz="1596"/>
            </a:pPr>
            <a:r>
              <a:t>Goal</a:t>
            </a:r>
          </a:p>
          <a:p>
            <a:pPr lvl="1" marL="377189" indent="-160019" defTabSz="521208">
              <a:spcBef>
                <a:spcPts val="300"/>
              </a:spcBef>
              <a:buSzPct val="100000"/>
              <a:buChar char="•"/>
              <a:defRPr sz="1596"/>
            </a:pPr>
            <a:r>
              <a:t>Design an unsupervised framework to detect Two level (instance &amp; block) anomaly on high dimensional data.</a:t>
            </a:r>
          </a:p>
          <a:p>
            <a:pPr marL="0" indent="0" defTabSz="521208">
              <a:spcBef>
                <a:spcPts val="300"/>
              </a:spcBef>
              <a:buSzTx/>
              <a:buNone/>
              <a:defRPr b="1" sz="1596"/>
            </a:pPr>
            <a:r>
              <a:t>Assumption</a:t>
            </a:r>
          </a:p>
          <a:p>
            <a:pPr lvl="1" marL="377189" indent="-160019" defTabSz="521208">
              <a:spcBef>
                <a:spcPts val="300"/>
              </a:spcBef>
              <a:buSzPct val="100000"/>
              <a:buChar char="•"/>
              <a:defRPr sz="1596"/>
            </a:pPr>
            <a:r>
              <a:t>Normal data should have concordant patterns in their representations, while anomaly data should be different.</a:t>
            </a:r>
          </a:p>
          <a:p>
            <a:pPr lvl="1" marL="377189" indent="-160019" defTabSz="521208">
              <a:spcBef>
                <a:spcPts val="300"/>
              </a:spcBef>
              <a:buSzPct val="100000"/>
              <a:buChar char="•"/>
              <a:defRPr sz="1596"/>
            </a:pPr>
            <a:r>
              <a:t>Data reconstruction error in Adversarial Autoencoder can be used as the indicator for anomaly detection. In this paper, it is taken as cutoff threshold.</a:t>
            </a:r>
          </a:p>
          <a:p>
            <a:pPr marL="0" indent="0" defTabSz="521208">
              <a:spcBef>
                <a:spcPts val="300"/>
              </a:spcBef>
              <a:buSzTx/>
              <a:buNone/>
              <a:defRPr b="1" sz="1596"/>
            </a:pPr>
            <a:r>
              <a:t>Challenge</a:t>
            </a:r>
          </a:p>
          <a:p>
            <a:pPr lvl="1" marL="377189" indent="-160019" defTabSz="521208">
              <a:spcBef>
                <a:spcPts val="300"/>
              </a:spcBef>
              <a:buSzPct val="100000"/>
              <a:buChar char="•"/>
              <a:defRPr sz="1596"/>
            </a:pPr>
            <a:r>
              <a:t>Data changes across time</a:t>
            </a:r>
          </a:p>
          <a:p>
            <a:pPr lvl="1" marL="377189" indent="-160019" defTabSz="521208">
              <a:spcBef>
                <a:spcPts val="300"/>
              </a:spcBef>
              <a:buSzPct val="100000"/>
              <a:buChar char="•"/>
              <a:defRPr sz="1596"/>
            </a:pPr>
            <a:r>
              <a:t>Labelling is expensive</a:t>
            </a:r>
          </a:p>
          <a:p>
            <a:pPr lvl="1" marL="377189" indent="-160019" defTabSz="521208">
              <a:spcBef>
                <a:spcPts val="300"/>
              </a:spcBef>
              <a:buSzPct val="100000"/>
              <a:buChar char="•"/>
              <a:defRPr sz="1596"/>
            </a:pPr>
            <a:r>
              <a:t>Data format is complex, i.e. high dimensional</a:t>
            </a:r>
          </a:p>
          <a:p>
            <a:pPr lvl="1" marL="377189" indent="-160019" defTabSz="521208">
              <a:spcBef>
                <a:spcPts val="300"/>
              </a:spcBef>
              <a:buSzPct val="100000"/>
              <a:buChar char="•"/>
              <a:defRPr sz="1596"/>
            </a:pPr>
            <a:r>
              <a:t>Require anomaly detection at multiscale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ILS IUB"/>
          <p:cNvSpPr txBox="1"/>
          <p:nvPr/>
        </p:nvSpPr>
        <p:spPr>
          <a:xfrm>
            <a:off x="228599" y="152400"/>
            <a:ext cx="4953002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0" sz="1200"/>
            </a:lvl1pPr>
          </a:lstStyle>
          <a:p>
            <a:pPr/>
            <a:r>
              <a:t>ILS IUB</a:t>
            </a:r>
          </a:p>
        </p:txBody>
      </p:sp>
      <p:sp>
        <p:nvSpPr>
          <p:cNvPr id="58" name="Method"/>
          <p:cNvSpPr txBox="1"/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Method</a:t>
            </a:r>
          </a:p>
        </p:txBody>
      </p:sp>
      <p:sp>
        <p:nvSpPr>
          <p:cNvPr id="59" name="Multiscale Representation Learning…"/>
          <p:cNvSpPr txBox="1"/>
          <p:nvPr>
            <p:ph type="body" sz="half" idx="4294967295"/>
          </p:nvPr>
        </p:nvSpPr>
        <p:spPr>
          <a:xfrm>
            <a:off x="380297" y="1644182"/>
            <a:ext cx="4483702" cy="395186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740663">
              <a:spcBef>
                <a:spcPts val="500"/>
              </a:spcBef>
              <a:buSzTx/>
              <a:buNone/>
              <a:defRPr b="1" sz="2025"/>
            </a:pPr>
            <a:r>
              <a:t>Multiscale Representation Learning</a:t>
            </a:r>
          </a:p>
          <a:p>
            <a:pPr lvl="1" marL="536006" indent="-227396" defTabSz="740663">
              <a:spcBef>
                <a:spcPts val="500"/>
              </a:spcBef>
              <a:buSzPct val="100000"/>
              <a:buChar char="•"/>
              <a:defRPr sz="2025"/>
            </a:pPr>
            <a:r>
              <a:t>Feature and Attribute Representation</a:t>
            </a:r>
          </a:p>
          <a:p>
            <a:pPr lvl="1" marL="536006" indent="-227396" defTabSz="740663">
              <a:spcBef>
                <a:spcPts val="500"/>
              </a:spcBef>
              <a:buSzPct val="100000"/>
              <a:buChar char="•"/>
              <a:defRPr sz="2025"/>
            </a:pPr>
            <a:r>
              <a:t>Instance Representation</a:t>
            </a:r>
          </a:p>
          <a:p>
            <a:pPr lvl="1" marL="536006" indent="-227396" defTabSz="740663">
              <a:spcBef>
                <a:spcPts val="500"/>
              </a:spcBef>
              <a:buSzPct val="100000"/>
              <a:buChar char="•"/>
              <a:defRPr sz="2025"/>
            </a:pPr>
            <a:r>
              <a:t>Block Representation</a:t>
            </a:r>
          </a:p>
          <a:p>
            <a:pPr marL="0" indent="0" defTabSz="740663">
              <a:spcBef>
                <a:spcPts val="500"/>
              </a:spcBef>
              <a:buSzTx/>
              <a:buNone/>
              <a:defRPr b="1" sz="2025"/>
            </a:pPr>
            <a:r>
              <a:t>Adversarial Learning</a:t>
            </a:r>
          </a:p>
          <a:p>
            <a:pPr lvl="1" marL="536006" indent="-227396" defTabSz="740663">
              <a:spcBef>
                <a:spcPts val="500"/>
              </a:spcBef>
              <a:buSzPct val="100000"/>
              <a:buChar char="•"/>
              <a:defRPr sz="2025"/>
            </a:pPr>
            <a:r>
              <a:t>Instance Generator</a:t>
            </a:r>
          </a:p>
          <a:p>
            <a:pPr lvl="1" marL="536006" indent="-227396" defTabSz="740663">
              <a:spcBef>
                <a:spcPts val="500"/>
              </a:spcBef>
              <a:buSzPct val="100000"/>
              <a:buChar char="•"/>
              <a:defRPr sz="2025"/>
            </a:pPr>
            <a:r>
              <a:t>Block Generator</a:t>
            </a:r>
          </a:p>
          <a:p>
            <a:pPr lvl="1" marL="536006" indent="-227396" defTabSz="740663">
              <a:spcBef>
                <a:spcPts val="500"/>
              </a:spcBef>
              <a:buSzPct val="100000"/>
              <a:buChar char="•"/>
              <a:defRPr sz="2025"/>
            </a:pPr>
            <a:r>
              <a:t>Discriminator</a:t>
            </a:r>
          </a:p>
          <a:p>
            <a:pPr marL="0" indent="0" defTabSz="740663">
              <a:spcBef>
                <a:spcPts val="500"/>
              </a:spcBef>
              <a:buSzTx/>
              <a:buNone/>
              <a:defRPr b="1" sz="2025"/>
            </a:pPr>
            <a:r>
              <a:t>Training and Inference</a:t>
            </a:r>
          </a:p>
        </p:txBody>
      </p:sp>
      <p:pic>
        <p:nvPicPr>
          <p:cNvPr id="60" name="Screen Shot 2019-07-29 at 10.53.49 PM.png" descr="Screen Shot 2019-07-29 at 10.53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3802" y="1525284"/>
            <a:ext cx="4006273" cy="3807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ILS IUB"/>
          <p:cNvSpPr txBox="1"/>
          <p:nvPr/>
        </p:nvSpPr>
        <p:spPr>
          <a:xfrm>
            <a:off x="228599" y="152400"/>
            <a:ext cx="4953002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0" sz="1200"/>
            </a:lvl1pPr>
          </a:lstStyle>
          <a:p>
            <a:pPr/>
            <a:r>
              <a:t>ILS IUB</a:t>
            </a:r>
          </a:p>
        </p:txBody>
      </p:sp>
      <p:sp>
        <p:nvSpPr>
          <p:cNvPr id="63" name="Dataset &amp; Baseline"/>
          <p:cNvSpPr txBox="1"/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Dataset &amp; Baseline</a:t>
            </a:r>
          </a:p>
        </p:txBody>
      </p:sp>
      <p:pic>
        <p:nvPicPr>
          <p:cNvPr id="64" name="Screen Shot 2019-07-29 at 10.54.15 PM.png" descr="Screen Shot 2019-07-29 at 10.54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7697" y="1750871"/>
            <a:ext cx="5817273" cy="1524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Screen Shot 2019-07-29 at 11.38.19 PM.png" descr="Screen Shot 2019-07-29 at 11.38.1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2250" y="3481442"/>
            <a:ext cx="3619500" cy="218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ILS IUB"/>
          <p:cNvSpPr txBox="1"/>
          <p:nvPr/>
        </p:nvSpPr>
        <p:spPr>
          <a:xfrm>
            <a:off x="228599" y="152400"/>
            <a:ext cx="4953002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0" sz="1200"/>
            </a:lvl1pPr>
          </a:lstStyle>
          <a:p>
            <a:pPr/>
            <a:r>
              <a:t>ILS IUB</a:t>
            </a:r>
          </a:p>
        </p:txBody>
      </p:sp>
      <p:sp>
        <p:nvSpPr>
          <p:cNvPr id="68" name="Experiment"/>
          <p:cNvSpPr txBox="1"/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Experiment</a:t>
            </a:r>
          </a:p>
        </p:txBody>
      </p:sp>
      <p:pic>
        <p:nvPicPr>
          <p:cNvPr id="69" name="Screen Shot 2019-07-29 at 10.55.03 PM.png" descr="Screen Shot 2019-07-29 at 10.55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2348" y="1677715"/>
            <a:ext cx="7014504" cy="4147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ILS IUB"/>
          <p:cNvSpPr txBox="1"/>
          <p:nvPr/>
        </p:nvSpPr>
        <p:spPr>
          <a:xfrm>
            <a:off x="228599" y="152400"/>
            <a:ext cx="4953002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0" sz="1200"/>
            </a:lvl1pPr>
          </a:lstStyle>
          <a:p>
            <a:pPr/>
            <a:r>
              <a:t>ILS IUB</a:t>
            </a:r>
          </a:p>
        </p:txBody>
      </p:sp>
      <p:sp>
        <p:nvSpPr>
          <p:cNvPr id="72" name="Experiment"/>
          <p:cNvSpPr txBox="1"/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Experiment</a:t>
            </a:r>
          </a:p>
        </p:txBody>
      </p:sp>
      <p:pic>
        <p:nvPicPr>
          <p:cNvPr id="73" name="Screen Shot 2019-07-29 at 10.55.22 PM.png" descr="Screen Shot 2019-07-29 at 10.55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900" y="2047071"/>
            <a:ext cx="7950200" cy="2959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LS IUB"/>
          <p:cNvSpPr txBox="1"/>
          <p:nvPr/>
        </p:nvSpPr>
        <p:spPr>
          <a:xfrm>
            <a:off x="228599" y="152400"/>
            <a:ext cx="4953002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0" sz="1200"/>
            </a:lvl1pPr>
          </a:lstStyle>
          <a:p>
            <a:pPr/>
            <a:r>
              <a:t>ILS IUB</a:t>
            </a:r>
          </a:p>
        </p:txBody>
      </p:sp>
      <p:sp>
        <p:nvSpPr>
          <p:cNvPr id="76" name="Findings"/>
          <p:cNvSpPr txBox="1"/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Findings</a:t>
            </a:r>
          </a:p>
        </p:txBody>
      </p:sp>
      <p:sp>
        <p:nvSpPr>
          <p:cNvPr id="77" name="GAN-based models perform best among the baselines.…"/>
          <p:cNvSpPr txBox="1"/>
          <p:nvPr>
            <p:ph type="body" idx="4294967295"/>
          </p:nvPr>
        </p:nvSpPr>
        <p:spPr>
          <a:xfrm>
            <a:off x="547687" y="2047071"/>
            <a:ext cx="7783811" cy="35705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13360" indent="-213360" defTabSz="694944">
              <a:spcBef>
                <a:spcPts val="500"/>
              </a:spcBef>
              <a:buChar char="•"/>
              <a:defRPr sz="2128"/>
            </a:pPr>
            <a:r>
              <a:t>GAN-based models perform best among the baselines.</a:t>
            </a:r>
          </a:p>
          <a:p>
            <a:pPr marL="213360" indent="-213360" defTabSz="694944">
              <a:spcBef>
                <a:spcPts val="500"/>
              </a:spcBef>
              <a:buChar char="•"/>
              <a:defRPr sz="2128"/>
            </a:pPr>
            <a:r>
              <a:t>Our model displays larger advantages for block-level. detection. Clearly, the block-level anomaly detection gets more benefits from our unified multiscale approach.</a:t>
            </a:r>
          </a:p>
          <a:p>
            <a:pPr marL="213360" indent="-213360" defTabSz="694944">
              <a:spcBef>
                <a:spcPts val="500"/>
              </a:spcBef>
              <a:buChar char="•"/>
              <a:defRPr sz="2128"/>
            </a:pPr>
            <a:r>
              <a:t>Adding noise clearly improves the generalization performance.</a:t>
            </a:r>
          </a:p>
          <a:p>
            <a:pPr marL="213360" indent="-213360" defTabSz="694944">
              <a:spcBef>
                <a:spcPts val="500"/>
              </a:spcBef>
              <a:buChar char="•"/>
              <a:defRPr sz="2128"/>
            </a:pPr>
            <a:r>
              <a:t>Relative Representation of Instance enriches the information extracted at high level.</a:t>
            </a:r>
          </a:p>
          <a:p>
            <a:pPr marL="213360" indent="-213360" defTabSz="694944">
              <a:spcBef>
                <a:spcPts val="500"/>
              </a:spcBef>
              <a:buChar char="•"/>
              <a:defRPr sz="2128"/>
            </a:pPr>
            <a:r>
              <a:t>The block loss adds detection of the collective patterns to our model, which is of great importance for detecting block-level anomaly.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LS IUB"/>
          <p:cNvSpPr txBox="1"/>
          <p:nvPr/>
        </p:nvSpPr>
        <p:spPr>
          <a:xfrm>
            <a:off x="228599" y="152400"/>
            <a:ext cx="4953002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0" sz="1200"/>
            </a:lvl1pPr>
          </a:lstStyle>
          <a:p>
            <a:pPr/>
            <a:r>
              <a:t>ILS IUB</a:t>
            </a:r>
          </a:p>
        </p:txBody>
      </p:sp>
      <p:sp>
        <p:nvSpPr>
          <p:cNvPr id="80" name="Future Work"/>
          <p:cNvSpPr txBox="1"/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Future Work</a:t>
            </a:r>
          </a:p>
        </p:txBody>
      </p:sp>
      <p:sp>
        <p:nvSpPr>
          <p:cNvPr id="81" name="Online incremental learning to deal with streaming data.…"/>
          <p:cNvSpPr txBox="1"/>
          <p:nvPr>
            <p:ph type="body" idx="4294967295"/>
          </p:nvPr>
        </p:nvSpPr>
        <p:spPr>
          <a:xfrm>
            <a:off x="547687" y="2047071"/>
            <a:ext cx="7783811" cy="35705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80736" indent="-280736">
              <a:buChar char="•"/>
            </a:pPr>
            <a:r>
              <a:t>Online incremental learning to deal with streaming data.</a:t>
            </a:r>
          </a:p>
          <a:p>
            <a:pPr marL="280736" indent="-280736">
              <a:buChar char="•"/>
            </a:pPr>
            <a:r>
              <a:t>Large-scale distributed data process.</a:t>
            </a:r>
          </a:p>
          <a:p>
            <a:pPr marL="280736" indent="-280736">
              <a:buChar char="•"/>
            </a:pPr>
            <a:r>
              <a:t>Anomaly detection on more complex data, i.e. on hour / day level.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D110C"/>
      </a:accent1>
      <a:accent2>
        <a:srgbClr val="6D6E7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 Presentatio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D110C"/>
      </a:accent1>
      <a:accent2>
        <a:srgbClr val="6D6E7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 Presentatio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