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59" r:id="rId6"/>
    <p:sldId id="271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88" r:id="rId16"/>
    <p:sldId id="274" r:id="rId17"/>
    <p:sldId id="268" r:id="rId18"/>
    <p:sldId id="275" r:id="rId19"/>
    <p:sldId id="269" r:id="rId20"/>
    <p:sldId id="279" r:id="rId21"/>
    <p:sldId id="281" r:id="rId22"/>
    <p:sldId id="283" r:id="rId23"/>
    <p:sldId id="278" r:id="rId24"/>
    <p:sldId id="289" r:id="rId25"/>
    <p:sldId id="290" r:id="rId26"/>
    <p:sldId id="291" r:id="rId27"/>
    <p:sldId id="282" r:id="rId28"/>
    <p:sldId id="286" r:id="rId29"/>
    <p:sldId id="287" r:id="rId30"/>
    <p:sldId id="284" r:id="rId31"/>
    <p:sldId id="285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/>
    <p:restoredTop sz="94674"/>
  </p:normalViewPr>
  <p:slideViewPr>
    <p:cSldViewPr snapToGrid="0">
      <p:cViewPr varScale="1">
        <p:scale>
          <a:sx n="124" d="100"/>
          <a:sy n="124" d="100"/>
        </p:scale>
        <p:origin x="1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E5CA-8DA5-4217-88FE-26979409C9D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26981-BDC2-4540-BE64-B0A0907CB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5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2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9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00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2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4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3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51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4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15A0-99C2-4BEC-997F-0AEAFC1A0C9C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9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ind-k-cores-grap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aph-coloring-set-2-greedy-algorithm/" TargetMode="External"/><Relationship Id="rId2" Type="http://schemas.openxmlformats.org/officeDocument/2006/relationships/hyperlink" Target="https://en.wikipedia.org/wiki/Branch_and_boun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4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 format –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each line, you should output two integers</a:t>
            </a:r>
          </a:p>
          <a:p>
            <a:r>
              <a:rPr lang="en-US" altLang="zh-TW" dirty="0"/>
              <a:t>They are the vertex IDs and their </a:t>
            </a:r>
            <a:r>
              <a:rPr lang="en-US" altLang="zh-TW" dirty="0" err="1"/>
              <a:t>coreness</a:t>
            </a:r>
            <a:endParaRPr lang="en-US" altLang="zh-TW" dirty="0"/>
          </a:p>
          <a:p>
            <a:pPr lvl="1"/>
            <a:r>
              <a:rPr lang="en-US" altLang="zh-TW" dirty="0"/>
              <a:t>[Vertex ID] [</a:t>
            </a:r>
            <a:r>
              <a:rPr lang="en-US" altLang="zh-TW" dirty="0" err="1"/>
              <a:t>coreness</a:t>
            </a:r>
            <a:r>
              <a:rPr lang="en-US" altLang="zh-TW" dirty="0"/>
              <a:t>]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Output vertex IDs in ascending order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2" y="2048607"/>
            <a:ext cx="2309721" cy="45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1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 format --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program should be interrupted after 3 minutes</a:t>
            </a:r>
            <a:br>
              <a:rPr lang="en-US" altLang="zh-TW" dirty="0"/>
            </a:br>
            <a:r>
              <a:rPr lang="en-US" altLang="zh-TW" dirty="0"/>
              <a:t>10 seconds after the interruption, a kill signal will be sent</a:t>
            </a:r>
          </a:p>
          <a:p>
            <a:r>
              <a:rPr lang="en-US" altLang="zh-TW" dirty="0"/>
              <a:t>Output the largest clique you can find</a:t>
            </a:r>
          </a:p>
          <a:p>
            <a:r>
              <a:rPr lang="en-US" altLang="zh-TW" dirty="0"/>
              <a:t>Each line is a vertex ID</a:t>
            </a:r>
          </a:p>
          <a:p>
            <a:r>
              <a:rPr lang="en-US" altLang="zh-TW" dirty="0"/>
              <a:t>Output vertex IDs in ascending order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649" y="3091960"/>
            <a:ext cx="2230682" cy="31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4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CPU: i9-9900k</a:t>
            </a:r>
          </a:p>
          <a:p>
            <a:r>
              <a:rPr lang="en-US" altLang="zh-TW" dirty="0"/>
              <a:t>RAM: 32GB DDR4</a:t>
            </a:r>
          </a:p>
          <a:p>
            <a:r>
              <a:rPr lang="en-US" altLang="zh-TW" dirty="0"/>
              <a:t>DISK: 1TB</a:t>
            </a:r>
          </a:p>
          <a:p>
            <a:r>
              <a:rPr lang="en-US" altLang="zh-TW" dirty="0" err="1"/>
              <a:t>Gcc</a:t>
            </a:r>
            <a:r>
              <a:rPr lang="en-US" altLang="zh-TW" dirty="0"/>
              <a:t> version: 7.5.0</a:t>
            </a:r>
          </a:p>
          <a:p>
            <a:pPr lvl="1"/>
            <a:r>
              <a:rPr lang="en-US" altLang="zh-TW" dirty="0"/>
              <a:t>If you need other version of compiler, please let us know the reason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25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provide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Name of output executable file should be “</a:t>
            </a:r>
            <a:r>
              <a:rPr lang="en-US" altLang="zh-TW" dirty="0" err="1"/>
              <a:t>clique_find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Your code should take two arguments: input file name and k </a:t>
            </a:r>
          </a:p>
          <a:p>
            <a:r>
              <a:rPr lang="en-US" altLang="zh-TW" dirty="0"/>
              <a:t>TA will test your code as follow</a:t>
            </a:r>
          </a:p>
          <a:p>
            <a:pPr marL="0" indent="0">
              <a:buNone/>
            </a:pPr>
            <a:r>
              <a:rPr lang="en-US" altLang="zh-TW" dirty="0"/>
              <a:t> ./</a:t>
            </a:r>
            <a:r>
              <a:rPr lang="en-US" altLang="zh-TW" dirty="0" err="1"/>
              <a:t>clique_find</a:t>
            </a:r>
            <a:r>
              <a:rPr lang="en-US" altLang="zh-TW" dirty="0"/>
              <a:t> [</a:t>
            </a:r>
            <a:r>
              <a:rPr lang="en-US" altLang="zh-TW" dirty="0" err="1"/>
              <a:t>input_file_name</a:t>
            </a:r>
            <a:r>
              <a:rPr lang="en-US" altLang="zh-TW" dirty="0"/>
              <a:t>] k</a:t>
            </a:r>
          </a:p>
          <a:p>
            <a:r>
              <a:rPr lang="en-US" altLang="zh-TW" dirty="0"/>
              <a:t>Output file name should be</a:t>
            </a:r>
          </a:p>
          <a:p>
            <a:pPr lvl="1"/>
            <a:r>
              <a:rPr lang="en-US" altLang="zh-TW" dirty="0"/>
              <a:t>kcore.txt, for k-core problem</a:t>
            </a:r>
          </a:p>
          <a:p>
            <a:pPr lvl="1"/>
            <a:r>
              <a:rPr lang="en-US" altLang="zh-TW" dirty="0"/>
              <a:t>clique.txt, for maximum clique problem</a:t>
            </a:r>
          </a:p>
        </p:txBody>
      </p:sp>
    </p:spTree>
    <p:extLst>
      <p:ext uri="{BB962C8B-B14F-4D97-AF65-F5344CB8AC3E}">
        <p14:creationId xmlns:p14="http://schemas.microsoft.com/office/powerpoint/2010/main" val="279666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two </a:t>
            </a:r>
            <a:r>
              <a:rPr lang="en-US" altLang="zh-TW" dirty="0" err="1"/>
              <a:t>testcases</a:t>
            </a:r>
            <a:endParaRPr lang="en-US" altLang="zh-TW" dirty="0"/>
          </a:p>
          <a:p>
            <a:r>
              <a:rPr lang="en-US" altLang="zh-TW" dirty="0"/>
              <a:t>Public </a:t>
            </a:r>
            <a:r>
              <a:rPr lang="en-US" altLang="zh-TW" dirty="0" err="1"/>
              <a:t>testcase</a:t>
            </a:r>
            <a:endParaRPr lang="en-US" altLang="zh-TW" dirty="0"/>
          </a:p>
          <a:p>
            <a:pPr lvl="1"/>
            <a:r>
              <a:rPr lang="en-US" altLang="zh-TW" dirty="0"/>
              <a:t>82168 vertices, ID from 0 - 82167</a:t>
            </a:r>
          </a:p>
          <a:p>
            <a:pPr lvl="1"/>
            <a:r>
              <a:rPr lang="en-US" altLang="zh-TW" dirty="0"/>
              <a:t>2925046 edges</a:t>
            </a:r>
          </a:p>
          <a:p>
            <a:r>
              <a:rPr lang="en-US" altLang="zh-TW" dirty="0"/>
              <a:t>Private </a:t>
            </a:r>
            <a:r>
              <a:rPr lang="en-US" altLang="zh-TW" dirty="0" err="1"/>
              <a:t>testcase</a:t>
            </a:r>
            <a:endParaRPr lang="en-US" altLang="zh-TW" dirty="0"/>
          </a:p>
          <a:p>
            <a:pPr lvl="1"/>
            <a:r>
              <a:rPr lang="en-US" altLang="zh-TW" dirty="0"/>
              <a:t>82168 vertices, ID from 0 - 82167</a:t>
            </a:r>
          </a:p>
          <a:p>
            <a:pPr lvl="1"/>
            <a:r>
              <a:rPr lang="en-US" altLang="zh-TW"/>
              <a:t>2110828 </a:t>
            </a:r>
            <a:r>
              <a:rPr lang="en-US" altLang="zh-TW" dirty="0"/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17052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public and private test cases. </a:t>
            </a:r>
            <a:br>
              <a:rPr lang="en-US" altLang="zh-TW" dirty="0"/>
            </a:br>
            <a:r>
              <a:rPr lang="en-US" altLang="zh-TW" dirty="0"/>
              <a:t>You also need to submit the project report</a:t>
            </a:r>
          </a:p>
          <a:p>
            <a:r>
              <a:rPr lang="en-US" altLang="zh-TW" dirty="0"/>
              <a:t>Public (45%)</a:t>
            </a:r>
          </a:p>
          <a:p>
            <a:pPr lvl="1"/>
            <a:r>
              <a:rPr lang="en-US" altLang="zh-TW" dirty="0"/>
              <a:t>K-core (18%)</a:t>
            </a:r>
          </a:p>
          <a:p>
            <a:pPr lvl="1"/>
            <a:r>
              <a:rPr lang="en-US" altLang="zh-TW" dirty="0"/>
              <a:t>Clique (27%)</a:t>
            </a:r>
          </a:p>
          <a:p>
            <a:r>
              <a:rPr lang="en-US" altLang="zh-TW" dirty="0"/>
              <a:t>Private (45%)</a:t>
            </a:r>
          </a:p>
          <a:p>
            <a:pPr lvl="1"/>
            <a:r>
              <a:rPr lang="en-US" altLang="zh-TW" dirty="0"/>
              <a:t>K-core (18%)</a:t>
            </a:r>
          </a:p>
          <a:p>
            <a:pPr lvl="1"/>
            <a:r>
              <a:rPr lang="en-US" altLang="zh-TW" dirty="0"/>
              <a:t>Clique (27%)</a:t>
            </a:r>
          </a:p>
          <a:p>
            <a:r>
              <a:rPr lang="en-US" altLang="zh-TW" dirty="0"/>
              <a:t>Report (10%)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73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–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get the score of k-core problem, you need to output the correct vertex IDs and their </a:t>
            </a:r>
            <a:r>
              <a:rPr lang="en-US" altLang="zh-TW" dirty="0" err="1"/>
              <a:t>coreness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25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--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both the public and private test cases of the clique problem, the scores are given based on the clique size you found</a:t>
            </a:r>
          </a:p>
          <a:p>
            <a:pPr lvl="1"/>
            <a:r>
              <a:rPr lang="en-US" altLang="zh-TW" dirty="0"/>
              <a:t>Size = 1500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</a:p>
          <a:p>
            <a:pPr lvl="1"/>
            <a:r>
              <a:rPr lang="en-US" altLang="zh-TW" dirty="0"/>
              <a:t>Size &gt; 1400 : 54</a:t>
            </a:r>
          </a:p>
          <a:p>
            <a:pPr lvl="1"/>
            <a:r>
              <a:rPr lang="en-US" altLang="zh-TW" dirty="0"/>
              <a:t>Size &gt;= 800 : 42</a:t>
            </a:r>
          </a:p>
          <a:p>
            <a:pPr lvl="1"/>
            <a:r>
              <a:rPr lang="en-US" altLang="zh-TW" dirty="0"/>
              <a:t>Size &gt;= 500 : 36</a:t>
            </a:r>
          </a:p>
          <a:p>
            <a:pPr lvl="1"/>
            <a:r>
              <a:rPr lang="en-US" altLang="zh-TW" dirty="0"/>
              <a:t>Otherwise : 0</a:t>
            </a:r>
          </a:p>
        </p:txBody>
      </p:sp>
    </p:spTree>
    <p:extLst>
      <p:ext uri="{BB962C8B-B14F-4D97-AF65-F5344CB8AC3E}">
        <p14:creationId xmlns:p14="http://schemas.microsoft.com/office/powerpoint/2010/main" val="369972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--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 correct </a:t>
            </a:r>
            <a:r>
              <a:rPr lang="en-US" altLang="zh-TW" dirty="0" err="1"/>
              <a:t>coreness</a:t>
            </a:r>
            <a:r>
              <a:rPr lang="en-US" altLang="zh-TW" dirty="0"/>
              <a:t> on both test cases, find clique size = 1400 on the public test case and clique size = 800 on the private test case, and write report properly</a:t>
            </a:r>
          </a:p>
          <a:p>
            <a:r>
              <a:rPr lang="en-US" altLang="zh-TW" dirty="0"/>
              <a:t>(40 + 54)*0.45 + (40 + 42)*0.45+10 = 89.2</a:t>
            </a:r>
          </a:p>
          <a:p>
            <a:r>
              <a:rPr lang="en-US" altLang="zh-TW" dirty="0"/>
              <a:t>Output correct </a:t>
            </a:r>
            <a:r>
              <a:rPr lang="en-US" altLang="zh-TW" dirty="0" err="1"/>
              <a:t>coreness</a:t>
            </a:r>
            <a:r>
              <a:rPr lang="en-US" altLang="zh-TW" dirty="0"/>
              <a:t> on public test case, but fail in the private test. Find clique size = 1433 on both test cases</a:t>
            </a:r>
          </a:p>
          <a:p>
            <a:r>
              <a:rPr lang="en-US" altLang="zh-TW" dirty="0"/>
              <a:t>(40 + 54 )*0.45 + ( 0 + 54 )*0.45 + 10 = 76.6</a:t>
            </a:r>
          </a:p>
        </p:txBody>
      </p:sp>
    </p:spTree>
    <p:extLst>
      <p:ext uri="{BB962C8B-B14F-4D97-AF65-F5344CB8AC3E}">
        <p14:creationId xmlns:p14="http://schemas.microsoft.com/office/powerpoint/2010/main" val="329127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report should contain</a:t>
            </a:r>
          </a:p>
          <a:p>
            <a:pPr lvl="1"/>
            <a:r>
              <a:rPr lang="en-US" altLang="zh-TW" dirty="0"/>
              <a:t>How you implement your code</a:t>
            </a:r>
          </a:p>
          <a:p>
            <a:pPr lvl="1"/>
            <a:r>
              <a:rPr lang="en-US" altLang="zh-TW" dirty="0"/>
              <a:t>Challenge you encounter in this project</a:t>
            </a:r>
          </a:p>
          <a:p>
            <a:pPr lvl="1"/>
            <a:r>
              <a:rPr lang="en-US" altLang="zh-TW" dirty="0"/>
              <a:t>Reference that give you idea (</a:t>
            </a:r>
            <a:r>
              <a:rPr lang="en-US" altLang="zh-TW" dirty="0" err="1"/>
              <a:t>github</a:t>
            </a:r>
            <a:r>
              <a:rPr lang="en-US" altLang="zh-TW" dirty="0"/>
              <a:t>/paper…)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No more than 3 pages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Induced subgraph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r>
                  <a:rPr lang="en-US" altLang="zh-TW" dirty="0"/>
                  <a:t>Given a vertex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An induced subgraph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graph whose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vertex set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, and whose edge set consists of all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have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both endpoints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10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your </a:t>
            </a:r>
          </a:p>
          <a:p>
            <a:pPr lvl="1"/>
            <a:r>
              <a:rPr lang="en-US" altLang="zh-TW" dirty="0"/>
              <a:t>Code</a:t>
            </a:r>
          </a:p>
          <a:p>
            <a:pPr lvl="1"/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/>
              <a:t>Report</a:t>
            </a:r>
          </a:p>
          <a:p>
            <a:r>
              <a:rPr lang="en-US" altLang="zh-TW" dirty="0"/>
              <a:t>Submit a zip file with filename “[</a:t>
            </a:r>
            <a:r>
              <a:rPr lang="en-US" altLang="zh-TW" dirty="0" err="1"/>
              <a:t>student_id</a:t>
            </a:r>
            <a:r>
              <a:rPr lang="en-US" altLang="zh-TW" dirty="0"/>
              <a:t>]_project”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" y="4792540"/>
            <a:ext cx="4146207" cy="8081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4" y="4792540"/>
            <a:ext cx="74485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9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65" y="2568440"/>
            <a:ext cx="3457575" cy="1114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6833"/>
            <a:ext cx="10515600" cy="4351338"/>
          </a:xfrm>
        </p:spPr>
        <p:txBody>
          <a:bodyPr/>
          <a:lstStyle/>
          <a:p>
            <a:r>
              <a:rPr lang="en-US" altLang="zh-TW" dirty="0"/>
              <a:t>After “make”, a executable file “</a:t>
            </a:r>
            <a:r>
              <a:rPr lang="en-US" altLang="zh-TW"/>
              <a:t>clique_find” </a:t>
            </a:r>
            <a:r>
              <a:rPr lang="en-US" altLang="zh-TW" dirty="0"/>
              <a:t>should be created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execute, kcore.txt and clique.txt should be created</a:t>
            </a:r>
          </a:p>
          <a:p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817459" y="2669184"/>
            <a:ext cx="923193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59" y="5446638"/>
            <a:ext cx="4991100" cy="1076325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3652836" y="5397859"/>
            <a:ext cx="923193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273550" y="5373470"/>
            <a:ext cx="923193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57D374-5397-5246-906B-075AE85BD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4759"/>
            <a:ext cx="5918200" cy="7239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B972975-A5A5-C84D-B500-644D887580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09" y="4740177"/>
            <a:ext cx="8864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0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are </a:t>
            </a:r>
            <a:r>
              <a:rPr lang="en-US" altLang="zh-TW" dirty="0">
                <a:solidFill>
                  <a:schemeClr val="accent5"/>
                </a:solidFill>
              </a:rPr>
              <a:t>allowed </a:t>
            </a:r>
            <a:r>
              <a:rPr lang="en-US" altLang="zh-TW" dirty="0"/>
              <a:t>to use STL</a:t>
            </a:r>
          </a:p>
          <a:p>
            <a:endParaRPr lang="en-US" altLang="zh-TW" dirty="0"/>
          </a:p>
          <a:p>
            <a:r>
              <a:rPr lang="en-US" altLang="zh-TW" dirty="0"/>
              <a:t>But </a:t>
            </a:r>
            <a:r>
              <a:rPr lang="en-US" altLang="zh-TW" dirty="0">
                <a:solidFill>
                  <a:srgbClr val="FF0000"/>
                </a:solidFill>
              </a:rPr>
              <a:t>do not </a:t>
            </a:r>
            <a:r>
              <a:rPr lang="en-US" altLang="zh-TW" dirty="0"/>
              <a:t>use existing functions/libraries that directly compute </a:t>
            </a:r>
            <a:r>
              <a:rPr lang="en-US" altLang="zh-TW" dirty="0" err="1"/>
              <a:t>coreness</a:t>
            </a:r>
            <a:r>
              <a:rPr lang="en-US" altLang="zh-TW" dirty="0"/>
              <a:t>/find cliques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740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Do not </a:t>
            </a:r>
            <a:r>
              <a:rPr lang="en-US" altLang="zh-TW" dirty="0"/>
              <a:t>copy code from this website when you implement k-core </a:t>
            </a:r>
          </a:p>
          <a:p>
            <a:pPr lvl="1"/>
            <a:r>
              <a:rPr lang="en-US" altLang="zh-TW" dirty="0">
                <a:hlinkClick r:id="rId2"/>
              </a:rPr>
              <a:t>https://www.geeksforgeeks.org/find-k-cores-graph/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It’s wrong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9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handle interrupt 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include &lt;</a:t>
            </a:r>
            <a:r>
              <a:rPr lang="en-US" altLang="zh-TW" dirty="0" err="1"/>
              <a:t>signal.h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Define a function signal handler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44" y="3121879"/>
            <a:ext cx="4879759" cy="17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57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handle interrupt 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main function, specify the signal to handle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Run with timeout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63" y="2304317"/>
            <a:ext cx="3714750" cy="2724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94" y="5712985"/>
            <a:ext cx="6010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method you may use to find maximum clique</a:t>
            </a:r>
          </a:p>
          <a:p>
            <a:endParaRPr lang="en-US" altLang="zh-TW" dirty="0"/>
          </a:p>
          <a:p>
            <a:r>
              <a:rPr lang="en-US" altLang="zh-TW" dirty="0"/>
              <a:t>Branch and bound</a:t>
            </a:r>
          </a:p>
          <a:p>
            <a:pPr lvl="1"/>
            <a:r>
              <a:rPr lang="en-US" altLang="zh-TW" dirty="0">
                <a:hlinkClick r:id="rId2"/>
              </a:rPr>
              <a:t>https://en.wikipedia.org/wiki/Branch_and_bound</a:t>
            </a:r>
            <a:endParaRPr lang="en-US" altLang="zh-TW" dirty="0"/>
          </a:p>
          <a:p>
            <a:r>
              <a:rPr lang="en-US" altLang="zh-TW" dirty="0"/>
              <a:t>Graph coloring</a:t>
            </a:r>
          </a:p>
          <a:p>
            <a:pPr lvl="1"/>
            <a:r>
              <a:rPr lang="en-US" altLang="zh-TW" dirty="0">
                <a:hlinkClick r:id="rId3"/>
              </a:rPr>
              <a:t>https://www.geeksforgeeks.org/graph-coloring-set-2-greedy-algorithm/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43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1-core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8350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2-core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3641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3-core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781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Induced subgraph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38200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625363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515209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92528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253763" y="2498297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>
            <a:stCxn id="8" idx="2"/>
            <a:endCxn id="4" idx="7"/>
          </p:cNvCxnSpPr>
          <p:nvPr/>
        </p:nvCxnSpPr>
        <p:spPr>
          <a:xfrm flipH="1">
            <a:off x="1386044" y="2819217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4"/>
            <a:endCxn id="6" idx="0"/>
          </p:cNvCxnSpPr>
          <p:nvPr/>
        </p:nvCxnSpPr>
        <p:spPr>
          <a:xfrm flipH="1">
            <a:off x="1836129" y="3140136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4" idx="5"/>
            <a:endCxn id="6" idx="1"/>
          </p:cNvCxnSpPr>
          <p:nvPr/>
        </p:nvCxnSpPr>
        <p:spPr>
          <a:xfrm>
            <a:off x="1386044" y="3968053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4" idx="6"/>
            <a:endCxn id="5" idx="2"/>
          </p:cNvCxnSpPr>
          <p:nvPr/>
        </p:nvCxnSpPr>
        <p:spPr>
          <a:xfrm>
            <a:off x="1480039" y="3741129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7"/>
          </p:cNvCxnSpPr>
          <p:nvPr/>
        </p:nvCxnSpPr>
        <p:spPr>
          <a:xfrm flipH="1">
            <a:off x="3540372" y="4062048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8" idx="6"/>
            <a:endCxn id="5" idx="1"/>
          </p:cNvCxnSpPr>
          <p:nvPr/>
        </p:nvCxnSpPr>
        <p:spPr>
          <a:xfrm>
            <a:off x="2895602" y="2819217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" idx="6"/>
            <a:endCxn id="5" idx="2"/>
          </p:cNvCxnSpPr>
          <p:nvPr/>
        </p:nvCxnSpPr>
        <p:spPr>
          <a:xfrm flipV="1">
            <a:off x="2157048" y="3741129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07480" y="2498297"/>
                <a:ext cx="249701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={0,1,2,3,4}</m:t>
                      </m:r>
                    </m:oMath>
                  </m:oMathPara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80" y="2498297"/>
                <a:ext cx="2497016" cy="477054"/>
              </a:xfrm>
              <a:prstGeom prst="rect">
                <a:avLst/>
              </a:prstGeom>
              <a:blipFill>
                <a:blip r:embed="rId2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6081346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758355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235674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496909" y="2498297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7" idx="2"/>
            <a:endCxn id="33" idx="7"/>
          </p:cNvCxnSpPr>
          <p:nvPr/>
        </p:nvCxnSpPr>
        <p:spPr>
          <a:xfrm flipH="1">
            <a:off x="6629190" y="2819217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7" idx="4"/>
            <a:endCxn id="35" idx="0"/>
          </p:cNvCxnSpPr>
          <p:nvPr/>
        </p:nvCxnSpPr>
        <p:spPr>
          <a:xfrm flipH="1">
            <a:off x="7079275" y="3140136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3" idx="5"/>
            <a:endCxn id="35" idx="1"/>
          </p:cNvCxnSpPr>
          <p:nvPr/>
        </p:nvCxnSpPr>
        <p:spPr>
          <a:xfrm>
            <a:off x="6629190" y="3968053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550626" y="2498297"/>
                <a:ext cx="249701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={0,2,3,4}</m:t>
                      </m:r>
                    </m:oMath>
                  </m:oMathPara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626" y="2498297"/>
                <a:ext cx="2497016" cy="477054"/>
              </a:xfrm>
              <a:prstGeom prst="rect">
                <a:avLst/>
              </a:prstGeom>
              <a:blipFill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7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simple method: brute force</a:t>
            </a:r>
          </a:p>
          <a:p>
            <a:r>
              <a:rPr lang="en-US" altLang="zh-TW" dirty="0"/>
              <a:t>For example</a:t>
            </a:r>
          </a:p>
          <a:p>
            <a:r>
              <a:rPr lang="en-US" altLang="zh-TW" dirty="0"/>
              <a:t>V = {0,1,2,3,4}</a:t>
            </a:r>
          </a:p>
          <a:p>
            <a:r>
              <a:rPr lang="en-US" altLang="zh-TW" dirty="0"/>
              <a:t>Try every possible combination </a:t>
            </a:r>
          </a:p>
          <a:p>
            <a:pPr lvl="1"/>
            <a:r>
              <a:rPr lang="en-US" altLang="zh-TW" dirty="0"/>
              <a:t>{0},{1},{2},{3},{4}</a:t>
            </a:r>
          </a:p>
          <a:p>
            <a:pPr lvl="1"/>
            <a:r>
              <a:rPr lang="en-US" altLang="zh-TW" dirty="0"/>
              <a:t>{0,1},{0,2},{0,3},{0,4}…</a:t>
            </a:r>
          </a:p>
          <a:p>
            <a:pPr lvl="1"/>
            <a:r>
              <a:rPr lang="en-US" altLang="zh-TW" dirty="0"/>
              <a:t>{0,1,2},{0,1,3}, … ,{0,3,4}…</a:t>
            </a:r>
          </a:p>
          <a:p>
            <a:pPr lvl="1"/>
            <a:r>
              <a:rPr lang="en-US" altLang="zh-TW" dirty="0"/>
              <a:t>{0,1,2,3,4}</a:t>
            </a:r>
          </a:p>
          <a:p>
            <a:r>
              <a:rPr lang="en-US" altLang="zh-TW" dirty="0"/>
              <a:t>Check which is the maximum size clique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397261" y="323557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0184424" y="323557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074270" y="4522178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551589" y="4522178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812824" y="231365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7945105" y="2634579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8395190" y="2955498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7945105" y="3783415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8039100" y="3556491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10099433" y="3877410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9454663" y="2634579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8716109" y="3556491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8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 brute force practical?</a:t>
            </a:r>
          </a:p>
          <a:p>
            <a:endParaRPr lang="en-US" altLang="zh-TW" dirty="0"/>
          </a:p>
          <a:p>
            <a:r>
              <a:rPr lang="en-US" altLang="zh-TW" dirty="0"/>
              <a:t>In this project, test case contain 82167 vertices</a:t>
            </a:r>
          </a:p>
          <a:p>
            <a:endParaRPr lang="en-US" altLang="zh-TW" dirty="0"/>
          </a:p>
          <a:p>
            <a:r>
              <a:rPr lang="en-US" altLang="zh-TW" dirty="0"/>
              <a:t>Trying out all combinations is </a:t>
            </a:r>
            <a:r>
              <a:rPr lang="en-US" altLang="zh-TW" dirty="0">
                <a:solidFill>
                  <a:srgbClr val="FF0000"/>
                </a:solidFill>
              </a:rPr>
              <a:t>impossible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7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Complete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complete graph, then every pair of vertices has an edge connect them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7159869" y="43834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9947032" y="43834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836878" y="567006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314197" y="567006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575432" y="346154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7707713" y="3782462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8157798" y="4103381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7707713" y="4931298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7801708" y="4704374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9862041" y="5025293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9217271" y="3782462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8478717" y="4704374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2"/>
            <a:endCxn id="4" idx="6"/>
          </p:cNvCxnSpPr>
          <p:nvPr/>
        </p:nvCxnSpPr>
        <p:spPr>
          <a:xfrm flipH="1" flipV="1">
            <a:off x="7801708" y="4704374"/>
            <a:ext cx="1512489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4"/>
            <a:endCxn id="7" idx="0"/>
          </p:cNvCxnSpPr>
          <p:nvPr/>
        </p:nvCxnSpPr>
        <p:spPr>
          <a:xfrm>
            <a:off x="8896352" y="4103381"/>
            <a:ext cx="738765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" idx="6"/>
            <a:endCxn id="7" idx="2"/>
          </p:cNvCxnSpPr>
          <p:nvPr/>
        </p:nvCxnSpPr>
        <p:spPr>
          <a:xfrm>
            <a:off x="8478717" y="5990981"/>
            <a:ext cx="835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2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Clique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A clique is a subset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, whose induced subgraph is a </a:t>
                </a:r>
                <a:r>
                  <a:rPr lang="en-US" altLang="zh-TW" dirty="0">
                    <a:solidFill>
                      <a:schemeClr val="accent5"/>
                    </a:solidFill>
                  </a:rPr>
                  <a:t>complete graph</a:t>
                </a:r>
              </a:p>
              <a:p>
                <a:endParaRPr lang="en-US" altLang="zh-TW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={0,3,4}</m:t>
                    </m:r>
                  </m:oMath>
                </a14:m>
                <a:r>
                  <a:rPr lang="en-US" altLang="zh-TW" dirty="0"/>
                  <a:t> is a clique</a:t>
                </a:r>
              </a:p>
              <a:p>
                <a:endParaRPr lang="zh-TW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4286355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73518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963364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440683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701918" y="3911293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4834199" y="4232213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5284284" y="4553132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4834199" y="5381049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4928194" y="5154125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6988527" y="5475044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6343757" y="4232213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5605203" y="5154125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8225415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8902424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640978" y="3911293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20" idx="2"/>
            <a:endCxn id="16" idx="7"/>
          </p:cNvCxnSpPr>
          <p:nvPr/>
        </p:nvCxnSpPr>
        <p:spPr>
          <a:xfrm flipH="1">
            <a:off x="8773259" y="4232213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20" idx="4"/>
            <a:endCxn id="18" idx="0"/>
          </p:cNvCxnSpPr>
          <p:nvPr/>
        </p:nvCxnSpPr>
        <p:spPr>
          <a:xfrm flipH="1">
            <a:off x="9223344" y="4553132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6" idx="5"/>
            <a:endCxn id="18" idx="1"/>
          </p:cNvCxnSpPr>
          <p:nvPr/>
        </p:nvCxnSpPr>
        <p:spPr>
          <a:xfrm>
            <a:off x="8773259" y="5381049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7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K-core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</a:t>
                </a:r>
                <a:r>
                  <a:rPr lang="en-US" altLang="zh-TW" i="1" dirty="0"/>
                  <a:t>k</a:t>
                </a:r>
                <a:r>
                  <a:rPr lang="en-US" altLang="zh-TW" dirty="0"/>
                  <a:t>-core of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maximal connected subgraph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 which all vertices have degree a least </a:t>
                </a:r>
                <a:r>
                  <a:rPr lang="en-US" altLang="zh-TW" i="1" dirty="0"/>
                  <a:t>k.</a:t>
                </a:r>
              </a:p>
              <a:p>
                <a:r>
                  <a:rPr lang="en-US" altLang="zh-TW" dirty="0"/>
                  <a:t>A vertex has </a:t>
                </a:r>
                <a:r>
                  <a:rPr lang="en-US" altLang="zh-TW" dirty="0" err="1"/>
                  <a:t>coreness</a:t>
                </a:r>
                <a:r>
                  <a:rPr lang="en-US" altLang="zh-TW" dirty="0"/>
                  <a:t> 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 if it belongs to a 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-core but not to any </a:t>
                </a:r>
                <a:r>
                  <a:rPr lang="en-US" altLang="zh-TW" i="1" dirty="0"/>
                  <a:t>(c+1)</a:t>
                </a:r>
                <a:r>
                  <a:rPr lang="en-US" altLang="zh-TW" dirty="0"/>
                  <a:t>-core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15" y="3543299"/>
            <a:ext cx="5164532" cy="31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undirected graph, an integer k</a:t>
                </a:r>
              </a:p>
              <a:p>
                <a:r>
                  <a:rPr lang="en-US" altLang="zh-TW" dirty="0"/>
                  <a:t>Two tasks</a:t>
                </a:r>
              </a:p>
              <a:p>
                <a:pPr lvl="1"/>
                <a:r>
                  <a:rPr lang="en-US" altLang="zh-TW" dirty="0"/>
                  <a:t>Find all vertices that has </a:t>
                </a:r>
                <a:r>
                  <a:rPr lang="en-US" altLang="zh-TW" dirty="0" err="1"/>
                  <a:t>coreness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/>
                  <a:t> k</a:t>
                </a:r>
              </a:p>
              <a:p>
                <a:pPr lvl="1"/>
                <a:r>
                  <a:rPr lang="en-US" altLang="zh-TW" dirty="0"/>
                  <a:t>Output the maximum size of clique you can found</a:t>
                </a:r>
              </a:p>
              <a:p>
                <a:r>
                  <a:rPr lang="en-US" altLang="zh-TW" dirty="0"/>
                  <a:t>Both tasks should be done in 3 minutes</a:t>
                </a:r>
              </a:p>
              <a:p>
                <a:pPr lvl="1"/>
                <a:r>
                  <a:rPr lang="en-US" altLang="zh-TW" dirty="0"/>
                  <a:t>Every two vertices in the clique exists an edge</a:t>
                </a:r>
              </a:p>
              <a:p>
                <a:pPr lvl="1"/>
                <a:r>
                  <a:rPr lang="en-US" altLang="zh-TW" dirty="0"/>
                  <a:t>Output the largest size you can find, if you find a clique of size 700 and a clique of size 800, output the clique of size 800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7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Requirements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with C/C++, with your own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Strictly follow the input/output formats</a:t>
            </a:r>
          </a:p>
          <a:p>
            <a:endParaRPr lang="en-US" altLang="zh-TW" dirty="0"/>
          </a:p>
          <a:p>
            <a:pPr indent="-342900"/>
            <a:r>
              <a:rPr lang="en-US" altLang="zh-TW" dirty="0">
                <a:ea typeface="微軟正黑體" panose="020B0604030504040204" pitchFamily="34" charset="-120"/>
              </a:rPr>
              <a:t>Do not copy/paste others’ codes</a:t>
            </a:r>
          </a:p>
          <a:p>
            <a:pPr lvl="1" indent="-342900"/>
            <a:r>
              <a:rPr lang="en-US" altLang="zh-TW" dirty="0">
                <a:ea typeface="微軟正黑體" panose="020B0604030504040204" pitchFamily="34" charset="-120"/>
              </a:rPr>
              <a:t>You can refer to the codes on GitHub or anywhere else</a:t>
            </a:r>
          </a:p>
          <a:p>
            <a:pPr lvl="1" indent="-342900"/>
            <a:r>
              <a:rPr lang="en-US" altLang="zh-TW" dirty="0">
                <a:ea typeface="微軟正黑體" panose="020B0604030504040204" pitchFamily="34" charset="-120"/>
              </a:rPr>
              <a:t>But you need to write your own code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47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line consists of two integers u and v, means there exist an edge between u and v</a:t>
            </a:r>
          </a:p>
          <a:p>
            <a:endParaRPr lang="en-US" altLang="zh-TW" dirty="0"/>
          </a:p>
          <a:p>
            <a:r>
              <a:rPr lang="en-US" altLang="zh-TW" dirty="0"/>
              <a:t>u and v are separated by a space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01" y="2417884"/>
            <a:ext cx="1200540" cy="40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9071</TotalTime>
  <Words>1050</Words>
  <Application>Microsoft Macintosh PowerPoint</Application>
  <PresentationFormat>寬螢幕</PresentationFormat>
  <Paragraphs>226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佈景主題</vt:lpstr>
      <vt:lpstr>Project</vt:lpstr>
      <vt:lpstr>Induced subgraph</vt:lpstr>
      <vt:lpstr>Induced subgraph</vt:lpstr>
      <vt:lpstr>Complete graph</vt:lpstr>
      <vt:lpstr>Clique</vt:lpstr>
      <vt:lpstr>K-core</vt:lpstr>
      <vt:lpstr>Project</vt:lpstr>
      <vt:lpstr>Requirements </vt:lpstr>
      <vt:lpstr>Input file format</vt:lpstr>
      <vt:lpstr>Output file format – k-core</vt:lpstr>
      <vt:lpstr>Output file format -- clique</vt:lpstr>
      <vt:lpstr>Testing environment</vt:lpstr>
      <vt:lpstr>Testing </vt:lpstr>
      <vt:lpstr>Testcases</vt:lpstr>
      <vt:lpstr>Scoring</vt:lpstr>
      <vt:lpstr>Scoring – k-core</vt:lpstr>
      <vt:lpstr>Scoring -- clique</vt:lpstr>
      <vt:lpstr>Scoring -- example</vt:lpstr>
      <vt:lpstr>Report</vt:lpstr>
      <vt:lpstr>Submission </vt:lpstr>
      <vt:lpstr>Submission</vt:lpstr>
      <vt:lpstr>Note</vt:lpstr>
      <vt:lpstr>Warning</vt:lpstr>
      <vt:lpstr>Appendix – how to handle interrupt signal</vt:lpstr>
      <vt:lpstr>Appendix – how to handle interrupt signal</vt:lpstr>
      <vt:lpstr>Appendix </vt:lpstr>
      <vt:lpstr>Appendix – how to find k-core</vt:lpstr>
      <vt:lpstr>Appendix – how to find k-core</vt:lpstr>
      <vt:lpstr>Appendix – how to find k-core</vt:lpstr>
      <vt:lpstr>Appendix – how to find clique</vt:lpstr>
      <vt:lpstr>Appendix – how to find clique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真旭 楊</dc:creator>
  <cp:lastModifiedBy>Microsoft Office User</cp:lastModifiedBy>
  <cp:revision>580</cp:revision>
  <dcterms:created xsi:type="dcterms:W3CDTF">2019-11-04T06:38:27Z</dcterms:created>
  <dcterms:modified xsi:type="dcterms:W3CDTF">2020-12-24T07:49:53Z</dcterms:modified>
</cp:coreProperties>
</file>