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8"/>
  </p:notesMasterIdLst>
  <p:sldIdLst>
    <p:sldId id="309" r:id="rId2"/>
    <p:sldId id="303" r:id="rId3"/>
    <p:sldId id="302" r:id="rId4"/>
    <p:sldId id="294" r:id="rId5"/>
    <p:sldId id="305" r:id="rId6"/>
    <p:sldId id="306" r:id="rId7"/>
    <p:sldId id="307" r:id="rId8"/>
    <p:sldId id="277" r:id="rId9"/>
    <p:sldId id="310" r:id="rId10"/>
    <p:sldId id="266" r:id="rId11"/>
    <p:sldId id="298" r:id="rId12"/>
    <p:sldId id="313" r:id="rId13"/>
    <p:sldId id="275" r:id="rId14"/>
    <p:sldId id="281" r:id="rId15"/>
    <p:sldId id="283" r:id="rId16"/>
    <p:sldId id="284" r:id="rId17"/>
    <p:sldId id="285" r:id="rId18"/>
    <p:sldId id="286" r:id="rId19"/>
    <p:sldId id="314" r:id="rId20"/>
    <p:sldId id="315" r:id="rId21"/>
    <p:sldId id="317" r:id="rId22"/>
    <p:sldId id="301" r:id="rId23"/>
    <p:sldId id="300" r:id="rId24"/>
    <p:sldId id="299" r:id="rId25"/>
    <p:sldId id="312" r:id="rId26"/>
    <p:sldId id="29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A9199B-D3B0-4010-B688-DE34243E9F6C}" v="93" dt="2025-01-20T12:44:05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5"/>
    <p:restoredTop sz="90816" autoAdjust="0"/>
  </p:normalViewPr>
  <p:slideViewPr>
    <p:cSldViewPr>
      <p:cViewPr varScale="1">
        <p:scale>
          <a:sx n="70" d="100"/>
          <a:sy n="70" d="100"/>
        </p:scale>
        <p:origin x="12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F28EAF-3E0A-4A72-9C4D-4CCF053D2639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18BBFF-B154-47C7-A840-70C700C17173}">
      <dgm:prSet/>
      <dgm:spPr/>
      <dgm:t>
        <a:bodyPr/>
        <a:lstStyle/>
        <a:p>
          <a:r>
            <a:rPr lang="en-IE" dirty="0"/>
            <a:t>A feature at the end of a project</a:t>
          </a:r>
          <a:endParaRPr lang="en-US" dirty="0"/>
        </a:p>
      </dgm:t>
    </dgm:pt>
    <dgm:pt modelId="{BD08360B-EEA1-4851-9846-5A51BF554F79}" type="parTrans" cxnId="{3DA3A95D-867D-4B5D-8011-CF980CCD8EEC}">
      <dgm:prSet/>
      <dgm:spPr/>
      <dgm:t>
        <a:bodyPr/>
        <a:lstStyle/>
        <a:p>
          <a:endParaRPr lang="en-US"/>
        </a:p>
      </dgm:t>
    </dgm:pt>
    <dgm:pt modelId="{7585722A-1659-49D9-8A7C-A18908B01D13}" type="sibTrans" cxnId="{3DA3A95D-867D-4B5D-8011-CF980CCD8EEC}">
      <dgm:prSet/>
      <dgm:spPr/>
      <dgm:t>
        <a:bodyPr/>
        <a:lstStyle/>
        <a:p>
          <a:endParaRPr lang="en-US"/>
        </a:p>
      </dgm:t>
    </dgm:pt>
    <dgm:pt modelId="{19D59670-EA31-4982-A346-648A99B61D2A}">
      <dgm:prSet/>
      <dgm:spPr/>
      <dgm:t>
        <a:bodyPr/>
        <a:lstStyle/>
        <a:p>
          <a:r>
            <a:rPr lang="en-IE" dirty="0"/>
            <a:t>Meeting a compliance checklist</a:t>
          </a:r>
          <a:endParaRPr lang="en-US" dirty="0"/>
        </a:p>
      </dgm:t>
    </dgm:pt>
    <dgm:pt modelId="{30DEDE43-6B09-4A69-AFB6-FCBAC04D6C5D}" type="parTrans" cxnId="{BFC076D5-1AB1-4AC9-A717-C2B3DA55CC68}">
      <dgm:prSet/>
      <dgm:spPr/>
      <dgm:t>
        <a:bodyPr/>
        <a:lstStyle/>
        <a:p>
          <a:endParaRPr lang="en-US"/>
        </a:p>
      </dgm:t>
    </dgm:pt>
    <dgm:pt modelId="{BDC37104-CDFD-4EF2-B587-93BE7D0A1234}" type="sibTrans" cxnId="{BFC076D5-1AB1-4AC9-A717-C2B3DA55CC68}">
      <dgm:prSet/>
      <dgm:spPr/>
      <dgm:t>
        <a:bodyPr/>
        <a:lstStyle/>
        <a:p>
          <a:endParaRPr lang="en-US"/>
        </a:p>
      </dgm:t>
    </dgm:pt>
    <dgm:pt modelId="{8382B845-FB7F-46A8-8E89-D13B0EA395C3}">
      <dgm:prSet/>
      <dgm:spPr/>
      <dgm:t>
        <a:bodyPr/>
        <a:lstStyle/>
        <a:p>
          <a:r>
            <a:rPr lang="en-IE"/>
            <a:t>A single person or teams job</a:t>
          </a:r>
          <a:endParaRPr lang="en-US"/>
        </a:p>
      </dgm:t>
    </dgm:pt>
    <dgm:pt modelId="{1E49C199-1AD6-4B2F-8869-CB3B0703C1DA}" type="parTrans" cxnId="{D0C3113C-C0C3-4BB5-8B5C-2B5E474D0B01}">
      <dgm:prSet/>
      <dgm:spPr/>
      <dgm:t>
        <a:bodyPr/>
        <a:lstStyle/>
        <a:p>
          <a:endParaRPr lang="en-US"/>
        </a:p>
      </dgm:t>
    </dgm:pt>
    <dgm:pt modelId="{43D85055-0D5A-4E8C-A34E-AACB36EAF02D}" type="sibTrans" cxnId="{D0C3113C-C0C3-4BB5-8B5C-2B5E474D0B01}">
      <dgm:prSet/>
      <dgm:spPr/>
      <dgm:t>
        <a:bodyPr/>
        <a:lstStyle/>
        <a:p>
          <a:endParaRPr lang="en-US"/>
        </a:p>
      </dgm:t>
    </dgm:pt>
    <dgm:pt modelId="{21F12EDA-0C44-46E4-A692-3294C4B9A959}">
      <dgm:prSet/>
      <dgm:spPr/>
      <dgm:t>
        <a:bodyPr/>
        <a:lstStyle/>
        <a:p>
          <a:r>
            <a:rPr lang="en-IE"/>
            <a:t>Hiring someone to do it afterward</a:t>
          </a:r>
          <a:endParaRPr lang="en-US"/>
        </a:p>
      </dgm:t>
    </dgm:pt>
    <dgm:pt modelId="{C34C5C53-26CA-4019-B687-CFE08ED8FFE8}" type="parTrans" cxnId="{AF87B45D-11F9-4395-8CB5-9483C9E61C7E}">
      <dgm:prSet/>
      <dgm:spPr/>
      <dgm:t>
        <a:bodyPr/>
        <a:lstStyle/>
        <a:p>
          <a:endParaRPr lang="en-US"/>
        </a:p>
      </dgm:t>
    </dgm:pt>
    <dgm:pt modelId="{B9303E7E-3800-433D-A3BF-9F56576E25CF}" type="sibTrans" cxnId="{AF87B45D-11F9-4395-8CB5-9483C9E61C7E}">
      <dgm:prSet/>
      <dgm:spPr/>
      <dgm:t>
        <a:bodyPr/>
        <a:lstStyle/>
        <a:p>
          <a:endParaRPr lang="en-US"/>
        </a:p>
      </dgm:t>
    </dgm:pt>
    <dgm:pt modelId="{4B605F44-56C8-4E19-9990-B32A2315A8A0}">
      <dgm:prSet/>
      <dgm:spPr/>
      <dgm:t>
        <a:bodyPr/>
        <a:lstStyle/>
        <a:p>
          <a:r>
            <a:rPr lang="en-IE" dirty="0"/>
            <a:t>A tools or application </a:t>
          </a:r>
          <a:endParaRPr lang="en-US" dirty="0"/>
        </a:p>
      </dgm:t>
    </dgm:pt>
    <dgm:pt modelId="{D1D59945-230F-4EC3-9CB8-8B8C3D23CC64}" type="parTrans" cxnId="{3D0E8E6C-F85E-4DB1-B3D3-949BDD2F0E3B}">
      <dgm:prSet/>
      <dgm:spPr/>
      <dgm:t>
        <a:bodyPr/>
        <a:lstStyle/>
        <a:p>
          <a:endParaRPr lang="en-US"/>
        </a:p>
      </dgm:t>
    </dgm:pt>
    <dgm:pt modelId="{761CDBC3-902F-40E5-8565-41B5D9D147F3}" type="sibTrans" cxnId="{3D0E8E6C-F85E-4DB1-B3D3-949BDD2F0E3B}">
      <dgm:prSet/>
      <dgm:spPr/>
      <dgm:t>
        <a:bodyPr/>
        <a:lstStyle/>
        <a:p>
          <a:endParaRPr lang="en-US"/>
        </a:p>
      </dgm:t>
    </dgm:pt>
    <dgm:pt modelId="{50BCFC59-28EB-4658-BA0D-138266C2592A}" type="pres">
      <dgm:prSet presAssocID="{8BF28EAF-3E0A-4A72-9C4D-4CCF053D2639}" presName="vert0" presStyleCnt="0">
        <dgm:presLayoutVars>
          <dgm:dir/>
          <dgm:animOne val="branch"/>
          <dgm:animLvl val="lvl"/>
        </dgm:presLayoutVars>
      </dgm:prSet>
      <dgm:spPr/>
    </dgm:pt>
    <dgm:pt modelId="{BD9EF217-02B9-41DD-B28E-EF60AF6EFFA7}" type="pres">
      <dgm:prSet presAssocID="{AC18BBFF-B154-47C7-A840-70C700C17173}" presName="thickLine" presStyleLbl="alignNode1" presStyleIdx="0" presStyleCnt="5"/>
      <dgm:spPr/>
    </dgm:pt>
    <dgm:pt modelId="{F2F91FC7-A269-4E44-855A-B36038A343A0}" type="pres">
      <dgm:prSet presAssocID="{AC18BBFF-B154-47C7-A840-70C700C17173}" presName="horz1" presStyleCnt="0"/>
      <dgm:spPr/>
    </dgm:pt>
    <dgm:pt modelId="{F083295D-2C99-454A-A8CB-8F73AE11C61C}" type="pres">
      <dgm:prSet presAssocID="{AC18BBFF-B154-47C7-A840-70C700C17173}" presName="tx1" presStyleLbl="revTx" presStyleIdx="0" presStyleCnt="5"/>
      <dgm:spPr/>
    </dgm:pt>
    <dgm:pt modelId="{BD26CC5B-6FC7-4272-ACA1-E9D4200EE5E6}" type="pres">
      <dgm:prSet presAssocID="{AC18BBFF-B154-47C7-A840-70C700C17173}" presName="vert1" presStyleCnt="0"/>
      <dgm:spPr/>
    </dgm:pt>
    <dgm:pt modelId="{049704A4-6315-4D42-89CB-35CA3D33DA82}" type="pres">
      <dgm:prSet presAssocID="{19D59670-EA31-4982-A346-648A99B61D2A}" presName="thickLine" presStyleLbl="alignNode1" presStyleIdx="1" presStyleCnt="5"/>
      <dgm:spPr/>
    </dgm:pt>
    <dgm:pt modelId="{FE408C60-C1FE-4991-ABD0-1661D2DA0B63}" type="pres">
      <dgm:prSet presAssocID="{19D59670-EA31-4982-A346-648A99B61D2A}" presName="horz1" presStyleCnt="0"/>
      <dgm:spPr/>
    </dgm:pt>
    <dgm:pt modelId="{A34D6C90-B8A6-4B77-9D15-91FA1BFFABE5}" type="pres">
      <dgm:prSet presAssocID="{19D59670-EA31-4982-A346-648A99B61D2A}" presName="tx1" presStyleLbl="revTx" presStyleIdx="1" presStyleCnt="5"/>
      <dgm:spPr/>
    </dgm:pt>
    <dgm:pt modelId="{6416B10D-D1E2-452C-B196-9B8ED5DF79BC}" type="pres">
      <dgm:prSet presAssocID="{19D59670-EA31-4982-A346-648A99B61D2A}" presName="vert1" presStyleCnt="0"/>
      <dgm:spPr/>
    </dgm:pt>
    <dgm:pt modelId="{A9EFB9CF-4C4F-45F3-95D7-DB381D60EE5C}" type="pres">
      <dgm:prSet presAssocID="{8382B845-FB7F-46A8-8E89-D13B0EA395C3}" presName="thickLine" presStyleLbl="alignNode1" presStyleIdx="2" presStyleCnt="5"/>
      <dgm:spPr/>
    </dgm:pt>
    <dgm:pt modelId="{818A801C-91BE-4E5E-B922-B06C5227E7A5}" type="pres">
      <dgm:prSet presAssocID="{8382B845-FB7F-46A8-8E89-D13B0EA395C3}" presName="horz1" presStyleCnt="0"/>
      <dgm:spPr/>
    </dgm:pt>
    <dgm:pt modelId="{26873A57-CE73-47DB-9F99-3EB9B60F56C1}" type="pres">
      <dgm:prSet presAssocID="{8382B845-FB7F-46A8-8E89-D13B0EA395C3}" presName="tx1" presStyleLbl="revTx" presStyleIdx="2" presStyleCnt="5"/>
      <dgm:spPr/>
    </dgm:pt>
    <dgm:pt modelId="{4AB62FDA-F9E7-4F59-962C-EDDFC0F31161}" type="pres">
      <dgm:prSet presAssocID="{8382B845-FB7F-46A8-8E89-D13B0EA395C3}" presName="vert1" presStyleCnt="0"/>
      <dgm:spPr/>
    </dgm:pt>
    <dgm:pt modelId="{B3FA52FD-A06C-47CD-958E-8F65E88A8A2B}" type="pres">
      <dgm:prSet presAssocID="{21F12EDA-0C44-46E4-A692-3294C4B9A959}" presName="thickLine" presStyleLbl="alignNode1" presStyleIdx="3" presStyleCnt="5"/>
      <dgm:spPr/>
    </dgm:pt>
    <dgm:pt modelId="{6365EAAE-AEFE-4A9B-98FC-DB989002073A}" type="pres">
      <dgm:prSet presAssocID="{21F12EDA-0C44-46E4-A692-3294C4B9A959}" presName="horz1" presStyleCnt="0"/>
      <dgm:spPr/>
    </dgm:pt>
    <dgm:pt modelId="{ECB64F63-CBD6-4A3C-B7BD-B08431F36566}" type="pres">
      <dgm:prSet presAssocID="{21F12EDA-0C44-46E4-A692-3294C4B9A959}" presName="tx1" presStyleLbl="revTx" presStyleIdx="3" presStyleCnt="5"/>
      <dgm:spPr/>
    </dgm:pt>
    <dgm:pt modelId="{061C9CA0-1E36-47BC-899C-A3EFD4627BC6}" type="pres">
      <dgm:prSet presAssocID="{21F12EDA-0C44-46E4-A692-3294C4B9A959}" presName="vert1" presStyleCnt="0"/>
      <dgm:spPr/>
    </dgm:pt>
    <dgm:pt modelId="{67AF636A-FDD3-4507-9595-715B546FE4CA}" type="pres">
      <dgm:prSet presAssocID="{4B605F44-56C8-4E19-9990-B32A2315A8A0}" presName="thickLine" presStyleLbl="alignNode1" presStyleIdx="4" presStyleCnt="5"/>
      <dgm:spPr/>
    </dgm:pt>
    <dgm:pt modelId="{C0F691C7-9290-479F-8C05-D3D7B7B61DC1}" type="pres">
      <dgm:prSet presAssocID="{4B605F44-56C8-4E19-9990-B32A2315A8A0}" presName="horz1" presStyleCnt="0"/>
      <dgm:spPr/>
    </dgm:pt>
    <dgm:pt modelId="{7ADCF853-8FB4-409E-BEC0-F26B2BC1ADBC}" type="pres">
      <dgm:prSet presAssocID="{4B605F44-56C8-4E19-9990-B32A2315A8A0}" presName="tx1" presStyleLbl="revTx" presStyleIdx="4" presStyleCnt="5"/>
      <dgm:spPr/>
    </dgm:pt>
    <dgm:pt modelId="{7F2E70E9-AAED-446F-BFDD-8A71C7DCC95D}" type="pres">
      <dgm:prSet presAssocID="{4B605F44-56C8-4E19-9990-B32A2315A8A0}" presName="vert1" presStyleCnt="0"/>
      <dgm:spPr/>
    </dgm:pt>
  </dgm:ptLst>
  <dgm:cxnLst>
    <dgm:cxn modelId="{84D6021E-BD2C-4591-A38D-30CBF5C900F3}" type="presOf" srcId="{8BF28EAF-3E0A-4A72-9C4D-4CCF053D2639}" destId="{50BCFC59-28EB-4658-BA0D-138266C2592A}" srcOrd="0" destOrd="0" presId="urn:microsoft.com/office/officeart/2008/layout/LinedList"/>
    <dgm:cxn modelId="{D0C3113C-C0C3-4BB5-8B5C-2B5E474D0B01}" srcId="{8BF28EAF-3E0A-4A72-9C4D-4CCF053D2639}" destId="{8382B845-FB7F-46A8-8E89-D13B0EA395C3}" srcOrd="2" destOrd="0" parTransId="{1E49C199-1AD6-4B2F-8869-CB3B0703C1DA}" sibTransId="{43D85055-0D5A-4E8C-A34E-AACB36EAF02D}"/>
    <dgm:cxn modelId="{3DA3A95D-867D-4B5D-8011-CF980CCD8EEC}" srcId="{8BF28EAF-3E0A-4A72-9C4D-4CCF053D2639}" destId="{AC18BBFF-B154-47C7-A840-70C700C17173}" srcOrd="0" destOrd="0" parTransId="{BD08360B-EEA1-4851-9846-5A51BF554F79}" sibTransId="{7585722A-1659-49D9-8A7C-A18908B01D13}"/>
    <dgm:cxn modelId="{AF87B45D-11F9-4395-8CB5-9483C9E61C7E}" srcId="{8BF28EAF-3E0A-4A72-9C4D-4CCF053D2639}" destId="{21F12EDA-0C44-46E4-A692-3294C4B9A959}" srcOrd="3" destOrd="0" parTransId="{C34C5C53-26CA-4019-B687-CFE08ED8FFE8}" sibTransId="{B9303E7E-3800-433D-A3BF-9F56576E25CF}"/>
    <dgm:cxn modelId="{3D0E8E6C-F85E-4DB1-B3D3-949BDD2F0E3B}" srcId="{8BF28EAF-3E0A-4A72-9C4D-4CCF053D2639}" destId="{4B605F44-56C8-4E19-9990-B32A2315A8A0}" srcOrd="4" destOrd="0" parTransId="{D1D59945-230F-4EC3-9CB8-8B8C3D23CC64}" sibTransId="{761CDBC3-902F-40E5-8565-41B5D9D147F3}"/>
    <dgm:cxn modelId="{8839FB59-1ED2-46F6-8D26-C843AECCE210}" type="presOf" srcId="{8382B845-FB7F-46A8-8E89-D13B0EA395C3}" destId="{26873A57-CE73-47DB-9F99-3EB9B60F56C1}" srcOrd="0" destOrd="0" presId="urn:microsoft.com/office/officeart/2008/layout/LinedList"/>
    <dgm:cxn modelId="{20D7FE7C-C8FB-4476-9814-0CA0C224E98B}" type="presOf" srcId="{AC18BBFF-B154-47C7-A840-70C700C17173}" destId="{F083295D-2C99-454A-A8CB-8F73AE11C61C}" srcOrd="0" destOrd="0" presId="urn:microsoft.com/office/officeart/2008/layout/LinedList"/>
    <dgm:cxn modelId="{A9726EA4-F060-4B16-9596-CCAA87C34F01}" type="presOf" srcId="{21F12EDA-0C44-46E4-A692-3294C4B9A959}" destId="{ECB64F63-CBD6-4A3C-B7BD-B08431F36566}" srcOrd="0" destOrd="0" presId="urn:microsoft.com/office/officeart/2008/layout/LinedList"/>
    <dgm:cxn modelId="{7B695FB6-FE57-4E61-A1F0-E42720CF77D2}" type="presOf" srcId="{4B605F44-56C8-4E19-9990-B32A2315A8A0}" destId="{7ADCF853-8FB4-409E-BEC0-F26B2BC1ADBC}" srcOrd="0" destOrd="0" presId="urn:microsoft.com/office/officeart/2008/layout/LinedList"/>
    <dgm:cxn modelId="{BFC076D5-1AB1-4AC9-A717-C2B3DA55CC68}" srcId="{8BF28EAF-3E0A-4A72-9C4D-4CCF053D2639}" destId="{19D59670-EA31-4982-A346-648A99B61D2A}" srcOrd="1" destOrd="0" parTransId="{30DEDE43-6B09-4A69-AFB6-FCBAC04D6C5D}" sibTransId="{BDC37104-CDFD-4EF2-B587-93BE7D0A1234}"/>
    <dgm:cxn modelId="{2EEF9BDE-68DA-49EB-9BE9-1EF2C384385C}" type="presOf" srcId="{19D59670-EA31-4982-A346-648A99B61D2A}" destId="{A34D6C90-B8A6-4B77-9D15-91FA1BFFABE5}" srcOrd="0" destOrd="0" presId="urn:microsoft.com/office/officeart/2008/layout/LinedList"/>
    <dgm:cxn modelId="{0DA32421-E89C-4F63-8D3A-A53B2E8E0200}" type="presParOf" srcId="{50BCFC59-28EB-4658-BA0D-138266C2592A}" destId="{BD9EF217-02B9-41DD-B28E-EF60AF6EFFA7}" srcOrd="0" destOrd="0" presId="urn:microsoft.com/office/officeart/2008/layout/LinedList"/>
    <dgm:cxn modelId="{7B7EE146-8984-4524-8094-35AC18E99A84}" type="presParOf" srcId="{50BCFC59-28EB-4658-BA0D-138266C2592A}" destId="{F2F91FC7-A269-4E44-855A-B36038A343A0}" srcOrd="1" destOrd="0" presId="urn:microsoft.com/office/officeart/2008/layout/LinedList"/>
    <dgm:cxn modelId="{0B7C1F17-BF25-4B54-87EA-651CBAE19986}" type="presParOf" srcId="{F2F91FC7-A269-4E44-855A-B36038A343A0}" destId="{F083295D-2C99-454A-A8CB-8F73AE11C61C}" srcOrd="0" destOrd="0" presId="urn:microsoft.com/office/officeart/2008/layout/LinedList"/>
    <dgm:cxn modelId="{B3BC28F5-E7D8-40FB-980F-6EDFEF16CB2B}" type="presParOf" srcId="{F2F91FC7-A269-4E44-855A-B36038A343A0}" destId="{BD26CC5B-6FC7-4272-ACA1-E9D4200EE5E6}" srcOrd="1" destOrd="0" presId="urn:microsoft.com/office/officeart/2008/layout/LinedList"/>
    <dgm:cxn modelId="{2A96211D-A99C-4511-B8B1-0788EE696A52}" type="presParOf" srcId="{50BCFC59-28EB-4658-BA0D-138266C2592A}" destId="{049704A4-6315-4D42-89CB-35CA3D33DA82}" srcOrd="2" destOrd="0" presId="urn:microsoft.com/office/officeart/2008/layout/LinedList"/>
    <dgm:cxn modelId="{17822C8A-F3CC-440F-80BA-60A4A3643D34}" type="presParOf" srcId="{50BCFC59-28EB-4658-BA0D-138266C2592A}" destId="{FE408C60-C1FE-4991-ABD0-1661D2DA0B63}" srcOrd="3" destOrd="0" presId="urn:microsoft.com/office/officeart/2008/layout/LinedList"/>
    <dgm:cxn modelId="{C21B6824-036E-4E8F-B405-AE4063642CBA}" type="presParOf" srcId="{FE408C60-C1FE-4991-ABD0-1661D2DA0B63}" destId="{A34D6C90-B8A6-4B77-9D15-91FA1BFFABE5}" srcOrd="0" destOrd="0" presId="urn:microsoft.com/office/officeart/2008/layout/LinedList"/>
    <dgm:cxn modelId="{2FE59B77-0BAE-4F1C-9413-18417360D9F6}" type="presParOf" srcId="{FE408C60-C1FE-4991-ABD0-1661D2DA0B63}" destId="{6416B10D-D1E2-452C-B196-9B8ED5DF79BC}" srcOrd="1" destOrd="0" presId="urn:microsoft.com/office/officeart/2008/layout/LinedList"/>
    <dgm:cxn modelId="{FB315FEA-A27D-4A08-B1D6-17AB555281BD}" type="presParOf" srcId="{50BCFC59-28EB-4658-BA0D-138266C2592A}" destId="{A9EFB9CF-4C4F-45F3-95D7-DB381D60EE5C}" srcOrd="4" destOrd="0" presId="urn:microsoft.com/office/officeart/2008/layout/LinedList"/>
    <dgm:cxn modelId="{04FAB6AD-B46D-4837-89E4-107BEDF0A73E}" type="presParOf" srcId="{50BCFC59-28EB-4658-BA0D-138266C2592A}" destId="{818A801C-91BE-4E5E-B922-B06C5227E7A5}" srcOrd="5" destOrd="0" presId="urn:microsoft.com/office/officeart/2008/layout/LinedList"/>
    <dgm:cxn modelId="{7294FD56-C7D0-4816-8119-933A780566DE}" type="presParOf" srcId="{818A801C-91BE-4E5E-B922-B06C5227E7A5}" destId="{26873A57-CE73-47DB-9F99-3EB9B60F56C1}" srcOrd="0" destOrd="0" presId="urn:microsoft.com/office/officeart/2008/layout/LinedList"/>
    <dgm:cxn modelId="{59D56C3D-97F6-4C3B-A5EF-0888378CEEA7}" type="presParOf" srcId="{818A801C-91BE-4E5E-B922-B06C5227E7A5}" destId="{4AB62FDA-F9E7-4F59-962C-EDDFC0F31161}" srcOrd="1" destOrd="0" presId="urn:microsoft.com/office/officeart/2008/layout/LinedList"/>
    <dgm:cxn modelId="{4084FAFF-6482-47E8-A8AB-F22056CB4EFD}" type="presParOf" srcId="{50BCFC59-28EB-4658-BA0D-138266C2592A}" destId="{B3FA52FD-A06C-47CD-958E-8F65E88A8A2B}" srcOrd="6" destOrd="0" presId="urn:microsoft.com/office/officeart/2008/layout/LinedList"/>
    <dgm:cxn modelId="{92026D6E-AF53-483B-9812-364F1CAB38ED}" type="presParOf" srcId="{50BCFC59-28EB-4658-BA0D-138266C2592A}" destId="{6365EAAE-AEFE-4A9B-98FC-DB989002073A}" srcOrd="7" destOrd="0" presId="urn:microsoft.com/office/officeart/2008/layout/LinedList"/>
    <dgm:cxn modelId="{329D7E28-E290-4060-AD81-C4862ACC17F1}" type="presParOf" srcId="{6365EAAE-AEFE-4A9B-98FC-DB989002073A}" destId="{ECB64F63-CBD6-4A3C-B7BD-B08431F36566}" srcOrd="0" destOrd="0" presId="urn:microsoft.com/office/officeart/2008/layout/LinedList"/>
    <dgm:cxn modelId="{5829211D-48ED-48A3-A1A4-5831BBF853E0}" type="presParOf" srcId="{6365EAAE-AEFE-4A9B-98FC-DB989002073A}" destId="{061C9CA0-1E36-47BC-899C-A3EFD4627BC6}" srcOrd="1" destOrd="0" presId="urn:microsoft.com/office/officeart/2008/layout/LinedList"/>
    <dgm:cxn modelId="{DEF0291C-4891-4E5D-AC2E-9C3547C5EFA6}" type="presParOf" srcId="{50BCFC59-28EB-4658-BA0D-138266C2592A}" destId="{67AF636A-FDD3-4507-9595-715B546FE4CA}" srcOrd="8" destOrd="0" presId="urn:microsoft.com/office/officeart/2008/layout/LinedList"/>
    <dgm:cxn modelId="{277CD31D-8383-4C80-98DB-EBC5BD932724}" type="presParOf" srcId="{50BCFC59-28EB-4658-BA0D-138266C2592A}" destId="{C0F691C7-9290-479F-8C05-D3D7B7B61DC1}" srcOrd="9" destOrd="0" presId="urn:microsoft.com/office/officeart/2008/layout/LinedList"/>
    <dgm:cxn modelId="{2EEBF440-F3B1-4CEB-8F3B-B44E3676731D}" type="presParOf" srcId="{C0F691C7-9290-479F-8C05-D3D7B7B61DC1}" destId="{7ADCF853-8FB4-409E-BEC0-F26B2BC1ADBC}" srcOrd="0" destOrd="0" presId="urn:microsoft.com/office/officeart/2008/layout/LinedList"/>
    <dgm:cxn modelId="{BF90A861-1058-443B-A2B2-CA415C5EF963}" type="presParOf" srcId="{C0F691C7-9290-479F-8C05-D3D7B7B61DC1}" destId="{7F2E70E9-AAED-446F-BFDD-8A71C7DCC9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F28EAF-3E0A-4A72-9C4D-4CCF053D2639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18BBFF-B154-47C7-A840-70C700C17173}">
      <dgm:prSet custT="1"/>
      <dgm:spPr/>
      <dgm:t>
        <a:bodyPr/>
        <a:lstStyle/>
        <a:p>
          <a:r>
            <a:rPr lang="en-IE" sz="4800" dirty="0"/>
            <a:t>An ongoing process</a:t>
          </a:r>
          <a:endParaRPr lang="en-US" sz="4800" dirty="0"/>
        </a:p>
      </dgm:t>
    </dgm:pt>
    <dgm:pt modelId="{BD08360B-EEA1-4851-9846-5A51BF554F79}" type="parTrans" cxnId="{3DA3A95D-867D-4B5D-8011-CF980CCD8EEC}">
      <dgm:prSet/>
      <dgm:spPr/>
      <dgm:t>
        <a:bodyPr/>
        <a:lstStyle/>
        <a:p>
          <a:endParaRPr lang="en-US" sz="4000"/>
        </a:p>
      </dgm:t>
    </dgm:pt>
    <dgm:pt modelId="{7585722A-1659-49D9-8A7C-A18908B01D13}" type="sibTrans" cxnId="{3DA3A95D-867D-4B5D-8011-CF980CCD8EEC}">
      <dgm:prSet/>
      <dgm:spPr/>
      <dgm:t>
        <a:bodyPr/>
        <a:lstStyle/>
        <a:p>
          <a:endParaRPr lang="en-US" sz="4000"/>
        </a:p>
      </dgm:t>
    </dgm:pt>
    <dgm:pt modelId="{19D59670-EA31-4982-A346-648A99B61D2A}">
      <dgm:prSet custT="1"/>
      <dgm:spPr/>
      <dgm:t>
        <a:bodyPr/>
        <a:lstStyle/>
        <a:p>
          <a:r>
            <a:rPr lang="en-IE" sz="4800" dirty="0"/>
            <a:t>A paranoid way of thinking</a:t>
          </a:r>
          <a:endParaRPr lang="en-US" sz="4800" dirty="0"/>
        </a:p>
      </dgm:t>
    </dgm:pt>
    <dgm:pt modelId="{30DEDE43-6B09-4A69-AFB6-FCBAC04D6C5D}" type="parTrans" cxnId="{BFC076D5-1AB1-4AC9-A717-C2B3DA55CC68}">
      <dgm:prSet/>
      <dgm:spPr/>
      <dgm:t>
        <a:bodyPr/>
        <a:lstStyle/>
        <a:p>
          <a:endParaRPr lang="en-US" sz="4000"/>
        </a:p>
      </dgm:t>
    </dgm:pt>
    <dgm:pt modelId="{BDC37104-CDFD-4EF2-B587-93BE7D0A1234}" type="sibTrans" cxnId="{BFC076D5-1AB1-4AC9-A717-C2B3DA55CC68}">
      <dgm:prSet/>
      <dgm:spPr/>
      <dgm:t>
        <a:bodyPr/>
        <a:lstStyle/>
        <a:p>
          <a:endParaRPr lang="en-US" sz="4000"/>
        </a:p>
      </dgm:t>
    </dgm:pt>
    <dgm:pt modelId="{8382B845-FB7F-46A8-8E89-D13B0EA395C3}">
      <dgm:prSet custT="1"/>
      <dgm:spPr/>
      <dgm:t>
        <a:bodyPr/>
        <a:lstStyle/>
        <a:p>
          <a:r>
            <a:rPr lang="en-IE" sz="4800" dirty="0"/>
            <a:t>Acknowledging that you will be hacked at some point</a:t>
          </a:r>
          <a:endParaRPr lang="en-US" sz="4800" dirty="0"/>
        </a:p>
      </dgm:t>
    </dgm:pt>
    <dgm:pt modelId="{1E49C199-1AD6-4B2F-8869-CB3B0703C1DA}" type="parTrans" cxnId="{D0C3113C-C0C3-4BB5-8B5C-2B5E474D0B01}">
      <dgm:prSet/>
      <dgm:spPr/>
      <dgm:t>
        <a:bodyPr/>
        <a:lstStyle/>
        <a:p>
          <a:endParaRPr lang="en-US" sz="4000"/>
        </a:p>
      </dgm:t>
    </dgm:pt>
    <dgm:pt modelId="{43D85055-0D5A-4E8C-A34E-AACB36EAF02D}" type="sibTrans" cxnId="{D0C3113C-C0C3-4BB5-8B5C-2B5E474D0B01}">
      <dgm:prSet/>
      <dgm:spPr/>
      <dgm:t>
        <a:bodyPr/>
        <a:lstStyle/>
        <a:p>
          <a:endParaRPr lang="en-US" sz="4000"/>
        </a:p>
      </dgm:t>
    </dgm:pt>
    <dgm:pt modelId="{21F12EDA-0C44-46E4-A692-3294C4B9A959}">
      <dgm:prSet custT="1"/>
      <dgm:spPr/>
      <dgm:t>
        <a:bodyPr/>
        <a:lstStyle/>
        <a:p>
          <a:r>
            <a:rPr lang="en-IE" sz="4800" dirty="0"/>
            <a:t>Habit</a:t>
          </a:r>
          <a:endParaRPr lang="en-US" sz="4800" dirty="0"/>
        </a:p>
      </dgm:t>
    </dgm:pt>
    <dgm:pt modelId="{C34C5C53-26CA-4019-B687-CFE08ED8FFE8}" type="parTrans" cxnId="{AF87B45D-11F9-4395-8CB5-9483C9E61C7E}">
      <dgm:prSet/>
      <dgm:spPr/>
      <dgm:t>
        <a:bodyPr/>
        <a:lstStyle/>
        <a:p>
          <a:endParaRPr lang="en-US" sz="4000"/>
        </a:p>
      </dgm:t>
    </dgm:pt>
    <dgm:pt modelId="{B9303E7E-3800-433D-A3BF-9F56576E25CF}" type="sibTrans" cxnId="{AF87B45D-11F9-4395-8CB5-9483C9E61C7E}">
      <dgm:prSet/>
      <dgm:spPr/>
      <dgm:t>
        <a:bodyPr/>
        <a:lstStyle/>
        <a:p>
          <a:endParaRPr lang="en-US" sz="4000"/>
        </a:p>
      </dgm:t>
    </dgm:pt>
    <dgm:pt modelId="{4B605F44-56C8-4E19-9990-B32A2315A8A0}">
      <dgm:prSet custT="1"/>
      <dgm:spPr/>
      <dgm:t>
        <a:bodyPr/>
        <a:lstStyle/>
        <a:p>
          <a:r>
            <a:rPr lang="en-IE" sz="4800" dirty="0"/>
            <a:t>Everybody’s problem</a:t>
          </a:r>
          <a:endParaRPr lang="en-US" sz="4800" dirty="0"/>
        </a:p>
      </dgm:t>
    </dgm:pt>
    <dgm:pt modelId="{D1D59945-230F-4EC3-9CB8-8B8C3D23CC64}" type="parTrans" cxnId="{3D0E8E6C-F85E-4DB1-B3D3-949BDD2F0E3B}">
      <dgm:prSet/>
      <dgm:spPr/>
      <dgm:t>
        <a:bodyPr/>
        <a:lstStyle/>
        <a:p>
          <a:endParaRPr lang="en-US" sz="4000"/>
        </a:p>
      </dgm:t>
    </dgm:pt>
    <dgm:pt modelId="{761CDBC3-902F-40E5-8565-41B5D9D147F3}" type="sibTrans" cxnId="{3D0E8E6C-F85E-4DB1-B3D3-949BDD2F0E3B}">
      <dgm:prSet/>
      <dgm:spPr/>
      <dgm:t>
        <a:bodyPr/>
        <a:lstStyle/>
        <a:p>
          <a:endParaRPr lang="en-US" sz="4000"/>
        </a:p>
      </dgm:t>
    </dgm:pt>
    <dgm:pt modelId="{50BCFC59-28EB-4658-BA0D-138266C2592A}" type="pres">
      <dgm:prSet presAssocID="{8BF28EAF-3E0A-4A72-9C4D-4CCF053D2639}" presName="vert0" presStyleCnt="0">
        <dgm:presLayoutVars>
          <dgm:dir/>
          <dgm:animOne val="branch"/>
          <dgm:animLvl val="lvl"/>
        </dgm:presLayoutVars>
      </dgm:prSet>
      <dgm:spPr/>
    </dgm:pt>
    <dgm:pt modelId="{BD9EF217-02B9-41DD-B28E-EF60AF6EFFA7}" type="pres">
      <dgm:prSet presAssocID="{AC18BBFF-B154-47C7-A840-70C700C17173}" presName="thickLine" presStyleLbl="alignNode1" presStyleIdx="0" presStyleCnt="5"/>
      <dgm:spPr/>
    </dgm:pt>
    <dgm:pt modelId="{F2F91FC7-A269-4E44-855A-B36038A343A0}" type="pres">
      <dgm:prSet presAssocID="{AC18BBFF-B154-47C7-A840-70C700C17173}" presName="horz1" presStyleCnt="0"/>
      <dgm:spPr/>
    </dgm:pt>
    <dgm:pt modelId="{F083295D-2C99-454A-A8CB-8F73AE11C61C}" type="pres">
      <dgm:prSet presAssocID="{AC18BBFF-B154-47C7-A840-70C700C17173}" presName="tx1" presStyleLbl="revTx" presStyleIdx="0" presStyleCnt="5"/>
      <dgm:spPr/>
    </dgm:pt>
    <dgm:pt modelId="{BD26CC5B-6FC7-4272-ACA1-E9D4200EE5E6}" type="pres">
      <dgm:prSet presAssocID="{AC18BBFF-B154-47C7-A840-70C700C17173}" presName="vert1" presStyleCnt="0"/>
      <dgm:spPr/>
    </dgm:pt>
    <dgm:pt modelId="{049704A4-6315-4D42-89CB-35CA3D33DA82}" type="pres">
      <dgm:prSet presAssocID="{19D59670-EA31-4982-A346-648A99B61D2A}" presName="thickLine" presStyleLbl="alignNode1" presStyleIdx="1" presStyleCnt="5"/>
      <dgm:spPr/>
    </dgm:pt>
    <dgm:pt modelId="{FE408C60-C1FE-4991-ABD0-1661D2DA0B63}" type="pres">
      <dgm:prSet presAssocID="{19D59670-EA31-4982-A346-648A99B61D2A}" presName="horz1" presStyleCnt="0"/>
      <dgm:spPr/>
    </dgm:pt>
    <dgm:pt modelId="{A34D6C90-B8A6-4B77-9D15-91FA1BFFABE5}" type="pres">
      <dgm:prSet presAssocID="{19D59670-EA31-4982-A346-648A99B61D2A}" presName="tx1" presStyleLbl="revTx" presStyleIdx="1" presStyleCnt="5"/>
      <dgm:spPr/>
    </dgm:pt>
    <dgm:pt modelId="{6416B10D-D1E2-452C-B196-9B8ED5DF79BC}" type="pres">
      <dgm:prSet presAssocID="{19D59670-EA31-4982-A346-648A99B61D2A}" presName="vert1" presStyleCnt="0"/>
      <dgm:spPr/>
    </dgm:pt>
    <dgm:pt modelId="{A9EFB9CF-4C4F-45F3-95D7-DB381D60EE5C}" type="pres">
      <dgm:prSet presAssocID="{8382B845-FB7F-46A8-8E89-D13B0EA395C3}" presName="thickLine" presStyleLbl="alignNode1" presStyleIdx="2" presStyleCnt="5"/>
      <dgm:spPr/>
    </dgm:pt>
    <dgm:pt modelId="{818A801C-91BE-4E5E-B922-B06C5227E7A5}" type="pres">
      <dgm:prSet presAssocID="{8382B845-FB7F-46A8-8E89-D13B0EA395C3}" presName="horz1" presStyleCnt="0"/>
      <dgm:spPr/>
    </dgm:pt>
    <dgm:pt modelId="{26873A57-CE73-47DB-9F99-3EB9B60F56C1}" type="pres">
      <dgm:prSet presAssocID="{8382B845-FB7F-46A8-8E89-D13B0EA395C3}" presName="tx1" presStyleLbl="revTx" presStyleIdx="2" presStyleCnt="5"/>
      <dgm:spPr/>
    </dgm:pt>
    <dgm:pt modelId="{4AB62FDA-F9E7-4F59-962C-EDDFC0F31161}" type="pres">
      <dgm:prSet presAssocID="{8382B845-FB7F-46A8-8E89-D13B0EA395C3}" presName="vert1" presStyleCnt="0"/>
      <dgm:spPr/>
    </dgm:pt>
    <dgm:pt modelId="{B3FA52FD-A06C-47CD-958E-8F65E88A8A2B}" type="pres">
      <dgm:prSet presAssocID="{21F12EDA-0C44-46E4-A692-3294C4B9A959}" presName="thickLine" presStyleLbl="alignNode1" presStyleIdx="3" presStyleCnt="5" custLinFactNeighborX="-15" custLinFactNeighborY="50355"/>
      <dgm:spPr/>
    </dgm:pt>
    <dgm:pt modelId="{6365EAAE-AEFE-4A9B-98FC-DB989002073A}" type="pres">
      <dgm:prSet presAssocID="{21F12EDA-0C44-46E4-A692-3294C4B9A959}" presName="horz1" presStyleCnt="0"/>
      <dgm:spPr/>
    </dgm:pt>
    <dgm:pt modelId="{ECB64F63-CBD6-4A3C-B7BD-B08431F36566}" type="pres">
      <dgm:prSet presAssocID="{21F12EDA-0C44-46E4-A692-3294C4B9A959}" presName="tx1" presStyleLbl="revTx" presStyleIdx="3" presStyleCnt="5" custLinFactNeighborX="-15" custLinFactNeighborY="35297"/>
      <dgm:spPr/>
    </dgm:pt>
    <dgm:pt modelId="{061C9CA0-1E36-47BC-899C-A3EFD4627BC6}" type="pres">
      <dgm:prSet presAssocID="{21F12EDA-0C44-46E4-A692-3294C4B9A959}" presName="vert1" presStyleCnt="0"/>
      <dgm:spPr/>
    </dgm:pt>
    <dgm:pt modelId="{67AF636A-FDD3-4507-9595-715B546FE4CA}" type="pres">
      <dgm:prSet presAssocID="{4B605F44-56C8-4E19-9990-B32A2315A8A0}" presName="thickLine" presStyleLbl="alignNode1" presStyleIdx="4" presStyleCnt="5" custLinFactNeighborX="-15" custLinFactNeighborY="28312"/>
      <dgm:spPr/>
    </dgm:pt>
    <dgm:pt modelId="{C0F691C7-9290-479F-8C05-D3D7B7B61DC1}" type="pres">
      <dgm:prSet presAssocID="{4B605F44-56C8-4E19-9990-B32A2315A8A0}" presName="horz1" presStyleCnt="0"/>
      <dgm:spPr/>
    </dgm:pt>
    <dgm:pt modelId="{7ADCF853-8FB4-409E-BEC0-F26B2BC1ADBC}" type="pres">
      <dgm:prSet presAssocID="{4B605F44-56C8-4E19-9990-B32A2315A8A0}" presName="tx1" presStyleLbl="revTx" presStyleIdx="4" presStyleCnt="5" custScaleY="63984"/>
      <dgm:spPr/>
    </dgm:pt>
    <dgm:pt modelId="{7F2E70E9-AAED-446F-BFDD-8A71C7DCC95D}" type="pres">
      <dgm:prSet presAssocID="{4B605F44-56C8-4E19-9990-B32A2315A8A0}" presName="vert1" presStyleCnt="0"/>
      <dgm:spPr/>
    </dgm:pt>
  </dgm:ptLst>
  <dgm:cxnLst>
    <dgm:cxn modelId="{84D6021E-BD2C-4591-A38D-30CBF5C900F3}" type="presOf" srcId="{8BF28EAF-3E0A-4A72-9C4D-4CCF053D2639}" destId="{50BCFC59-28EB-4658-BA0D-138266C2592A}" srcOrd="0" destOrd="0" presId="urn:microsoft.com/office/officeart/2008/layout/LinedList"/>
    <dgm:cxn modelId="{D0C3113C-C0C3-4BB5-8B5C-2B5E474D0B01}" srcId="{8BF28EAF-3E0A-4A72-9C4D-4CCF053D2639}" destId="{8382B845-FB7F-46A8-8E89-D13B0EA395C3}" srcOrd="2" destOrd="0" parTransId="{1E49C199-1AD6-4B2F-8869-CB3B0703C1DA}" sibTransId="{43D85055-0D5A-4E8C-A34E-AACB36EAF02D}"/>
    <dgm:cxn modelId="{3DA3A95D-867D-4B5D-8011-CF980CCD8EEC}" srcId="{8BF28EAF-3E0A-4A72-9C4D-4CCF053D2639}" destId="{AC18BBFF-B154-47C7-A840-70C700C17173}" srcOrd="0" destOrd="0" parTransId="{BD08360B-EEA1-4851-9846-5A51BF554F79}" sibTransId="{7585722A-1659-49D9-8A7C-A18908B01D13}"/>
    <dgm:cxn modelId="{AF87B45D-11F9-4395-8CB5-9483C9E61C7E}" srcId="{8BF28EAF-3E0A-4A72-9C4D-4CCF053D2639}" destId="{21F12EDA-0C44-46E4-A692-3294C4B9A959}" srcOrd="3" destOrd="0" parTransId="{C34C5C53-26CA-4019-B687-CFE08ED8FFE8}" sibTransId="{B9303E7E-3800-433D-A3BF-9F56576E25CF}"/>
    <dgm:cxn modelId="{3D0E8E6C-F85E-4DB1-B3D3-949BDD2F0E3B}" srcId="{8BF28EAF-3E0A-4A72-9C4D-4CCF053D2639}" destId="{4B605F44-56C8-4E19-9990-B32A2315A8A0}" srcOrd="4" destOrd="0" parTransId="{D1D59945-230F-4EC3-9CB8-8B8C3D23CC64}" sibTransId="{761CDBC3-902F-40E5-8565-41B5D9D147F3}"/>
    <dgm:cxn modelId="{8839FB59-1ED2-46F6-8D26-C843AECCE210}" type="presOf" srcId="{8382B845-FB7F-46A8-8E89-D13B0EA395C3}" destId="{26873A57-CE73-47DB-9F99-3EB9B60F56C1}" srcOrd="0" destOrd="0" presId="urn:microsoft.com/office/officeart/2008/layout/LinedList"/>
    <dgm:cxn modelId="{20D7FE7C-C8FB-4476-9814-0CA0C224E98B}" type="presOf" srcId="{AC18BBFF-B154-47C7-A840-70C700C17173}" destId="{F083295D-2C99-454A-A8CB-8F73AE11C61C}" srcOrd="0" destOrd="0" presId="urn:microsoft.com/office/officeart/2008/layout/LinedList"/>
    <dgm:cxn modelId="{A9726EA4-F060-4B16-9596-CCAA87C34F01}" type="presOf" srcId="{21F12EDA-0C44-46E4-A692-3294C4B9A959}" destId="{ECB64F63-CBD6-4A3C-B7BD-B08431F36566}" srcOrd="0" destOrd="0" presId="urn:microsoft.com/office/officeart/2008/layout/LinedList"/>
    <dgm:cxn modelId="{7B695FB6-FE57-4E61-A1F0-E42720CF77D2}" type="presOf" srcId="{4B605F44-56C8-4E19-9990-B32A2315A8A0}" destId="{7ADCF853-8FB4-409E-BEC0-F26B2BC1ADBC}" srcOrd="0" destOrd="0" presId="urn:microsoft.com/office/officeart/2008/layout/LinedList"/>
    <dgm:cxn modelId="{BFC076D5-1AB1-4AC9-A717-C2B3DA55CC68}" srcId="{8BF28EAF-3E0A-4A72-9C4D-4CCF053D2639}" destId="{19D59670-EA31-4982-A346-648A99B61D2A}" srcOrd="1" destOrd="0" parTransId="{30DEDE43-6B09-4A69-AFB6-FCBAC04D6C5D}" sibTransId="{BDC37104-CDFD-4EF2-B587-93BE7D0A1234}"/>
    <dgm:cxn modelId="{2EEF9BDE-68DA-49EB-9BE9-1EF2C384385C}" type="presOf" srcId="{19D59670-EA31-4982-A346-648A99B61D2A}" destId="{A34D6C90-B8A6-4B77-9D15-91FA1BFFABE5}" srcOrd="0" destOrd="0" presId="urn:microsoft.com/office/officeart/2008/layout/LinedList"/>
    <dgm:cxn modelId="{0DA32421-E89C-4F63-8D3A-A53B2E8E0200}" type="presParOf" srcId="{50BCFC59-28EB-4658-BA0D-138266C2592A}" destId="{BD9EF217-02B9-41DD-B28E-EF60AF6EFFA7}" srcOrd="0" destOrd="0" presId="urn:microsoft.com/office/officeart/2008/layout/LinedList"/>
    <dgm:cxn modelId="{7B7EE146-8984-4524-8094-35AC18E99A84}" type="presParOf" srcId="{50BCFC59-28EB-4658-BA0D-138266C2592A}" destId="{F2F91FC7-A269-4E44-855A-B36038A343A0}" srcOrd="1" destOrd="0" presId="urn:microsoft.com/office/officeart/2008/layout/LinedList"/>
    <dgm:cxn modelId="{0B7C1F17-BF25-4B54-87EA-651CBAE19986}" type="presParOf" srcId="{F2F91FC7-A269-4E44-855A-B36038A343A0}" destId="{F083295D-2C99-454A-A8CB-8F73AE11C61C}" srcOrd="0" destOrd="0" presId="urn:microsoft.com/office/officeart/2008/layout/LinedList"/>
    <dgm:cxn modelId="{B3BC28F5-E7D8-40FB-980F-6EDFEF16CB2B}" type="presParOf" srcId="{F2F91FC7-A269-4E44-855A-B36038A343A0}" destId="{BD26CC5B-6FC7-4272-ACA1-E9D4200EE5E6}" srcOrd="1" destOrd="0" presId="urn:microsoft.com/office/officeart/2008/layout/LinedList"/>
    <dgm:cxn modelId="{2A96211D-A99C-4511-B8B1-0788EE696A52}" type="presParOf" srcId="{50BCFC59-28EB-4658-BA0D-138266C2592A}" destId="{049704A4-6315-4D42-89CB-35CA3D33DA82}" srcOrd="2" destOrd="0" presId="urn:microsoft.com/office/officeart/2008/layout/LinedList"/>
    <dgm:cxn modelId="{17822C8A-F3CC-440F-80BA-60A4A3643D34}" type="presParOf" srcId="{50BCFC59-28EB-4658-BA0D-138266C2592A}" destId="{FE408C60-C1FE-4991-ABD0-1661D2DA0B63}" srcOrd="3" destOrd="0" presId="urn:microsoft.com/office/officeart/2008/layout/LinedList"/>
    <dgm:cxn modelId="{C21B6824-036E-4E8F-B405-AE4063642CBA}" type="presParOf" srcId="{FE408C60-C1FE-4991-ABD0-1661D2DA0B63}" destId="{A34D6C90-B8A6-4B77-9D15-91FA1BFFABE5}" srcOrd="0" destOrd="0" presId="urn:microsoft.com/office/officeart/2008/layout/LinedList"/>
    <dgm:cxn modelId="{2FE59B77-0BAE-4F1C-9413-18417360D9F6}" type="presParOf" srcId="{FE408C60-C1FE-4991-ABD0-1661D2DA0B63}" destId="{6416B10D-D1E2-452C-B196-9B8ED5DF79BC}" srcOrd="1" destOrd="0" presId="urn:microsoft.com/office/officeart/2008/layout/LinedList"/>
    <dgm:cxn modelId="{FB315FEA-A27D-4A08-B1D6-17AB555281BD}" type="presParOf" srcId="{50BCFC59-28EB-4658-BA0D-138266C2592A}" destId="{A9EFB9CF-4C4F-45F3-95D7-DB381D60EE5C}" srcOrd="4" destOrd="0" presId="urn:microsoft.com/office/officeart/2008/layout/LinedList"/>
    <dgm:cxn modelId="{04FAB6AD-B46D-4837-89E4-107BEDF0A73E}" type="presParOf" srcId="{50BCFC59-28EB-4658-BA0D-138266C2592A}" destId="{818A801C-91BE-4E5E-B922-B06C5227E7A5}" srcOrd="5" destOrd="0" presId="urn:microsoft.com/office/officeart/2008/layout/LinedList"/>
    <dgm:cxn modelId="{7294FD56-C7D0-4816-8119-933A780566DE}" type="presParOf" srcId="{818A801C-91BE-4E5E-B922-B06C5227E7A5}" destId="{26873A57-CE73-47DB-9F99-3EB9B60F56C1}" srcOrd="0" destOrd="0" presId="urn:microsoft.com/office/officeart/2008/layout/LinedList"/>
    <dgm:cxn modelId="{59D56C3D-97F6-4C3B-A5EF-0888378CEEA7}" type="presParOf" srcId="{818A801C-91BE-4E5E-B922-B06C5227E7A5}" destId="{4AB62FDA-F9E7-4F59-962C-EDDFC0F31161}" srcOrd="1" destOrd="0" presId="urn:microsoft.com/office/officeart/2008/layout/LinedList"/>
    <dgm:cxn modelId="{4084FAFF-6482-47E8-A8AB-F22056CB4EFD}" type="presParOf" srcId="{50BCFC59-28EB-4658-BA0D-138266C2592A}" destId="{B3FA52FD-A06C-47CD-958E-8F65E88A8A2B}" srcOrd="6" destOrd="0" presId="urn:microsoft.com/office/officeart/2008/layout/LinedList"/>
    <dgm:cxn modelId="{92026D6E-AF53-483B-9812-364F1CAB38ED}" type="presParOf" srcId="{50BCFC59-28EB-4658-BA0D-138266C2592A}" destId="{6365EAAE-AEFE-4A9B-98FC-DB989002073A}" srcOrd="7" destOrd="0" presId="urn:microsoft.com/office/officeart/2008/layout/LinedList"/>
    <dgm:cxn modelId="{329D7E28-E290-4060-AD81-C4862ACC17F1}" type="presParOf" srcId="{6365EAAE-AEFE-4A9B-98FC-DB989002073A}" destId="{ECB64F63-CBD6-4A3C-B7BD-B08431F36566}" srcOrd="0" destOrd="0" presId="urn:microsoft.com/office/officeart/2008/layout/LinedList"/>
    <dgm:cxn modelId="{5829211D-48ED-48A3-A1A4-5831BBF853E0}" type="presParOf" srcId="{6365EAAE-AEFE-4A9B-98FC-DB989002073A}" destId="{061C9CA0-1E36-47BC-899C-A3EFD4627BC6}" srcOrd="1" destOrd="0" presId="urn:microsoft.com/office/officeart/2008/layout/LinedList"/>
    <dgm:cxn modelId="{DEF0291C-4891-4E5D-AC2E-9C3547C5EFA6}" type="presParOf" srcId="{50BCFC59-28EB-4658-BA0D-138266C2592A}" destId="{67AF636A-FDD3-4507-9595-715B546FE4CA}" srcOrd="8" destOrd="0" presId="urn:microsoft.com/office/officeart/2008/layout/LinedList"/>
    <dgm:cxn modelId="{277CD31D-8383-4C80-98DB-EBC5BD932724}" type="presParOf" srcId="{50BCFC59-28EB-4658-BA0D-138266C2592A}" destId="{C0F691C7-9290-479F-8C05-D3D7B7B61DC1}" srcOrd="9" destOrd="0" presId="urn:microsoft.com/office/officeart/2008/layout/LinedList"/>
    <dgm:cxn modelId="{2EEBF440-F3B1-4CEB-8F3B-B44E3676731D}" type="presParOf" srcId="{C0F691C7-9290-479F-8C05-D3D7B7B61DC1}" destId="{7ADCF853-8FB4-409E-BEC0-F26B2BC1ADBC}" srcOrd="0" destOrd="0" presId="urn:microsoft.com/office/officeart/2008/layout/LinedList"/>
    <dgm:cxn modelId="{BF90A861-1058-443B-A2B2-CA415C5EF963}" type="presParOf" srcId="{C0F691C7-9290-479F-8C05-D3D7B7B61DC1}" destId="{7F2E70E9-AAED-446F-BFDD-8A71C7DCC9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EF217-02B9-41DD-B28E-EF60AF6EFFA7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3295D-2C99-454A-A8CB-8F73AE11C61C}">
      <dsp:nvSpPr>
        <dsp:cNvPr id="0" name=""/>
        <dsp:cNvSpPr/>
      </dsp:nvSpPr>
      <dsp:spPr>
        <a:xfrm>
          <a:off x="0" y="531"/>
          <a:ext cx="78867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 dirty="0"/>
            <a:t>A feature at the end of a project</a:t>
          </a:r>
          <a:endParaRPr lang="en-US" sz="4000" kern="1200" dirty="0"/>
        </a:p>
      </dsp:txBody>
      <dsp:txXfrm>
        <a:off x="0" y="531"/>
        <a:ext cx="7886700" cy="870296"/>
      </dsp:txXfrm>
    </dsp:sp>
    <dsp:sp modelId="{049704A4-6315-4D42-89CB-35CA3D33DA82}">
      <dsp:nvSpPr>
        <dsp:cNvPr id="0" name=""/>
        <dsp:cNvSpPr/>
      </dsp:nvSpPr>
      <dsp:spPr>
        <a:xfrm>
          <a:off x="0" y="870827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D6C90-B8A6-4B77-9D15-91FA1BFFABE5}">
      <dsp:nvSpPr>
        <dsp:cNvPr id="0" name=""/>
        <dsp:cNvSpPr/>
      </dsp:nvSpPr>
      <dsp:spPr>
        <a:xfrm>
          <a:off x="0" y="870827"/>
          <a:ext cx="78867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 dirty="0"/>
            <a:t>Meeting a compliance checklist</a:t>
          </a:r>
          <a:endParaRPr lang="en-US" sz="4000" kern="1200" dirty="0"/>
        </a:p>
      </dsp:txBody>
      <dsp:txXfrm>
        <a:off x="0" y="870827"/>
        <a:ext cx="7886700" cy="870296"/>
      </dsp:txXfrm>
    </dsp:sp>
    <dsp:sp modelId="{A9EFB9CF-4C4F-45F3-95D7-DB381D60EE5C}">
      <dsp:nvSpPr>
        <dsp:cNvPr id="0" name=""/>
        <dsp:cNvSpPr/>
      </dsp:nvSpPr>
      <dsp:spPr>
        <a:xfrm>
          <a:off x="0" y="1741123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73A57-CE73-47DB-9F99-3EB9B60F56C1}">
      <dsp:nvSpPr>
        <dsp:cNvPr id="0" name=""/>
        <dsp:cNvSpPr/>
      </dsp:nvSpPr>
      <dsp:spPr>
        <a:xfrm>
          <a:off x="0" y="1741123"/>
          <a:ext cx="78867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/>
            <a:t>A single person or teams job</a:t>
          </a:r>
          <a:endParaRPr lang="en-US" sz="4000" kern="1200"/>
        </a:p>
      </dsp:txBody>
      <dsp:txXfrm>
        <a:off x="0" y="1741123"/>
        <a:ext cx="7886700" cy="870296"/>
      </dsp:txXfrm>
    </dsp:sp>
    <dsp:sp modelId="{B3FA52FD-A06C-47CD-958E-8F65E88A8A2B}">
      <dsp:nvSpPr>
        <dsp:cNvPr id="0" name=""/>
        <dsp:cNvSpPr/>
      </dsp:nvSpPr>
      <dsp:spPr>
        <a:xfrm>
          <a:off x="0" y="2611420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64F63-CBD6-4A3C-B7BD-B08431F36566}">
      <dsp:nvSpPr>
        <dsp:cNvPr id="0" name=""/>
        <dsp:cNvSpPr/>
      </dsp:nvSpPr>
      <dsp:spPr>
        <a:xfrm>
          <a:off x="0" y="2611420"/>
          <a:ext cx="78867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/>
            <a:t>Hiring someone to do it afterward</a:t>
          </a:r>
          <a:endParaRPr lang="en-US" sz="4000" kern="1200"/>
        </a:p>
      </dsp:txBody>
      <dsp:txXfrm>
        <a:off x="0" y="2611420"/>
        <a:ext cx="7886700" cy="870296"/>
      </dsp:txXfrm>
    </dsp:sp>
    <dsp:sp modelId="{67AF636A-FDD3-4507-9595-715B546FE4CA}">
      <dsp:nvSpPr>
        <dsp:cNvPr id="0" name=""/>
        <dsp:cNvSpPr/>
      </dsp:nvSpPr>
      <dsp:spPr>
        <a:xfrm>
          <a:off x="0" y="3481716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CF853-8FB4-409E-BEC0-F26B2BC1ADBC}">
      <dsp:nvSpPr>
        <dsp:cNvPr id="0" name=""/>
        <dsp:cNvSpPr/>
      </dsp:nvSpPr>
      <dsp:spPr>
        <a:xfrm>
          <a:off x="0" y="3481716"/>
          <a:ext cx="7886700" cy="870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000" kern="1200" dirty="0"/>
            <a:t>A tools or application </a:t>
          </a:r>
          <a:endParaRPr lang="en-US" sz="4000" kern="1200" dirty="0"/>
        </a:p>
      </dsp:txBody>
      <dsp:txXfrm>
        <a:off x="0" y="3481716"/>
        <a:ext cx="7886700" cy="870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EF217-02B9-41DD-B28E-EF60AF6EFFA7}">
      <dsp:nvSpPr>
        <dsp:cNvPr id="0" name=""/>
        <dsp:cNvSpPr/>
      </dsp:nvSpPr>
      <dsp:spPr>
        <a:xfrm>
          <a:off x="0" y="2247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3295D-2C99-454A-A8CB-8F73AE11C61C}">
      <dsp:nvSpPr>
        <dsp:cNvPr id="0" name=""/>
        <dsp:cNvSpPr/>
      </dsp:nvSpPr>
      <dsp:spPr>
        <a:xfrm>
          <a:off x="0" y="2247"/>
          <a:ext cx="7886700" cy="1082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800" kern="1200" dirty="0"/>
            <a:t>An ongoing process</a:t>
          </a:r>
          <a:endParaRPr lang="en-US" sz="4800" kern="1200" dirty="0"/>
        </a:p>
      </dsp:txBody>
      <dsp:txXfrm>
        <a:off x="0" y="2247"/>
        <a:ext cx="7886700" cy="1082947"/>
      </dsp:txXfrm>
    </dsp:sp>
    <dsp:sp modelId="{049704A4-6315-4D42-89CB-35CA3D33DA82}">
      <dsp:nvSpPr>
        <dsp:cNvPr id="0" name=""/>
        <dsp:cNvSpPr/>
      </dsp:nvSpPr>
      <dsp:spPr>
        <a:xfrm>
          <a:off x="0" y="1085195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D6C90-B8A6-4B77-9D15-91FA1BFFABE5}">
      <dsp:nvSpPr>
        <dsp:cNvPr id="0" name=""/>
        <dsp:cNvSpPr/>
      </dsp:nvSpPr>
      <dsp:spPr>
        <a:xfrm>
          <a:off x="0" y="1085195"/>
          <a:ext cx="7886700" cy="1082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800" kern="1200" dirty="0"/>
            <a:t>A paranoid way of thinking</a:t>
          </a:r>
          <a:endParaRPr lang="en-US" sz="4800" kern="1200" dirty="0"/>
        </a:p>
      </dsp:txBody>
      <dsp:txXfrm>
        <a:off x="0" y="1085195"/>
        <a:ext cx="7886700" cy="1082947"/>
      </dsp:txXfrm>
    </dsp:sp>
    <dsp:sp modelId="{A9EFB9CF-4C4F-45F3-95D7-DB381D60EE5C}">
      <dsp:nvSpPr>
        <dsp:cNvPr id="0" name=""/>
        <dsp:cNvSpPr/>
      </dsp:nvSpPr>
      <dsp:spPr>
        <a:xfrm>
          <a:off x="0" y="2168142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73A57-CE73-47DB-9F99-3EB9B60F56C1}">
      <dsp:nvSpPr>
        <dsp:cNvPr id="0" name=""/>
        <dsp:cNvSpPr/>
      </dsp:nvSpPr>
      <dsp:spPr>
        <a:xfrm>
          <a:off x="0" y="2168142"/>
          <a:ext cx="7886700" cy="1082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800" kern="1200" dirty="0"/>
            <a:t>Acknowledging that you will be hacked at some point</a:t>
          </a:r>
          <a:endParaRPr lang="en-US" sz="4800" kern="1200" dirty="0"/>
        </a:p>
      </dsp:txBody>
      <dsp:txXfrm>
        <a:off x="0" y="2168142"/>
        <a:ext cx="7886700" cy="1082947"/>
      </dsp:txXfrm>
    </dsp:sp>
    <dsp:sp modelId="{B3FA52FD-A06C-47CD-958E-8F65E88A8A2B}">
      <dsp:nvSpPr>
        <dsp:cNvPr id="0" name=""/>
        <dsp:cNvSpPr/>
      </dsp:nvSpPr>
      <dsp:spPr>
        <a:xfrm>
          <a:off x="0" y="3796408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64F63-CBD6-4A3C-B7BD-B08431F36566}">
      <dsp:nvSpPr>
        <dsp:cNvPr id="0" name=""/>
        <dsp:cNvSpPr/>
      </dsp:nvSpPr>
      <dsp:spPr>
        <a:xfrm>
          <a:off x="0" y="3633338"/>
          <a:ext cx="7886700" cy="1082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800" kern="1200" dirty="0"/>
            <a:t>Habit</a:t>
          </a:r>
          <a:endParaRPr lang="en-US" sz="4800" kern="1200" dirty="0"/>
        </a:p>
      </dsp:txBody>
      <dsp:txXfrm>
        <a:off x="0" y="3633338"/>
        <a:ext cx="7886700" cy="1082947"/>
      </dsp:txXfrm>
    </dsp:sp>
    <dsp:sp modelId="{67AF636A-FDD3-4507-9595-715B546FE4CA}">
      <dsp:nvSpPr>
        <dsp:cNvPr id="0" name=""/>
        <dsp:cNvSpPr/>
      </dsp:nvSpPr>
      <dsp:spPr>
        <a:xfrm>
          <a:off x="0" y="4530215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CF853-8FB4-409E-BEC0-F26B2BC1ADBC}">
      <dsp:nvSpPr>
        <dsp:cNvPr id="0" name=""/>
        <dsp:cNvSpPr/>
      </dsp:nvSpPr>
      <dsp:spPr>
        <a:xfrm>
          <a:off x="0" y="4334038"/>
          <a:ext cx="7886700" cy="692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800" kern="1200" dirty="0"/>
            <a:t>Everybody’s problem</a:t>
          </a:r>
          <a:endParaRPr lang="en-US" sz="4800" kern="1200" dirty="0"/>
        </a:p>
      </dsp:txBody>
      <dsp:txXfrm>
        <a:off x="0" y="4334038"/>
        <a:ext cx="7886700" cy="692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3B001-F7FC-41FD-9677-7CEFA6C77C10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7D876-645D-408E-83B8-A8BD324FD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5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0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https://www.polleverywhere.com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86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47D876-645D-408E-83B8-A8BD324FDE3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2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A6D9-C608-4494-A24B-FA9971D54D47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6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0A6A-7521-4197-850E-D3D703D421E0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E0B4-B22E-424E-B66A-F556409B7299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1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09104-374D-4238-81E7-C34E730209BB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F7C2D-BEB1-4D9E-B14C-3D8850AB0353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0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ABD6-A053-488A-88CB-74FB9BFB36FD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8E141-A884-448B-8922-18796967F5B1}" type="datetime1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3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6A171-E6DC-465E-9A52-F45A0D16D180}" type="datetime1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4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0D9F8-03D3-49D2-87EE-79CDF2E1F0F5}" type="datetime1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3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57720-7C90-43B3-BC31-F9271DD6765B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87CC-8295-4DE1-8197-D0EBD634793D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0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9B69-CD08-4843-AAAA-A52A423E9C33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ECDD-D089-4B1E-A73D-9B8318015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mariagriffin77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estingengineering.com/lists/whats-the-biggest-software-package-by-lines-of-code" TargetMode="External"/><Relationship Id="rId2" Type="http://schemas.openxmlformats.org/officeDocument/2006/relationships/hyperlink" Target="https://informationisbeautiful.net/visualizations/million-lines-of-cod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tworld.com/article/2725085/curiosity-about-lines-of-code.html" TargetMode="Externa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hyperlink" Target="https://www.google.com/search?q=cyber+security+attacks&amp;tbm=nws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.sky.com/story/uk-cyber-security-agency-assists-man-united-as-it-struggles-to-recover-from-cyber-attack-12143578" TargetMode="External"/><Relationship Id="rId5" Type="http://schemas.openxmlformats.org/officeDocument/2006/relationships/hyperlink" Target="https://www.irishtimes.com/news/crime-and-law/opening-of-email-attachment-led-to-hse-cyber-attack-report-finds-1.4752043" TargetMode="External"/><Relationship Id="rId10" Type="http://schemas.openxmlformats.org/officeDocument/2006/relationships/hyperlink" Target="https://www.google.ie/" TargetMode="External"/><Relationship Id="rId4" Type="http://schemas.openxmlformats.org/officeDocument/2006/relationships/hyperlink" Target="https://www.varonis.com/blog/cybersecurity-statistics/" TargetMode="External"/><Relationship Id="rId9" Type="http://schemas.openxmlformats.org/officeDocument/2006/relationships/hyperlink" Target="https://www.forbes.com/sites/daveywinder/2025/01/14/apple-iphone-usb-c-hacked-what-you-need-to-know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articles/top-10-java-vulnerabilities-and-how-to-fix-them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sei.cmu.edu/confluence/display/seccode/Top+10+Secure+Coding+Practice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iki.sei.cmu.edu/confluence/display/seccode/Top+10+Secure+Coding+Practi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sei.cmu.edu/confluence/display/seccode/Top+10+Secure+Coding+Practic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mariagriffin35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cybersecurityventures.com/intrusion-daily-cyber-threat-aler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cvedetails.com/vulnerabilities-by-types.php" TargetMode="External"/><Relationship Id="rId4" Type="http://schemas.openxmlformats.org/officeDocument/2006/relationships/hyperlink" Target="https://www.cvedetails.com/browse-by-date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Security and the umbrella of many things in the name of security | Tony  Ridley, MSc CSyP FSyI SRMCP">
            <a:extLst>
              <a:ext uri="{FF2B5EF4-FFF2-40B4-BE49-F238E27FC236}">
                <a16:creationId xmlns:a16="http://schemas.microsoft.com/office/drawing/2014/main" id="{A7F7245B-E9C4-C5B2-603E-E03ADD71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7" b="19730"/>
          <a:stretch/>
        </p:blipFill>
        <p:spPr bwMode="auto">
          <a:xfrm>
            <a:off x="20" y="1282"/>
            <a:ext cx="9143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094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794604" y="-1108988"/>
            <a:ext cx="5384871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4" y="673770"/>
            <a:ext cx="2733367" cy="2414488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Discussion: Why is there a growing trend?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308" y="1196931"/>
            <a:ext cx="4062384" cy="5294647"/>
          </a:xfrm>
        </p:spPr>
        <p:txBody>
          <a:bodyPr>
            <a:normAutofit/>
          </a:bodyPr>
          <a:lstStyle/>
          <a:p>
            <a:r>
              <a:rPr lang="en-US" sz="2000" b="1" dirty="0"/>
              <a:t>Connectivity</a:t>
            </a:r>
          </a:p>
          <a:p>
            <a:pPr lvl="1"/>
            <a:r>
              <a:rPr lang="en-US" sz="2000" dirty="0"/>
              <a:t>The plugged-in generation!</a:t>
            </a:r>
          </a:p>
          <a:p>
            <a:pPr lvl="1"/>
            <a:r>
              <a:rPr lang="en-US" sz="2000" dirty="0"/>
              <a:t>Cloud computing, Internet of Things</a:t>
            </a:r>
          </a:p>
          <a:p>
            <a:endParaRPr lang="en-US" sz="2000" dirty="0"/>
          </a:p>
          <a:p>
            <a:r>
              <a:rPr lang="en-US" sz="2000" b="1" dirty="0"/>
              <a:t>Extensibility</a:t>
            </a:r>
          </a:p>
          <a:p>
            <a:pPr lvl="1"/>
            <a:r>
              <a:rPr lang="en-US" sz="2000" dirty="0"/>
              <a:t>Mobile code, devices, open source..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Security Fatigue </a:t>
            </a:r>
            <a:r>
              <a:rPr lang="en-US" sz="2000" dirty="0"/>
              <a:t>– companies are growing weary trying to keep up.</a:t>
            </a:r>
          </a:p>
          <a:p>
            <a:endParaRPr lang="en-US" sz="2000" dirty="0"/>
          </a:p>
          <a:p>
            <a:r>
              <a:rPr lang="en-US" sz="2000" b="1" dirty="0"/>
              <a:t>Complexity</a:t>
            </a:r>
            <a:endParaRPr lang="en-US" sz="2000" dirty="0"/>
          </a:p>
          <a:p>
            <a:pPr lvl="1"/>
            <a:r>
              <a:rPr lang="en-US" sz="2000" dirty="0"/>
              <a:t>The more code the more possibility of security issues..</a:t>
            </a:r>
          </a:p>
          <a:p>
            <a:pPr lvl="1"/>
            <a:endParaRPr lang="en-US" sz="1900" dirty="0"/>
          </a:p>
          <a:p>
            <a:pPr lvl="1"/>
            <a:endParaRPr lang="en-US" sz="1900" dirty="0"/>
          </a:p>
        </p:txBody>
      </p:sp>
      <p:pic>
        <p:nvPicPr>
          <p:cNvPr id="4" name="Picture 3" descr="A qr code with blue border&#10;&#10;Description automatically generated">
            <a:extLst>
              <a:ext uri="{FF2B5EF4-FFF2-40B4-BE49-F238E27FC236}">
                <a16:creationId xmlns:a16="http://schemas.microsoft.com/office/drawing/2014/main" id="{6DEEA8A2-2E83-8715-21C0-FC3F26C82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06" y="4250158"/>
            <a:ext cx="2004363" cy="1890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924EA7-9156-1516-39EB-3F49274B33B4}"/>
              </a:ext>
            </a:extLst>
          </p:cNvPr>
          <p:cNvSpPr txBox="1"/>
          <p:nvPr/>
        </p:nvSpPr>
        <p:spPr>
          <a:xfrm>
            <a:off x="783336" y="630691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0" dirty="0">
                <a:effectLst/>
                <a:latin typeface="Source Sans Pro" panose="020B0503030403020204" pitchFamily="34" charset="0"/>
                <a:hlinkClick r:id="rId3"/>
              </a:rPr>
              <a:t>PollEv.com​/mariagriffin779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7ECD8-5217-B712-4A86-74E1304DB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317" y="0"/>
            <a:ext cx="1956816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18946"/>
            <a:ext cx="7886700" cy="650627"/>
          </a:xfrm>
        </p:spPr>
        <p:txBody>
          <a:bodyPr>
            <a:normAutofit/>
          </a:bodyPr>
          <a:lstStyle/>
          <a:p>
            <a:r>
              <a:rPr lang="en-US" b="1" dirty="0"/>
              <a:t>Code Complexity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3387" y="664436"/>
            <a:ext cx="8277225" cy="1278728"/>
          </a:xfrm>
        </p:spPr>
        <p:txBody>
          <a:bodyPr>
            <a:noAutofit/>
          </a:bodyPr>
          <a:lstStyle/>
          <a:p>
            <a:r>
              <a:rPr lang="en-IE" sz="1600" b="1" dirty="0"/>
              <a:t>How Many Millions of Lines of Code Does It Take....?</a:t>
            </a:r>
          </a:p>
          <a:p>
            <a:r>
              <a:rPr lang="en-IE" sz="1600" dirty="0">
                <a:hlinkClick r:id="rId2"/>
              </a:rPr>
              <a:t>https://informationisbeautiful.net/visualizations/million-lines-of-code/</a:t>
            </a:r>
            <a:endParaRPr lang="en-IE" sz="1600" dirty="0"/>
          </a:p>
          <a:p>
            <a:r>
              <a:rPr lang="en-US" sz="1600" dirty="0">
                <a:hlinkClick r:id="rId3"/>
              </a:rPr>
              <a:t>What's the Biggest Software Package by Lines of Code?</a:t>
            </a:r>
            <a:endParaRPr lang="en-IE" sz="1600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767762"/>
            <a:ext cx="6381750" cy="470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6467918"/>
            <a:ext cx="7577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>
                <a:hlinkClick r:id="rId5"/>
              </a:rPr>
              <a:t>https://www.itworld.com/article/2725085/curiosity-about-lines-of-code.html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58544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F43651-7745-D182-B169-7F2692DC8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9144000" cy="5274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F815D4-7F96-A7EF-66FB-6A225E144E0B}"/>
              </a:ext>
            </a:extLst>
          </p:cNvPr>
          <p:cNvSpPr txBox="1"/>
          <p:nvPr/>
        </p:nvSpPr>
        <p:spPr>
          <a:xfrm>
            <a:off x="2286000" y="304800"/>
            <a:ext cx="48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3200" b="1" dirty="0"/>
              <a:t>What is Software Security?</a:t>
            </a:r>
          </a:p>
        </p:txBody>
      </p:sp>
    </p:spTree>
    <p:extLst>
      <p:ext uri="{BB962C8B-B14F-4D97-AF65-F5344CB8AC3E}">
        <p14:creationId xmlns:p14="http://schemas.microsoft.com/office/powerpoint/2010/main" val="219355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899" y="634058"/>
            <a:ext cx="846286" cy="847206"/>
            <a:chOff x="5307830" y="325570"/>
            <a:chExt cx="1128382" cy="847206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31" y="42805"/>
            <a:ext cx="4887390" cy="611632"/>
          </a:xfrm>
        </p:spPr>
        <p:txBody>
          <a:bodyPr anchor="b">
            <a:normAutofit/>
          </a:bodyPr>
          <a:lstStyle/>
          <a:p>
            <a:r>
              <a:rPr lang="en-US" sz="3500" b="1" dirty="0">
                <a:latin typeface="Agency FB" panose="020B0503020202020204" pitchFamily="34" charset="0"/>
              </a:rPr>
              <a:t>Software Security is…</a:t>
            </a: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A9456821-26B9-4181-B181-305FB820D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2230" y="2134209"/>
            <a:ext cx="3630300" cy="4290450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0035D6FE-7FA2-4D67-8767-6F7E98AB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2956" y="421767"/>
            <a:ext cx="2135438" cy="2523756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70" name="Picture 2" descr="Image result for myth v real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1900" y="3024677"/>
            <a:ext cx="2338557" cy="233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0381C401-8AFE-4396-B195-C21EA1C7F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69140" y="4490695"/>
            <a:ext cx="1553456" cy="1835943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ln w="50800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99" y="1523999"/>
            <a:ext cx="4430278" cy="505114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NOT a myth, but a reality</a:t>
            </a:r>
          </a:p>
          <a:p>
            <a:endParaRPr lang="en-US" sz="1800" dirty="0"/>
          </a:p>
          <a:p>
            <a:r>
              <a:rPr lang="en-US" sz="2000" dirty="0"/>
              <a:t>Insecure software causes </a:t>
            </a:r>
            <a:r>
              <a:rPr lang="en-US" sz="2000" b="1" i="1" dirty="0"/>
              <a:t>immeasurable</a:t>
            </a:r>
            <a:r>
              <a:rPr lang="en-US" sz="2000" i="1" dirty="0"/>
              <a:t> </a:t>
            </a:r>
            <a:r>
              <a:rPr lang="en-US" sz="2000" dirty="0"/>
              <a:t>harm…. just read the </a:t>
            </a:r>
            <a:r>
              <a:rPr lang="en-US" sz="2000" dirty="0">
                <a:hlinkClick r:id="rId3"/>
              </a:rPr>
              <a:t>news</a:t>
            </a:r>
            <a:endParaRPr lang="en-US" sz="2000" dirty="0"/>
          </a:p>
          <a:p>
            <a:endParaRPr lang="en-US" sz="1800" dirty="0"/>
          </a:p>
          <a:p>
            <a:r>
              <a:rPr lang="en-US" sz="2000" dirty="0">
                <a:hlinkClick r:id="rId4"/>
              </a:rPr>
              <a:t>Cybersecurity Statistics and Trends for 2023</a:t>
            </a:r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HSE Cyberattack : </a:t>
            </a:r>
            <a:r>
              <a:rPr lang="en-IE" sz="2000" dirty="0">
                <a:hlinkClick r:id="rId5"/>
              </a:rPr>
              <a:t>https://www.irishtimes.com/news/crime-and-law/....</a:t>
            </a:r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Man Utd : </a:t>
            </a:r>
            <a:r>
              <a:rPr lang="en-US" sz="2000" dirty="0">
                <a:hlinkClick r:id="rId6"/>
              </a:rPr>
              <a:t>https://news.sky.com/story...</a:t>
            </a:r>
            <a:endParaRPr lang="en-US" sz="2000" dirty="0"/>
          </a:p>
          <a:p>
            <a:endParaRPr lang="en-US" sz="2000" dirty="0"/>
          </a:p>
          <a:p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7715" y="4924080"/>
            <a:ext cx="956306" cy="969171"/>
          </a:xfrm>
          <a:prstGeom prst="rect">
            <a:avLst/>
          </a:prstGeom>
        </p:spPr>
      </p:pic>
      <p:pic>
        <p:nvPicPr>
          <p:cNvPr id="1026" name="Picture 2" descr="HSE changes to the number of blood glucose strips supplied to people with  Type 2 Diabetes - Diabetes Ireland : Diabetes Ireland">
            <a:extLst>
              <a:ext uri="{FF2B5EF4-FFF2-40B4-BE49-F238E27FC236}">
                <a16:creationId xmlns:a16="http://schemas.microsoft.com/office/drawing/2014/main" id="{C1F43530-9577-4D44-B185-A3D7CD70B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1204" y="1150845"/>
            <a:ext cx="1638941" cy="98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5EF48-3CA9-5803-54D4-09AB291092DD}"/>
              </a:ext>
            </a:extLst>
          </p:cNvPr>
          <p:cNvSpPr txBox="1"/>
          <p:nvPr/>
        </p:nvSpPr>
        <p:spPr>
          <a:xfrm>
            <a:off x="6166431" y="4895066"/>
            <a:ext cx="160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hlinkClick r:id="rId9"/>
              </a:rPr>
              <a:t>News Today!!</a:t>
            </a:r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23AB24-15FC-B1ED-E537-19E8B8B25C35}"/>
              </a:ext>
            </a:extLst>
          </p:cNvPr>
          <p:cNvSpPr txBox="1"/>
          <p:nvPr/>
        </p:nvSpPr>
        <p:spPr>
          <a:xfrm>
            <a:off x="6166431" y="5341394"/>
            <a:ext cx="160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hlinkClick r:id="rId10"/>
              </a:rPr>
              <a:t>Google News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872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3371850" cy="12192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gency FB" panose="020B0503020202020204" pitchFamily="34" charset="0"/>
              </a:rPr>
              <a:t>Software Security is…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6348"/>
            <a:ext cx="8382000" cy="513065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NOT a secret art form</a:t>
            </a:r>
          </a:p>
          <a:p>
            <a:endParaRPr lang="en-US" sz="2400" dirty="0"/>
          </a:p>
          <a:p>
            <a:r>
              <a:rPr lang="en-US" sz="2400" dirty="0"/>
              <a:t>Much of it seems mysterious</a:t>
            </a:r>
          </a:p>
          <a:p>
            <a:pPr lvl="1"/>
            <a:r>
              <a:rPr lang="en-US" sz="2000" dirty="0"/>
              <a:t>How do hackers find severe </a:t>
            </a:r>
            <a:r>
              <a:rPr lang="en-US" sz="2000" b="1" dirty="0"/>
              <a:t>vulnerabilities</a:t>
            </a:r>
            <a:r>
              <a:rPr lang="en-US" sz="2000" dirty="0"/>
              <a:t> without source code?</a:t>
            </a:r>
          </a:p>
          <a:p>
            <a:pPr lvl="1"/>
            <a:r>
              <a:rPr lang="en-US" sz="2000" dirty="0"/>
              <a:t>How do hackers create the </a:t>
            </a:r>
            <a:r>
              <a:rPr lang="en-US" sz="2000" b="1" dirty="0"/>
              <a:t>exploit</a:t>
            </a:r>
            <a:r>
              <a:rPr lang="en-US" sz="2000" dirty="0"/>
              <a:t> to expose the vulnerability? </a:t>
            </a:r>
          </a:p>
          <a:p>
            <a:pPr lvl="1"/>
            <a:r>
              <a:rPr lang="en-US" sz="2000" dirty="0"/>
              <a:t>How do they come up with all these endless clever ways to break software?</a:t>
            </a:r>
          </a:p>
          <a:p>
            <a:pPr lvl="1"/>
            <a:endParaRPr lang="en-US" sz="2000" dirty="0"/>
          </a:p>
          <a:p>
            <a:r>
              <a:rPr lang="en-US" sz="2400" dirty="0"/>
              <a:t>We need to remember :</a:t>
            </a:r>
          </a:p>
          <a:p>
            <a:pPr lvl="1"/>
            <a:r>
              <a:rPr lang="en-US" sz="2400" dirty="0"/>
              <a:t>You (</a:t>
            </a:r>
            <a:r>
              <a:rPr lang="en-US" sz="2400" b="1" dirty="0"/>
              <a:t>Developers</a:t>
            </a:r>
            <a:r>
              <a:rPr lang="en-US" sz="2400" dirty="0"/>
              <a:t>) have much more knowledge than the attackers do</a:t>
            </a:r>
          </a:p>
          <a:p>
            <a:endParaRPr lang="en-US" sz="2400" dirty="0"/>
          </a:p>
          <a:p>
            <a:r>
              <a:rPr lang="en-US" sz="2400" dirty="0"/>
              <a:t>But.. Don’t just leave it to the experts, take responsibility for knowing security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28600"/>
            <a:ext cx="3371850" cy="191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1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1600"/>
            <a:ext cx="3352800" cy="1158874"/>
          </a:xfrm>
        </p:spPr>
        <p:txBody>
          <a:bodyPr>
            <a:normAutofit/>
          </a:bodyPr>
          <a:lstStyle/>
          <a:p>
            <a:r>
              <a:rPr lang="en-US" sz="3600" b="1">
                <a:latin typeface="Agency FB" panose="020B0503020202020204" pitchFamily="34" charset="0"/>
              </a:rPr>
              <a:t>Software Security is…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600200"/>
            <a:ext cx="8343899" cy="5029200"/>
          </a:xfrm>
        </p:spPr>
        <p:txBody>
          <a:bodyPr>
            <a:normAutofit/>
          </a:bodyPr>
          <a:lstStyle/>
          <a:p>
            <a:r>
              <a:rPr lang="en-US" sz="3200" b="1" dirty="0"/>
              <a:t>NOT a set of features</a:t>
            </a:r>
          </a:p>
          <a:p>
            <a:endParaRPr lang="en-US" sz="2400" dirty="0"/>
          </a:p>
          <a:p>
            <a:r>
              <a:rPr lang="en-US" sz="2400" b="1" i="1" dirty="0"/>
              <a:t>Secure software     </a:t>
            </a:r>
            <a:r>
              <a:rPr lang="en-US" sz="3200" b="1" dirty="0">
                <a:solidFill>
                  <a:srgbClr val="FF0000"/>
                </a:solidFill>
              </a:rPr>
              <a:t>&gt;</a:t>
            </a:r>
            <a:r>
              <a:rPr lang="en-US" sz="2400" dirty="0"/>
              <a:t>     </a:t>
            </a:r>
            <a:r>
              <a:rPr lang="en-US" sz="2400" b="1" i="1" dirty="0"/>
              <a:t>Security software</a:t>
            </a:r>
          </a:p>
          <a:p>
            <a:pPr marL="0" indent="0">
              <a:buNone/>
            </a:pPr>
            <a:r>
              <a:rPr lang="en-US" sz="2400" dirty="0"/>
              <a:t>                          </a:t>
            </a:r>
            <a:r>
              <a:rPr lang="en-US" sz="2000" dirty="0"/>
              <a:t> (greater than)</a:t>
            </a:r>
          </a:p>
          <a:p>
            <a:endParaRPr lang="en-US" sz="2400" dirty="0"/>
          </a:p>
          <a:p>
            <a:r>
              <a:rPr lang="en-US" sz="2400" dirty="0"/>
              <a:t>Although tools and experts are helpful,</a:t>
            </a:r>
          </a:p>
          <a:p>
            <a:pPr lvl="1"/>
            <a:r>
              <a:rPr lang="en-US" sz="2000" dirty="0"/>
              <a:t>You can’t just deploy a magical tool and expect all vulnerabilities to disappear</a:t>
            </a:r>
          </a:p>
          <a:p>
            <a:pPr lvl="1"/>
            <a:r>
              <a:rPr lang="en-US" sz="2000" dirty="0"/>
              <a:t>You can’t outsource all of your security knowledge</a:t>
            </a:r>
          </a:p>
          <a:p>
            <a:pPr lvl="1"/>
            <a:endParaRPr lang="en-US" sz="2000" dirty="0"/>
          </a:p>
          <a:p>
            <a:r>
              <a:rPr lang="en-US" sz="2400" dirty="0"/>
              <a:t>Even if you are using a security library/API/Plugin, </a:t>
            </a:r>
            <a:r>
              <a:rPr lang="en-US" sz="2400" b="1" dirty="0"/>
              <a:t>know </a:t>
            </a:r>
            <a:r>
              <a:rPr lang="en-US" sz="2400" b="1" i="1" dirty="0"/>
              <a:t>how</a:t>
            </a:r>
            <a:r>
              <a:rPr lang="en-US" sz="2400" b="1" dirty="0"/>
              <a:t> </a:t>
            </a:r>
            <a:r>
              <a:rPr lang="en-US" sz="2400" dirty="0"/>
              <a:t>to use it properly!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949" y="0"/>
            <a:ext cx="4434051" cy="2286000"/>
          </a:xfrm>
          <a:prstGeom prst="rect">
            <a:avLst/>
          </a:prstGeom>
        </p:spPr>
      </p:pic>
      <p:pic>
        <p:nvPicPr>
          <p:cNvPr id="5" name="Picture 4" descr="What is a Plugin? 11 Things to Know">
            <a:extLst>
              <a:ext uri="{FF2B5EF4-FFF2-40B4-BE49-F238E27FC236}">
                <a16:creationId xmlns:a16="http://schemas.microsoft.com/office/drawing/2014/main" id="{0F087010-4A41-55D9-1178-E98088F43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2505075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716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388" y="457200"/>
            <a:ext cx="3589663" cy="1062644"/>
          </a:xfrm>
        </p:spPr>
        <p:txBody>
          <a:bodyPr anchor="b">
            <a:normAutofit fontScale="90000"/>
          </a:bodyPr>
          <a:lstStyle/>
          <a:p>
            <a:r>
              <a:rPr lang="en-US" sz="4000" b="1" dirty="0">
                <a:latin typeface="Agency FB" panose="020B0503020202020204" pitchFamily="34" charset="0"/>
              </a:rPr>
              <a:t>Software Security is…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86415"/>
            <a:ext cx="2711250" cy="18042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1"/>
            <a:ext cx="8237862" cy="4572000"/>
          </a:xfrm>
        </p:spPr>
        <p:txBody>
          <a:bodyPr>
            <a:normAutofit/>
          </a:bodyPr>
          <a:lstStyle/>
          <a:p>
            <a:r>
              <a:rPr lang="en-US" sz="2800" b="1" dirty="0"/>
              <a:t>NOT a problem for just mathematicians</a:t>
            </a:r>
          </a:p>
          <a:p>
            <a:r>
              <a:rPr lang="en-US" sz="2800" dirty="0"/>
              <a:t>Cryptography /Encryption</a:t>
            </a:r>
          </a:p>
          <a:p>
            <a:pPr lvl="1"/>
            <a:r>
              <a:rPr lang="en-US" sz="2800" dirty="0"/>
              <a:t>Is important and needed</a:t>
            </a:r>
          </a:p>
          <a:p>
            <a:pPr lvl="1"/>
            <a:r>
              <a:rPr lang="en-US" sz="2800" dirty="0"/>
              <a:t>But, it </a:t>
            </a:r>
            <a:r>
              <a:rPr lang="en-US" sz="2800" b="1" dirty="0"/>
              <a:t>cannot</a:t>
            </a:r>
            <a:r>
              <a:rPr lang="en-US" sz="2800" dirty="0"/>
              <a:t> solve </a:t>
            </a:r>
            <a:r>
              <a:rPr lang="en-US" sz="2800" b="1" dirty="0"/>
              <a:t>all</a:t>
            </a:r>
            <a:r>
              <a:rPr lang="en-US" sz="2800" dirty="0"/>
              <a:t>, of your security problems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Padlock lock vs. open door</a:t>
            </a:r>
          </a:p>
          <a:p>
            <a:pPr lvl="2"/>
            <a:r>
              <a:rPr lang="en-US" sz="2800" dirty="0"/>
              <a:t>A lock and security is no good if you leave the back door open!</a:t>
            </a:r>
          </a:p>
          <a:p>
            <a:pPr lvl="2"/>
            <a:r>
              <a:rPr lang="en-US" sz="2800" dirty="0"/>
              <a:t>Need other measures.</a:t>
            </a:r>
          </a:p>
        </p:txBody>
      </p:sp>
      <p:pic>
        <p:nvPicPr>
          <p:cNvPr id="2050" name="Picture 2" descr="Building Security | 240 Fourth - Quadreal">
            <a:extLst>
              <a:ext uri="{FF2B5EF4-FFF2-40B4-BE49-F238E27FC236}">
                <a16:creationId xmlns:a16="http://schemas.microsoft.com/office/drawing/2014/main" id="{CF7236FC-DA02-89B2-2959-A5DE285C1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5384346"/>
            <a:ext cx="3505200" cy="150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2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0" name="Rectangle 92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sz="4700" b="1">
                <a:latin typeface="Agency FB" panose="020B0503020202020204" pitchFamily="34" charset="0"/>
              </a:rPr>
              <a:t>Software Security is…</a:t>
            </a:r>
          </a:p>
        </p:txBody>
      </p:sp>
      <p:sp>
        <p:nvSpPr>
          <p:cNvPr id="92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  <a:gd name="connsiteX0" fmla="*/ 0 w 2606040"/>
              <a:gd name="connsiteY0" fmla="*/ 0 h 18288"/>
              <a:gd name="connsiteX1" fmla="*/ 599389 w 2606040"/>
              <a:gd name="connsiteY1" fmla="*/ 0 h 18288"/>
              <a:gd name="connsiteX2" fmla="*/ 1303020 w 2606040"/>
              <a:gd name="connsiteY2" fmla="*/ 0 h 18288"/>
              <a:gd name="connsiteX3" fmla="*/ 1876349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80590 w 2606040"/>
              <a:gd name="connsiteY6" fmla="*/ 18288 h 18288"/>
              <a:gd name="connsiteX7" fmla="*/ 1276960 w 2606040"/>
              <a:gd name="connsiteY7" fmla="*/ 18288 h 18288"/>
              <a:gd name="connsiteX8" fmla="*/ 65151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11079" y="-22080"/>
                  <a:pt x="479378" y="-26537"/>
                  <a:pt x="625450" y="0"/>
                </a:cubicBezTo>
                <a:cubicBezTo>
                  <a:pt x="925937" y="-4758"/>
                  <a:pt x="973176" y="15739"/>
                  <a:pt x="1224839" y="0"/>
                </a:cubicBezTo>
                <a:cubicBezTo>
                  <a:pt x="1479663" y="-11328"/>
                  <a:pt x="1566636" y="18697"/>
                  <a:pt x="1824228" y="0"/>
                </a:cubicBezTo>
                <a:cubicBezTo>
                  <a:pt x="2086799" y="-72665"/>
                  <a:pt x="2306223" y="-891"/>
                  <a:pt x="2606040" y="0"/>
                </a:cubicBezTo>
                <a:cubicBezTo>
                  <a:pt x="2606645" y="4461"/>
                  <a:pt x="2607031" y="13181"/>
                  <a:pt x="2606040" y="18288"/>
                </a:cubicBezTo>
                <a:cubicBezTo>
                  <a:pt x="2260204" y="29342"/>
                  <a:pt x="2175708" y="5614"/>
                  <a:pt x="1902409" y="18288"/>
                </a:cubicBezTo>
                <a:cubicBezTo>
                  <a:pt x="1638502" y="41064"/>
                  <a:pt x="1460923" y="-16269"/>
                  <a:pt x="1276960" y="18288"/>
                </a:cubicBezTo>
                <a:cubicBezTo>
                  <a:pt x="1057717" y="14361"/>
                  <a:pt x="867956" y="2320"/>
                  <a:pt x="677570" y="18288"/>
                </a:cubicBezTo>
                <a:cubicBezTo>
                  <a:pt x="457951" y="33373"/>
                  <a:pt x="189752" y="55388"/>
                  <a:pt x="0" y="18288"/>
                </a:cubicBezTo>
                <a:cubicBezTo>
                  <a:pt x="1586" y="13022"/>
                  <a:pt x="-95" y="4569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72759" y="3236"/>
                  <a:pt x="361166" y="-13413"/>
                  <a:pt x="599389" y="0"/>
                </a:cubicBezTo>
                <a:cubicBezTo>
                  <a:pt x="841226" y="37042"/>
                  <a:pt x="968991" y="14587"/>
                  <a:pt x="1303020" y="0"/>
                </a:cubicBezTo>
                <a:cubicBezTo>
                  <a:pt x="1643101" y="-7120"/>
                  <a:pt x="1717813" y="7213"/>
                  <a:pt x="1876349" y="0"/>
                </a:cubicBezTo>
                <a:cubicBezTo>
                  <a:pt x="2036762" y="-14138"/>
                  <a:pt x="2426397" y="-4451"/>
                  <a:pt x="2606040" y="0"/>
                </a:cubicBezTo>
                <a:cubicBezTo>
                  <a:pt x="2606314" y="8448"/>
                  <a:pt x="2606550" y="14527"/>
                  <a:pt x="2606040" y="18288"/>
                </a:cubicBezTo>
                <a:cubicBezTo>
                  <a:pt x="2344840" y="2643"/>
                  <a:pt x="2192043" y="7399"/>
                  <a:pt x="1980590" y="18288"/>
                </a:cubicBezTo>
                <a:cubicBezTo>
                  <a:pt x="1783984" y="-9745"/>
                  <a:pt x="1487673" y="45908"/>
                  <a:pt x="1276960" y="18288"/>
                </a:cubicBezTo>
                <a:cubicBezTo>
                  <a:pt x="1088134" y="-41257"/>
                  <a:pt x="877974" y="49968"/>
                  <a:pt x="651510" y="18288"/>
                </a:cubicBezTo>
                <a:cubicBezTo>
                  <a:pt x="430798" y="-27764"/>
                  <a:pt x="132889" y="-33467"/>
                  <a:pt x="0" y="18288"/>
                </a:cubicBezTo>
                <a:cubicBezTo>
                  <a:pt x="212" y="10845"/>
                  <a:pt x="-833" y="6193"/>
                  <a:pt x="0" y="0"/>
                </a:cubicBezTo>
                <a:close/>
              </a:path>
              <a:path w="2606040" h="18288" fill="none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27712" y="6878"/>
                  <a:pt x="971143" y="7084"/>
                  <a:pt x="1224839" y="0"/>
                </a:cubicBezTo>
                <a:cubicBezTo>
                  <a:pt x="1477775" y="-16815"/>
                  <a:pt x="1569904" y="19146"/>
                  <a:pt x="1824228" y="0"/>
                </a:cubicBezTo>
                <a:cubicBezTo>
                  <a:pt x="2055206" y="24867"/>
                  <a:pt x="2317192" y="-62872"/>
                  <a:pt x="2606040" y="0"/>
                </a:cubicBezTo>
                <a:cubicBezTo>
                  <a:pt x="2606166" y="3680"/>
                  <a:pt x="2606905" y="11461"/>
                  <a:pt x="2606040" y="18288"/>
                </a:cubicBezTo>
                <a:cubicBezTo>
                  <a:pt x="2234648" y="26976"/>
                  <a:pt x="2180202" y="-10361"/>
                  <a:pt x="1902409" y="18288"/>
                </a:cubicBezTo>
                <a:cubicBezTo>
                  <a:pt x="1635562" y="47194"/>
                  <a:pt x="1477339" y="4794"/>
                  <a:pt x="1276960" y="18288"/>
                </a:cubicBezTo>
                <a:cubicBezTo>
                  <a:pt x="1058094" y="66922"/>
                  <a:pt x="904206" y="-20636"/>
                  <a:pt x="677570" y="18288"/>
                </a:cubicBezTo>
                <a:cubicBezTo>
                  <a:pt x="485746" y="14713"/>
                  <a:pt x="195925" y="33005"/>
                  <a:pt x="0" y="18288"/>
                </a:cubicBezTo>
                <a:cubicBezTo>
                  <a:pt x="1168" y="12774"/>
                  <a:pt x="-229" y="374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606040"/>
                      <a:gd name="connsiteY0" fmla="*/ 0 h 18288"/>
                      <a:gd name="connsiteX1" fmla="*/ 625450 w 2606040"/>
                      <a:gd name="connsiteY1" fmla="*/ 0 h 18288"/>
                      <a:gd name="connsiteX2" fmla="*/ 1224839 w 2606040"/>
                      <a:gd name="connsiteY2" fmla="*/ 0 h 18288"/>
                      <a:gd name="connsiteX3" fmla="*/ 1824228 w 2606040"/>
                      <a:gd name="connsiteY3" fmla="*/ 0 h 18288"/>
                      <a:gd name="connsiteX4" fmla="*/ 2606040 w 2606040"/>
                      <a:gd name="connsiteY4" fmla="*/ 0 h 18288"/>
                      <a:gd name="connsiteX5" fmla="*/ 2606040 w 2606040"/>
                      <a:gd name="connsiteY5" fmla="*/ 18288 h 18288"/>
                      <a:gd name="connsiteX6" fmla="*/ 1902409 w 2606040"/>
                      <a:gd name="connsiteY6" fmla="*/ 18288 h 18288"/>
                      <a:gd name="connsiteX7" fmla="*/ 1276960 w 2606040"/>
                      <a:gd name="connsiteY7" fmla="*/ 18288 h 18288"/>
                      <a:gd name="connsiteX8" fmla="*/ 677570 w 2606040"/>
                      <a:gd name="connsiteY8" fmla="*/ 18288 h 18288"/>
                      <a:gd name="connsiteX9" fmla="*/ 0 w 2606040"/>
                      <a:gd name="connsiteY9" fmla="*/ 18288 h 18288"/>
                      <a:gd name="connsiteX10" fmla="*/ 0 w 2606040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06040" h="18288" fill="none" extrusionOk="0">
                        <a:moveTo>
                          <a:pt x="0" y="0"/>
                        </a:moveTo>
                        <a:cubicBezTo>
                          <a:pt x="266776" y="-600"/>
                          <a:pt x="322756" y="3201"/>
                          <a:pt x="625450" y="0"/>
                        </a:cubicBezTo>
                        <a:cubicBezTo>
                          <a:pt x="928144" y="-3201"/>
                          <a:pt x="968141" y="9269"/>
                          <a:pt x="1224839" y="0"/>
                        </a:cubicBezTo>
                        <a:cubicBezTo>
                          <a:pt x="1481537" y="-9269"/>
                          <a:pt x="1569059" y="21947"/>
                          <a:pt x="1824228" y="0"/>
                        </a:cubicBezTo>
                        <a:cubicBezTo>
                          <a:pt x="2079397" y="-21947"/>
                          <a:pt x="2326053" y="-10194"/>
                          <a:pt x="2606040" y="0"/>
                        </a:cubicBezTo>
                        <a:cubicBezTo>
                          <a:pt x="2605462" y="4771"/>
                          <a:pt x="2606793" y="12323"/>
                          <a:pt x="2606040" y="18288"/>
                        </a:cubicBezTo>
                        <a:cubicBezTo>
                          <a:pt x="2256758" y="31410"/>
                          <a:pt x="2173673" y="-12878"/>
                          <a:pt x="1902409" y="18288"/>
                        </a:cubicBezTo>
                        <a:cubicBezTo>
                          <a:pt x="1631145" y="49454"/>
                          <a:pt x="1461378" y="5466"/>
                          <a:pt x="1276960" y="18288"/>
                        </a:cubicBezTo>
                        <a:cubicBezTo>
                          <a:pt x="1092542" y="31110"/>
                          <a:pt x="890442" y="13213"/>
                          <a:pt x="677570" y="18288"/>
                        </a:cubicBezTo>
                        <a:cubicBezTo>
                          <a:pt x="464698" y="23364"/>
                          <a:pt x="187648" y="35837"/>
                          <a:pt x="0" y="18288"/>
                        </a:cubicBezTo>
                        <a:cubicBezTo>
                          <a:pt x="841" y="12879"/>
                          <a:pt x="-726" y="3977"/>
                          <a:pt x="0" y="0"/>
                        </a:cubicBezTo>
                        <a:close/>
                      </a:path>
                      <a:path w="2606040" h="18288" stroke="0" extrusionOk="0">
                        <a:moveTo>
                          <a:pt x="0" y="0"/>
                        </a:moveTo>
                        <a:cubicBezTo>
                          <a:pt x="197231" y="3803"/>
                          <a:pt x="358914" y="-9291"/>
                          <a:pt x="599389" y="0"/>
                        </a:cubicBezTo>
                        <a:cubicBezTo>
                          <a:pt x="839864" y="9291"/>
                          <a:pt x="979371" y="8509"/>
                          <a:pt x="1303020" y="0"/>
                        </a:cubicBezTo>
                        <a:cubicBezTo>
                          <a:pt x="1626669" y="-8509"/>
                          <a:pt x="1726300" y="7440"/>
                          <a:pt x="1876349" y="0"/>
                        </a:cubicBezTo>
                        <a:cubicBezTo>
                          <a:pt x="2026398" y="-7440"/>
                          <a:pt x="2430712" y="17957"/>
                          <a:pt x="2606040" y="0"/>
                        </a:cubicBezTo>
                        <a:cubicBezTo>
                          <a:pt x="2605426" y="8857"/>
                          <a:pt x="2606544" y="13619"/>
                          <a:pt x="2606040" y="18288"/>
                        </a:cubicBezTo>
                        <a:cubicBezTo>
                          <a:pt x="2393024" y="2241"/>
                          <a:pt x="2191161" y="39259"/>
                          <a:pt x="1980590" y="18288"/>
                        </a:cubicBezTo>
                        <a:cubicBezTo>
                          <a:pt x="1770019" y="-2683"/>
                          <a:pt x="1476440" y="36114"/>
                          <a:pt x="1276960" y="18288"/>
                        </a:cubicBezTo>
                        <a:cubicBezTo>
                          <a:pt x="1077480" y="463"/>
                          <a:pt x="880988" y="42125"/>
                          <a:pt x="651510" y="18288"/>
                        </a:cubicBezTo>
                        <a:cubicBezTo>
                          <a:pt x="422032" y="-5549"/>
                          <a:pt x="130744" y="-1947"/>
                          <a:pt x="0" y="18288"/>
                        </a:cubicBezTo>
                        <a:cubicBezTo>
                          <a:pt x="-487" y="10816"/>
                          <a:pt x="-839" y="60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34" y="2819400"/>
            <a:ext cx="3389666" cy="3505200"/>
          </a:xfrm>
        </p:spPr>
        <p:txBody>
          <a:bodyPr>
            <a:normAutofit/>
          </a:bodyPr>
          <a:lstStyle/>
          <a:p>
            <a:r>
              <a:rPr lang="en-US" sz="2400" dirty="0"/>
              <a:t>NOT a problem for just networking and operating systems teams</a:t>
            </a:r>
          </a:p>
          <a:p>
            <a:endParaRPr lang="en-US" sz="2400" dirty="0"/>
          </a:p>
          <a:p>
            <a:r>
              <a:rPr lang="en-US" sz="2400" dirty="0"/>
              <a:t>Software had security problems long before we had the internet</a:t>
            </a:r>
          </a:p>
          <a:p>
            <a:endParaRPr lang="en-US" sz="1900" dirty="0"/>
          </a:p>
          <a:p>
            <a:pPr lvl="1"/>
            <a:endParaRPr lang="en-US" sz="1900" dirty="0"/>
          </a:p>
          <a:p>
            <a:endParaRPr lang="en-US" sz="1900" dirty="0"/>
          </a:p>
          <a:p>
            <a:endParaRPr lang="en-US" sz="1900" dirty="0"/>
          </a:p>
        </p:txBody>
      </p:sp>
      <p:pic>
        <p:nvPicPr>
          <p:cNvPr id="9218" name="Picture 2" descr="Image result for computer networ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2" r="20758"/>
          <a:stretch/>
        </p:blipFill>
        <p:spPr bwMode="auto"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37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4091940" cy="1956841"/>
          </a:xfrm>
        </p:spPr>
        <p:txBody>
          <a:bodyPr anchor="b">
            <a:normAutofit/>
          </a:bodyPr>
          <a:lstStyle/>
          <a:p>
            <a:r>
              <a:rPr lang="en-US" sz="4700" b="1" dirty="0">
                <a:latin typeface="Agency FB" panose="020B0503020202020204" pitchFamily="34" charset="0"/>
              </a:rPr>
              <a:t>Software Security is…</a:t>
            </a:r>
          </a:p>
        </p:txBody>
      </p:sp>
      <p:sp>
        <p:nvSpPr>
          <p:cNvPr id="1024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  <a:gd name="connsiteX0" fmla="*/ 0 w 2606040"/>
              <a:gd name="connsiteY0" fmla="*/ 0 h 18288"/>
              <a:gd name="connsiteX1" fmla="*/ 599389 w 2606040"/>
              <a:gd name="connsiteY1" fmla="*/ 0 h 18288"/>
              <a:gd name="connsiteX2" fmla="*/ 1303020 w 2606040"/>
              <a:gd name="connsiteY2" fmla="*/ 0 h 18288"/>
              <a:gd name="connsiteX3" fmla="*/ 1876349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80590 w 2606040"/>
              <a:gd name="connsiteY6" fmla="*/ 18288 h 18288"/>
              <a:gd name="connsiteX7" fmla="*/ 1276960 w 2606040"/>
              <a:gd name="connsiteY7" fmla="*/ 18288 h 18288"/>
              <a:gd name="connsiteX8" fmla="*/ 65151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11079" y="-22080"/>
                  <a:pt x="479378" y="-26537"/>
                  <a:pt x="625450" y="0"/>
                </a:cubicBezTo>
                <a:cubicBezTo>
                  <a:pt x="925937" y="-4758"/>
                  <a:pt x="973176" y="15739"/>
                  <a:pt x="1224839" y="0"/>
                </a:cubicBezTo>
                <a:cubicBezTo>
                  <a:pt x="1479663" y="-11328"/>
                  <a:pt x="1566636" y="18697"/>
                  <a:pt x="1824228" y="0"/>
                </a:cubicBezTo>
                <a:cubicBezTo>
                  <a:pt x="2086799" y="-72665"/>
                  <a:pt x="2306223" y="-891"/>
                  <a:pt x="2606040" y="0"/>
                </a:cubicBezTo>
                <a:cubicBezTo>
                  <a:pt x="2606645" y="4461"/>
                  <a:pt x="2607031" y="13181"/>
                  <a:pt x="2606040" y="18288"/>
                </a:cubicBezTo>
                <a:cubicBezTo>
                  <a:pt x="2260204" y="29342"/>
                  <a:pt x="2175708" y="5614"/>
                  <a:pt x="1902409" y="18288"/>
                </a:cubicBezTo>
                <a:cubicBezTo>
                  <a:pt x="1638502" y="41064"/>
                  <a:pt x="1460923" y="-16269"/>
                  <a:pt x="1276960" y="18288"/>
                </a:cubicBezTo>
                <a:cubicBezTo>
                  <a:pt x="1057717" y="14361"/>
                  <a:pt x="867956" y="2320"/>
                  <a:pt x="677570" y="18288"/>
                </a:cubicBezTo>
                <a:cubicBezTo>
                  <a:pt x="457951" y="33373"/>
                  <a:pt x="189752" y="55388"/>
                  <a:pt x="0" y="18288"/>
                </a:cubicBezTo>
                <a:cubicBezTo>
                  <a:pt x="1586" y="13022"/>
                  <a:pt x="-95" y="4569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72759" y="3236"/>
                  <a:pt x="361166" y="-13413"/>
                  <a:pt x="599389" y="0"/>
                </a:cubicBezTo>
                <a:cubicBezTo>
                  <a:pt x="841226" y="37042"/>
                  <a:pt x="968991" y="14587"/>
                  <a:pt x="1303020" y="0"/>
                </a:cubicBezTo>
                <a:cubicBezTo>
                  <a:pt x="1643101" y="-7120"/>
                  <a:pt x="1717813" y="7213"/>
                  <a:pt x="1876349" y="0"/>
                </a:cubicBezTo>
                <a:cubicBezTo>
                  <a:pt x="2036762" y="-14138"/>
                  <a:pt x="2426397" y="-4451"/>
                  <a:pt x="2606040" y="0"/>
                </a:cubicBezTo>
                <a:cubicBezTo>
                  <a:pt x="2606314" y="8448"/>
                  <a:pt x="2606550" y="14527"/>
                  <a:pt x="2606040" y="18288"/>
                </a:cubicBezTo>
                <a:cubicBezTo>
                  <a:pt x="2344840" y="2643"/>
                  <a:pt x="2192043" y="7399"/>
                  <a:pt x="1980590" y="18288"/>
                </a:cubicBezTo>
                <a:cubicBezTo>
                  <a:pt x="1783984" y="-9745"/>
                  <a:pt x="1487673" y="45908"/>
                  <a:pt x="1276960" y="18288"/>
                </a:cubicBezTo>
                <a:cubicBezTo>
                  <a:pt x="1088134" y="-41257"/>
                  <a:pt x="877974" y="49968"/>
                  <a:pt x="651510" y="18288"/>
                </a:cubicBezTo>
                <a:cubicBezTo>
                  <a:pt x="430798" y="-27764"/>
                  <a:pt x="132889" y="-33467"/>
                  <a:pt x="0" y="18288"/>
                </a:cubicBezTo>
                <a:cubicBezTo>
                  <a:pt x="212" y="10845"/>
                  <a:pt x="-833" y="6193"/>
                  <a:pt x="0" y="0"/>
                </a:cubicBezTo>
                <a:close/>
              </a:path>
              <a:path w="2606040" h="18288" fill="none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27712" y="6878"/>
                  <a:pt x="971143" y="7084"/>
                  <a:pt x="1224839" y="0"/>
                </a:cubicBezTo>
                <a:cubicBezTo>
                  <a:pt x="1477775" y="-16815"/>
                  <a:pt x="1569904" y="19146"/>
                  <a:pt x="1824228" y="0"/>
                </a:cubicBezTo>
                <a:cubicBezTo>
                  <a:pt x="2055206" y="24867"/>
                  <a:pt x="2317192" y="-62872"/>
                  <a:pt x="2606040" y="0"/>
                </a:cubicBezTo>
                <a:cubicBezTo>
                  <a:pt x="2606166" y="3680"/>
                  <a:pt x="2606905" y="11461"/>
                  <a:pt x="2606040" y="18288"/>
                </a:cubicBezTo>
                <a:cubicBezTo>
                  <a:pt x="2234648" y="26976"/>
                  <a:pt x="2180202" y="-10361"/>
                  <a:pt x="1902409" y="18288"/>
                </a:cubicBezTo>
                <a:cubicBezTo>
                  <a:pt x="1635562" y="47194"/>
                  <a:pt x="1477339" y="4794"/>
                  <a:pt x="1276960" y="18288"/>
                </a:cubicBezTo>
                <a:cubicBezTo>
                  <a:pt x="1058094" y="66922"/>
                  <a:pt x="904206" y="-20636"/>
                  <a:pt x="677570" y="18288"/>
                </a:cubicBezTo>
                <a:cubicBezTo>
                  <a:pt x="485746" y="14713"/>
                  <a:pt x="195925" y="33005"/>
                  <a:pt x="0" y="18288"/>
                </a:cubicBezTo>
                <a:cubicBezTo>
                  <a:pt x="1168" y="12774"/>
                  <a:pt x="-229" y="374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606040"/>
                      <a:gd name="connsiteY0" fmla="*/ 0 h 18288"/>
                      <a:gd name="connsiteX1" fmla="*/ 625450 w 2606040"/>
                      <a:gd name="connsiteY1" fmla="*/ 0 h 18288"/>
                      <a:gd name="connsiteX2" fmla="*/ 1224839 w 2606040"/>
                      <a:gd name="connsiteY2" fmla="*/ 0 h 18288"/>
                      <a:gd name="connsiteX3" fmla="*/ 1824228 w 2606040"/>
                      <a:gd name="connsiteY3" fmla="*/ 0 h 18288"/>
                      <a:gd name="connsiteX4" fmla="*/ 2606040 w 2606040"/>
                      <a:gd name="connsiteY4" fmla="*/ 0 h 18288"/>
                      <a:gd name="connsiteX5" fmla="*/ 2606040 w 2606040"/>
                      <a:gd name="connsiteY5" fmla="*/ 18288 h 18288"/>
                      <a:gd name="connsiteX6" fmla="*/ 1902409 w 2606040"/>
                      <a:gd name="connsiteY6" fmla="*/ 18288 h 18288"/>
                      <a:gd name="connsiteX7" fmla="*/ 1276960 w 2606040"/>
                      <a:gd name="connsiteY7" fmla="*/ 18288 h 18288"/>
                      <a:gd name="connsiteX8" fmla="*/ 677570 w 2606040"/>
                      <a:gd name="connsiteY8" fmla="*/ 18288 h 18288"/>
                      <a:gd name="connsiteX9" fmla="*/ 0 w 2606040"/>
                      <a:gd name="connsiteY9" fmla="*/ 18288 h 18288"/>
                      <a:gd name="connsiteX10" fmla="*/ 0 w 2606040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06040" h="18288" fill="none" extrusionOk="0">
                        <a:moveTo>
                          <a:pt x="0" y="0"/>
                        </a:moveTo>
                        <a:cubicBezTo>
                          <a:pt x="266776" y="-600"/>
                          <a:pt x="322756" y="3201"/>
                          <a:pt x="625450" y="0"/>
                        </a:cubicBezTo>
                        <a:cubicBezTo>
                          <a:pt x="928144" y="-3201"/>
                          <a:pt x="968141" y="9269"/>
                          <a:pt x="1224839" y="0"/>
                        </a:cubicBezTo>
                        <a:cubicBezTo>
                          <a:pt x="1481537" y="-9269"/>
                          <a:pt x="1569059" y="21947"/>
                          <a:pt x="1824228" y="0"/>
                        </a:cubicBezTo>
                        <a:cubicBezTo>
                          <a:pt x="2079397" y="-21947"/>
                          <a:pt x="2326053" y="-10194"/>
                          <a:pt x="2606040" y="0"/>
                        </a:cubicBezTo>
                        <a:cubicBezTo>
                          <a:pt x="2605462" y="4771"/>
                          <a:pt x="2606793" y="12323"/>
                          <a:pt x="2606040" y="18288"/>
                        </a:cubicBezTo>
                        <a:cubicBezTo>
                          <a:pt x="2256758" y="31410"/>
                          <a:pt x="2173673" y="-12878"/>
                          <a:pt x="1902409" y="18288"/>
                        </a:cubicBezTo>
                        <a:cubicBezTo>
                          <a:pt x="1631145" y="49454"/>
                          <a:pt x="1461378" y="5466"/>
                          <a:pt x="1276960" y="18288"/>
                        </a:cubicBezTo>
                        <a:cubicBezTo>
                          <a:pt x="1092542" y="31110"/>
                          <a:pt x="890442" y="13213"/>
                          <a:pt x="677570" y="18288"/>
                        </a:cubicBezTo>
                        <a:cubicBezTo>
                          <a:pt x="464698" y="23364"/>
                          <a:pt x="187648" y="35837"/>
                          <a:pt x="0" y="18288"/>
                        </a:cubicBezTo>
                        <a:cubicBezTo>
                          <a:pt x="841" y="12879"/>
                          <a:pt x="-726" y="3977"/>
                          <a:pt x="0" y="0"/>
                        </a:cubicBezTo>
                        <a:close/>
                      </a:path>
                      <a:path w="2606040" h="18288" stroke="0" extrusionOk="0">
                        <a:moveTo>
                          <a:pt x="0" y="0"/>
                        </a:moveTo>
                        <a:cubicBezTo>
                          <a:pt x="197231" y="3803"/>
                          <a:pt x="358914" y="-9291"/>
                          <a:pt x="599389" y="0"/>
                        </a:cubicBezTo>
                        <a:cubicBezTo>
                          <a:pt x="839864" y="9291"/>
                          <a:pt x="979371" y="8509"/>
                          <a:pt x="1303020" y="0"/>
                        </a:cubicBezTo>
                        <a:cubicBezTo>
                          <a:pt x="1626669" y="-8509"/>
                          <a:pt x="1726300" y="7440"/>
                          <a:pt x="1876349" y="0"/>
                        </a:cubicBezTo>
                        <a:cubicBezTo>
                          <a:pt x="2026398" y="-7440"/>
                          <a:pt x="2430712" y="17957"/>
                          <a:pt x="2606040" y="0"/>
                        </a:cubicBezTo>
                        <a:cubicBezTo>
                          <a:pt x="2605426" y="8857"/>
                          <a:pt x="2606544" y="13619"/>
                          <a:pt x="2606040" y="18288"/>
                        </a:cubicBezTo>
                        <a:cubicBezTo>
                          <a:pt x="2393024" y="2241"/>
                          <a:pt x="2191161" y="39259"/>
                          <a:pt x="1980590" y="18288"/>
                        </a:cubicBezTo>
                        <a:cubicBezTo>
                          <a:pt x="1770019" y="-2683"/>
                          <a:pt x="1476440" y="36114"/>
                          <a:pt x="1276960" y="18288"/>
                        </a:cubicBezTo>
                        <a:cubicBezTo>
                          <a:pt x="1077480" y="463"/>
                          <a:pt x="880988" y="42125"/>
                          <a:pt x="651510" y="18288"/>
                        </a:cubicBezTo>
                        <a:cubicBezTo>
                          <a:pt x="422032" y="-5549"/>
                          <a:pt x="130744" y="-1947"/>
                          <a:pt x="0" y="18288"/>
                        </a:cubicBezTo>
                        <a:cubicBezTo>
                          <a:pt x="-487" y="10816"/>
                          <a:pt x="-839" y="60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34" y="2816482"/>
            <a:ext cx="3790899" cy="3812917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reality</a:t>
            </a:r>
            <a:r>
              <a:rPr lang="en-US" sz="2000" dirty="0"/>
              <a:t> that everyone must face</a:t>
            </a:r>
          </a:p>
          <a:p>
            <a:pPr lvl="1"/>
            <a:r>
              <a:rPr lang="en-US" sz="2000" dirty="0"/>
              <a:t>Not just developers, all stakeholders, everyone involved in IT projects.</a:t>
            </a:r>
          </a:p>
          <a:p>
            <a:pPr lvl="1"/>
            <a:endParaRPr lang="en-US" sz="1300" dirty="0"/>
          </a:p>
          <a:p>
            <a:r>
              <a:rPr lang="en-US" sz="2000" dirty="0"/>
              <a:t>A learnable </a:t>
            </a:r>
            <a:r>
              <a:rPr lang="en-US" sz="2000" b="1" dirty="0"/>
              <a:t>mindset</a:t>
            </a:r>
            <a:r>
              <a:rPr lang="en-US" sz="2000" dirty="0"/>
              <a:t> for software engineers</a:t>
            </a:r>
          </a:p>
          <a:p>
            <a:endParaRPr lang="en-US" sz="1200" dirty="0"/>
          </a:p>
          <a:p>
            <a:r>
              <a:rPr lang="en-US" sz="2000" dirty="0"/>
              <a:t>The ability to prevent </a:t>
            </a:r>
            <a:r>
              <a:rPr lang="en-US" sz="2000" b="1" i="1" dirty="0"/>
              <a:t>unintended</a:t>
            </a:r>
            <a:r>
              <a:rPr lang="en-US" sz="2000" i="1" dirty="0"/>
              <a:t> </a:t>
            </a:r>
            <a:r>
              <a:rPr lang="en-US" sz="2000" b="1" i="1" dirty="0"/>
              <a:t>functionality</a:t>
            </a:r>
          </a:p>
          <a:p>
            <a:pPr lvl="1"/>
            <a:r>
              <a:rPr lang="en-US" sz="2000" dirty="0"/>
              <a:t>In </a:t>
            </a:r>
            <a:r>
              <a:rPr lang="en-US" sz="2000" b="1" i="1" dirty="0"/>
              <a:t>all</a:t>
            </a:r>
            <a:r>
              <a:rPr lang="en-US" sz="2000" dirty="0"/>
              <a:t> parts of your system</a:t>
            </a:r>
          </a:p>
          <a:p>
            <a:pPr lvl="1"/>
            <a:endParaRPr lang="en-US" sz="1300" dirty="0"/>
          </a:p>
          <a:p>
            <a:r>
              <a:rPr lang="en-US" sz="2000" dirty="0"/>
              <a:t>BUILDING SECURITY IN!</a:t>
            </a:r>
          </a:p>
          <a:p>
            <a:endParaRPr lang="en-US" sz="2000" dirty="0"/>
          </a:p>
        </p:txBody>
      </p:sp>
      <p:pic>
        <p:nvPicPr>
          <p:cNvPr id="10242" name="Picture 2" descr="Image result for security mind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" r="22722"/>
          <a:stretch/>
        </p:blipFill>
        <p:spPr bwMode="auto"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11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4CEB6-FE42-9B84-62E8-60D2CEA6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06672"/>
            <a:ext cx="8534400" cy="1153839"/>
          </a:xfrm>
        </p:spPr>
        <p:txBody>
          <a:bodyPr>
            <a:normAutofit fontScale="90000"/>
          </a:bodyPr>
          <a:lstStyle/>
          <a:p>
            <a:r>
              <a:rPr lang="en-IE" sz="4700" b="1" dirty="0"/>
              <a:t>Why do we need to talk about security?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  <a:gd name="connsiteX0" fmla="*/ 0 w 8140446"/>
              <a:gd name="connsiteY0" fmla="*/ 0 h 18288"/>
              <a:gd name="connsiteX1" fmla="*/ 596966 w 8140446"/>
              <a:gd name="connsiteY1" fmla="*/ 0 h 18288"/>
              <a:gd name="connsiteX2" fmla="*/ 1031123 w 8140446"/>
              <a:gd name="connsiteY2" fmla="*/ 0 h 18288"/>
              <a:gd name="connsiteX3" fmla="*/ 1872303 w 8140446"/>
              <a:gd name="connsiteY3" fmla="*/ 0 h 18288"/>
              <a:gd name="connsiteX4" fmla="*/ 2469269 w 8140446"/>
              <a:gd name="connsiteY4" fmla="*/ 0 h 18288"/>
              <a:gd name="connsiteX5" fmla="*/ 3066235 w 8140446"/>
              <a:gd name="connsiteY5" fmla="*/ 0 h 18288"/>
              <a:gd name="connsiteX6" fmla="*/ 3907414 w 8140446"/>
              <a:gd name="connsiteY6" fmla="*/ 0 h 18288"/>
              <a:gd name="connsiteX7" fmla="*/ 4422976 w 8140446"/>
              <a:gd name="connsiteY7" fmla="*/ 0 h 18288"/>
              <a:gd name="connsiteX8" fmla="*/ 5264155 w 8140446"/>
              <a:gd name="connsiteY8" fmla="*/ 0 h 18288"/>
              <a:gd name="connsiteX9" fmla="*/ 6105335 w 8140446"/>
              <a:gd name="connsiteY9" fmla="*/ 0 h 18288"/>
              <a:gd name="connsiteX10" fmla="*/ 6783705 w 8140446"/>
              <a:gd name="connsiteY10" fmla="*/ 0 h 18288"/>
              <a:gd name="connsiteX11" fmla="*/ 8140446 w 8140446"/>
              <a:gd name="connsiteY11" fmla="*/ 0 h 18288"/>
              <a:gd name="connsiteX12" fmla="*/ 8140446 w 8140446"/>
              <a:gd name="connsiteY12" fmla="*/ 18288 h 18288"/>
              <a:gd name="connsiteX13" fmla="*/ 7706289 w 8140446"/>
              <a:gd name="connsiteY13" fmla="*/ 18288 h 18288"/>
              <a:gd name="connsiteX14" fmla="*/ 6865109 w 8140446"/>
              <a:gd name="connsiteY14" fmla="*/ 18288 h 18288"/>
              <a:gd name="connsiteX15" fmla="*/ 6349548 w 8140446"/>
              <a:gd name="connsiteY15" fmla="*/ 18288 h 18288"/>
              <a:gd name="connsiteX16" fmla="*/ 5671177 w 8140446"/>
              <a:gd name="connsiteY16" fmla="*/ 18288 h 18288"/>
              <a:gd name="connsiteX17" fmla="*/ 4829998 w 8140446"/>
              <a:gd name="connsiteY17" fmla="*/ 18288 h 18288"/>
              <a:gd name="connsiteX18" fmla="*/ 4151627 w 8140446"/>
              <a:gd name="connsiteY18" fmla="*/ 18288 h 18288"/>
              <a:gd name="connsiteX19" fmla="*/ 3717470 w 8140446"/>
              <a:gd name="connsiteY19" fmla="*/ 18288 h 18288"/>
              <a:gd name="connsiteX20" fmla="*/ 3201909 w 8140446"/>
              <a:gd name="connsiteY20" fmla="*/ 18288 h 18288"/>
              <a:gd name="connsiteX21" fmla="*/ 2360729 w 8140446"/>
              <a:gd name="connsiteY21" fmla="*/ 18288 h 18288"/>
              <a:gd name="connsiteX22" fmla="*/ 1682359 w 8140446"/>
              <a:gd name="connsiteY22" fmla="*/ 18288 h 18288"/>
              <a:gd name="connsiteX23" fmla="*/ 1166797 w 8140446"/>
              <a:gd name="connsiteY23" fmla="*/ 18288 h 18288"/>
              <a:gd name="connsiteX24" fmla="*/ 0 w 8140446"/>
              <a:gd name="connsiteY24" fmla="*/ 18288 h 18288"/>
              <a:gd name="connsiteX25" fmla="*/ 0 w 8140446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w="8140446" h="18288" fill="none" stroke="0" extrusionOk="0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140446"/>
                      <a:gd name="connsiteY0" fmla="*/ 0 h 18288"/>
                      <a:gd name="connsiteX1" fmla="*/ 434157 w 8140446"/>
                      <a:gd name="connsiteY1" fmla="*/ 0 h 18288"/>
                      <a:gd name="connsiteX2" fmla="*/ 1193932 w 8140446"/>
                      <a:gd name="connsiteY2" fmla="*/ 0 h 18288"/>
                      <a:gd name="connsiteX3" fmla="*/ 1628089 w 8140446"/>
                      <a:gd name="connsiteY3" fmla="*/ 0 h 18288"/>
                      <a:gd name="connsiteX4" fmla="*/ 2225055 w 8140446"/>
                      <a:gd name="connsiteY4" fmla="*/ 0 h 18288"/>
                      <a:gd name="connsiteX5" fmla="*/ 3066235 w 8140446"/>
                      <a:gd name="connsiteY5" fmla="*/ 0 h 18288"/>
                      <a:gd name="connsiteX6" fmla="*/ 3744605 w 8140446"/>
                      <a:gd name="connsiteY6" fmla="*/ 0 h 18288"/>
                      <a:gd name="connsiteX7" fmla="*/ 4504380 w 8140446"/>
                      <a:gd name="connsiteY7" fmla="*/ 0 h 18288"/>
                      <a:gd name="connsiteX8" fmla="*/ 5101346 w 8140446"/>
                      <a:gd name="connsiteY8" fmla="*/ 0 h 18288"/>
                      <a:gd name="connsiteX9" fmla="*/ 5779717 w 8140446"/>
                      <a:gd name="connsiteY9" fmla="*/ 0 h 18288"/>
                      <a:gd name="connsiteX10" fmla="*/ 6620896 w 8140446"/>
                      <a:gd name="connsiteY10" fmla="*/ 0 h 18288"/>
                      <a:gd name="connsiteX11" fmla="*/ 7136458 w 8140446"/>
                      <a:gd name="connsiteY11" fmla="*/ 0 h 18288"/>
                      <a:gd name="connsiteX12" fmla="*/ 8140446 w 8140446"/>
                      <a:gd name="connsiteY12" fmla="*/ 0 h 18288"/>
                      <a:gd name="connsiteX13" fmla="*/ 8140446 w 8140446"/>
                      <a:gd name="connsiteY13" fmla="*/ 18288 h 18288"/>
                      <a:gd name="connsiteX14" fmla="*/ 7543480 w 8140446"/>
                      <a:gd name="connsiteY14" fmla="*/ 18288 h 18288"/>
                      <a:gd name="connsiteX15" fmla="*/ 7109323 w 8140446"/>
                      <a:gd name="connsiteY15" fmla="*/ 18288 h 18288"/>
                      <a:gd name="connsiteX16" fmla="*/ 6430952 w 8140446"/>
                      <a:gd name="connsiteY16" fmla="*/ 18288 h 18288"/>
                      <a:gd name="connsiteX17" fmla="*/ 5915391 w 8140446"/>
                      <a:gd name="connsiteY17" fmla="*/ 18288 h 18288"/>
                      <a:gd name="connsiteX18" fmla="*/ 5237020 w 8140446"/>
                      <a:gd name="connsiteY18" fmla="*/ 18288 h 18288"/>
                      <a:gd name="connsiteX19" fmla="*/ 4558650 w 8140446"/>
                      <a:gd name="connsiteY19" fmla="*/ 18288 h 18288"/>
                      <a:gd name="connsiteX20" fmla="*/ 3880279 w 8140446"/>
                      <a:gd name="connsiteY20" fmla="*/ 18288 h 18288"/>
                      <a:gd name="connsiteX21" fmla="*/ 3201909 w 8140446"/>
                      <a:gd name="connsiteY21" fmla="*/ 18288 h 18288"/>
                      <a:gd name="connsiteX22" fmla="*/ 2604943 w 8140446"/>
                      <a:gd name="connsiteY22" fmla="*/ 18288 h 18288"/>
                      <a:gd name="connsiteX23" fmla="*/ 1845168 w 8140446"/>
                      <a:gd name="connsiteY23" fmla="*/ 18288 h 18288"/>
                      <a:gd name="connsiteX24" fmla="*/ 1166797 w 8140446"/>
                      <a:gd name="connsiteY24" fmla="*/ 18288 h 18288"/>
                      <a:gd name="connsiteX25" fmla="*/ 0 w 8140446"/>
                      <a:gd name="connsiteY25" fmla="*/ 18288 h 18288"/>
                      <a:gd name="connsiteX26" fmla="*/ 0 w 8140446"/>
                      <a:gd name="connsiteY26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40446" h="18288" fill="none" extrusionOk="0">
                        <a:moveTo>
                          <a:pt x="0" y="0"/>
                        </a:moveTo>
                        <a:cubicBezTo>
                          <a:pt x="94920" y="9103"/>
                          <a:pt x="287892" y="-4966"/>
                          <a:pt x="434157" y="0"/>
                        </a:cubicBezTo>
                        <a:cubicBezTo>
                          <a:pt x="580422" y="4966"/>
                          <a:pt x="943595" y="-14182"/>
                          <a:pt x="1193932" y="0"/>
                        </a:cubicBezTo>
                        <a:cubicBezTo>
                          <a:pt x="1444270" y="14182"/>
                          <a:pt x="1472129" y="5523"/>
                          <a:pt x="1628089" y="0"/>
                        </a:cubicBezTo>
                        <a:cubicBezTo>
                          <a:pt x="1784049" y="-5523"/>
                          <a:pt x="1962419" y="-17322"/>
                          <a:pt x="2225055" y="0"/>
                        </a:cubicBezTo>
                        <a:cubicBezTo>
                          <a:pt x="2487691" y="17322"/>
                          <a:pt x="2700681" y="1311"/>
                          <a:pt x="3066235" y="0"/>
                        </a:cubicBezTo>
                        <a:cubicBezTo>
                          <a:pt x="3431789" y="-1311"/>
                          <a:pt x="3405662" y="25081"/>
                          <a:pt x="3744605" y="0"/>
                        </a:cubicBezTo>
                        <a:cubicBezTo>
                          <a:pt x="4083548" y="-25081"/>
                          <a:pt x="4265111" y="-11945"/>
                          <a:pt x="4504380" y="0"/>
                        </a:cubicBezTo>
                        <a:cubicBezTo>
                          <a:pt x="4743649" y="11945"/>
                          <a:pt x="4860394" y="-2832"/>
                          <a:pt x="5101346" y="0"/>
                        </a:cubicBezTo>
                        <a:cubicBezTo>
                          <a:pt x="5342298" y="2832"/>
                          <a:pt x="5456387" y="23676"/>
                          <a:pt x="5779717" y="0"/>
                        </a:cubicBezTo>
                        <a:cubicBezTo>
                          <a:pt x="6103047" y="-23676"/>
                          <a:pt x="6270379" y="-37291"/>
                          <a:pt x="6620896" y="0"/>
                        </a:cubicBezTo>
                        <a:cubicBezTo>
                          <a:pt x="6971413" y="37291"/>
                          <a:pt x="6989068" y="24674"/>
                          <a:pt x="7136458" y="0"/>
                        </a:cubicBezTo>
                        <a:cubicBezTo>
                          <a:pt x="7283848" y="-24674"/>
                          <a:pt x="7752532" y="-22436"/>
                          <a:pt x="8140446" y="0"/>
                        </a:cubicBezTo>
                        <a:cubicBezTo>
                          <a:pt x="8140314" y="7702"/>
                          <a:pt x="8140234" y="13511"/>
                          <a:pt x="8140446" y="18288"/>
                        </a:cubicBezTo>
                        <a:cubicBezTo>
                          <a:pt x="7906329" y="-3043"/>
                          <a:pt x="7681180" y="27465"/>
                          <a:pt x="7543480" y="18288"/>
                        </a:cubicBezTo>
                        <a:cubicBezTo>
                          <a:pt x="7405780" y="9111"/>
                          <a:pt x="7216607" y="3660"/>
                          <a:pt x="7109323" y="18288"/>
                        </a:cubicBezTo>
                        <a:cubicBezTo>
                          <a:pt x="7002039" y="32916"/>
                          <a:pt x="6576231" y="42692"/>
                          <a:pt x="6430952" y="18288"/>
                        </a:cubicBezTo>
                        <a:cubicBezTo>
                          <a:pt x="6285673" y="-6116"/>
                          <a:pt x="6138840" y="34521"/>
                          <a:pt x="5915391" y="18288"/>
                        </a:cubicBezTo>
                        <a:cubicBezTo>
                          <a:pt x="5691942" y="2055"/>
                          <a:pt x="5459460" y="51666"/>
                          <a:pt x="5237020" y="18288"/>
                        </a:cubicBezTo>
                        <a:cubicBezTo>
                          <a:pt x="5014580" y="-15090"/>
                          <a:pt x="4747677" y="40449"/>
                          <a:pt x="4558650" y="18288"/>
                        </a:cubicBezTo>
                        <a:cubicBezTo>
                          <a:pt x="4369623" y="-3873"/>
                          <a:pt x="4146061" y="12568"/>
                          <a:pt x="3880279" y="18288"/>
                        </a:cubicBezTo>
                        <a:cubicBezTo>
                          <a:pt x="3614497" y="24008"/>
                          <a:pt x="3473808" y="-12908"/>
                          <a:pt x="3201909" y="18288"/>
                        </a:cubicBezTo>
                        <a:cubicBezTo>
                          <a:pt x="2930010" y="49484"/>
                          <a:pt x="2728175" y="-3430"/>
                          <a:pt x="2604943" y="18288"/>
                        </a:cubicBezTo>
                        <a:cubicBezTo>
                          <a:pt x="2481711" y="40006"/>
                          <a:pt x="2004334" y="26952"/>
                          <a:pt x="1845168" y="18288"/>
                        </a:cubicBezTo>
                        <a:cubicBezTo>
                          <a:pt x="1686003" y="9624"/>
                          <a:pt x="1375070" y="37580"/>
                          <a:pt x="1166797" y="18288"/>
                        </a:cubicBezTo>
                        <a:cubicBezTo>
                          <a:pt x="958524" y="-1004"/>
                          <a:pt x="342846" y="8880"/>
                          <a:pt x="0" y="18288"/>
                        </a:cubicBezTo>
                        <a:cubicBezTo>
                          <a:pt x="129" y="13298"/>
                          <a:pt x="-675" y="6857"/>
                          <a:pt x="0" y="0"/>
                        </a:cubicBezTo>
                        <a:close/>
                      </a:path>
                      <a:path w="8140446" h="18288" stroke="0" extrusionOk="0">
                        <a:moveTo>
                          <a:pt x="0" y="0"/>
                        </a:moveTo>
                        <a:cubicBezTo>
                          <a:pt x="142435" y="-24533"/>
                          <a:pt x="380026" y="17447"/>
                          <a:pt x="596966" y="0"/>
                        </a:cubicBezTo>
                        <a:cubicBezTo>
                          <a:pt x="813906" y="-17447"/>
                          <a:pt x="830530" y="13462"/>
                          <a:pt x="1031123" y="0"/>
                        </a:cubicBezTo>
                        <a:cubicBezTo>
                          <a:pt x="1231716" y="-13462"/>
                          <a:pt x="1634038" y="0"/>
                          <a:pt x="1872303" y="0"/>
                        </a:cubicBezTo>
                        <a:cubicBezTo>
                          <a:pt x="2110568" y="0"/>
                          <a:pt x="2261934" y="-25727"/>
                          <a:pt x="2469269" y="0"/>
                        </a:cubicBezTo>
                        <a:cubicBezTo>
                          <a:pt x="2676604" y="25727"/>
                          <a:pt x="2790440" y="16284"/>
                          <a:pt x="3066235" y="0"/>
                        </a:cubicBezTo>
                        <a:cubicBezTo>
                          <a:pt x="3342030" y="-16284"/>
                          <a:pt x="3685603" y="41976"/>
                          <a:pt x="3907414" y="0"/>
                        </a:cubicBezTo>
                        <a:cubicBezTo>
                          <a:pt x="4129225" y="-41976"/>
                          <a:pt x="4177416" y="-7598"/>
                          <a:pt x="4422976" y="0"/>
                        </a:cubicBezTo>
                        <a:cubicBezTo>
                          <a:pt x="4668536" y="7598"/>
                          <a:pt x="5023499" y="-28058"/>
                          <a:pt x="5264155" y="0"/>
                        </a:cubicBezTo>
                        <a:cubicBezTo>
                          <a:pt x="5504811" y="28058"/>
                          <a:pt x="5703675" y="13288"/>
                          <a:pt x="6105335" y="0"/>
                        </a:cubicBezTo>
                        <a:cubicBezTo>
                          <a:pt x="6506995" y="-13288"/>
                          <a:pt x="6455516" y="-5124"/>
                          <a:pt x="6783705" y="0"/>
                        </a:cubicBezTo>
                        <a:cubicBezTo>
                          <a:pt x="7111894" y="5124"/>
                          <a:pt x="7512856" y="10604"/>
                          <a:pt x="8140446" y="0"/>
                        </a:cubicBezTo>
                        <a:cubicBezTo>
                          <a:pt x="8140458" y="8833"/>
                          <a:pt x="8140986" y="9830"/>
                          <a:pt x="8140446" y="18288"/>
                        </a:cubicBezTo>
                        <a:cubicBezTo>
                          <a:pt x="7959314" y="3345"/>
                          <a:pt x="7870113" y="10437"/>
                          <a:pt x="7706289" y="18288"/>
                        </a:cubicBezTo>
                        <a:cubicBezTo>
                          <a:pt x="7542465" y="26139"/>
                          <a:pt x="7157940" y="17482"/>
                          <a:pt x="6865109" y="18288"/>
                        </a:cubicBezTo>
                        <a:cubicBezTo>
                          <a:pt x="6572278" y="19094"/>
                          <a:pt x="6524256" y="38051"/>
                          <a:pt x="6349548" y="18288"/>
                        </a:cubicBezTo>
                        <a:cubicBezTo>
                          <a:pt x="6174840" y="-1475"/>
                          <a:pt x="5951624" y="174"/>
                          <a:pt x="5671177" y="18288"/>
                        </a:cubicBezTo>
                        <a:cubicBezTo>
                          <a:pt x="5390730" y="36402"/>
                          <a:pt x="5222992" y="60058"/>
                          <a:pt x="4829998" y="18288"/>
                        </a:cubicBezTo>
                        <a:cubicBezTo>
                          <a:pt x="4437004" y="-23482"/>
                          <a:pt x="4344181" y="39087"/>
                          <a:pt x="4151627" y="18288"/>
                        </a:cubicBezTo>
                        <a:cubicBezTo>
                          <a:pt x="3959073" y="-2511"/>
                          <a:pt x="3886970" y="32875"/>
                          <a:pt x="3717470" y="18288"/>
                        </a:cubicBezTo>
                        <a:cubicBezTo>
                          <a:pt x="3547970" y="3701"/>
                          <a:pt x="3451521" y="31872"/>
                          <a:pt x="3201909" y="18288"/>
                        </a:cubicBezTo>
                        <a:cubicBezTo>
                          <a:pt x="2952297" y="4704"/>
                          <a:pt x="2543413" y="6029"/>
                          <a:pt x="2360729" y="18288"/>
                        </a:cubicBezTo>
                        <a:cubicBezTo>
                          <a:pt x="2178045" y="30547"/>
                          <a:pt x="1906056" y="25847"/>
                          <a:pt x="1682359" y="18288"/>
                        </a:cubicBezTo>
                        <a:cubicBezTo>
                          <a:pt x="1458662" y="10730"/>
                          <a:pt x="1330405" y="8046"/>
                          <a:pt x="1166797" y="18288"/>
                        </a:cubicBezTo>
                        <a:cubicBezTo>
                          <a:pt x="1003189" y="28530"/>
                          <a:pt x="278098" y="19533"/>
                          <a:pt x="0" y="18288"/>
                        </a:cubicBezTo>
                        <a:cubicBezTo>
                          <a:pt x="74" y="14054"/>
                          <a:pt x="-46" y="69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BBBD-9CC5-B0BA-BDF0-0B39CFC27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471416"/>
          </a:xfrm>
        </p:spPr>
        <p:txBody>
          <a:bodyPr>
            <a:normAutofit fontScale="92500" lnSpcReduction="10000"/>
          </a:bodyPr>
          <a:lstStyle/>
          <a:p>
            <a:r>
              <a:rPr lang="en-IE" sz="3200" dirty="0"/>
              <a:t>Everyone know you filter input</a:t>
            </a:r>
          </a:p>
          <a:p>
            <a:r>
              <a:rPr lang="en-IE" sz="3200" dirty="0"/>
              <a:t>Everyone knows you use http</a:t>
            </a:r>
            <a:r>
              <a:rPr lang="en-IE" sz="3200" u="sng" dirty="0">
                <a:solidFill>
                  <a:srgbClr val="FF0000"/>
                </a:solidFill>
              </a:rPr>
              <a:t>s</a:t>
            </a:r>
            <a:r>
              <a:rPr lang="en-IE" sz="3200" dirty="0"/>
              <a:t> or some other magic cryptography</a:t>
            </a:r>
          </a:p>
          <a:p>
            <a:r>
              <a:rPr lang="en-IE" sz="3200" dirty="0"/>
              <a:t>Everyone knows you use prepared statements</a:t>
            </a:r>
          </a:p>
          <a:p>
            <a:r>
              <a:rPr lang="en-IE" sz="3200" dirty="0"/>
              <a:t>Everyone knows you apply security patches to your system.</a:t>
            </a:r>
          </a:p>
          <a:p>
            <a:r>
              <a:rPr lang="en-IE" sz="3200" dirty="0"/>
              <a:t>Everyone knows as long and you are GDPR and PCI compliant you are safe</a:t>
            </a:r>
          </a:p>
          <a:p>
            <a:r>
              <a:rPr lang="en-IE" sz="3200" dirty="0"/>
              <a:t>Everyone know that a firewall blocks everything</a:t>
            </a:r>
          </a:p>
          <a:p>
            <a:r>
              <a:rPr lang="en-IE" sz="3200" dirty="0"/>
              <a:t>But… Everyone is stupid! </a:t>
            </a:r>
            <a:r>
              <a:rPr lang="en-IE" sz="3200" i="1" dirty="0"/>
              <a:t>“to err is human”</a:t>
            </a:r>
          </a:p>
        </p:txBody>
      </p:sp>
    </p:spTree>
    <p:extLst>
      <p:ext uri="{BB962C8B-B14F-4D97-AF65-F5344CB8AC3E}">
        <p14:creationId xmlns:p14="http://schemas.microsoft.com/office/powerpoint/2010/main" val="193014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587"/>
            <a:ext cx="7543800" cy="1037214"/>
          </a:xfrm>
        </p:spPr>
        <p:txBody>
          <a:bodyPr/>
          <a:lstStyle/>
          <a:p>
            <a:r>
              <a:rPr lang="en-US" sz="3200" b="1" dirty="0"/>
              <a:t>Does Security Even Matter?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31" y="1066800"/>
            <a:ext cx="7075869" cy="5624511"/>
          </a:xfrm>
        </p:spPr>
        <p:txBody>
          <a:bodyPr/>
          <a:lstStyle/>
          <a:p>
            <a:r>
              <a:rPr lang="en-US" sz="2400" dirty="0"/>
              <a:t>Security is “until proven insecure”?</a:t>
            </a:r>
          </a:p>
          <a:p>
            <a:endParaRPr lang="en-US" sz="2400" dirty="0"/>
          </a:p>
          <a:p>
            <a:r>
              <a:rPr lang="en-US" sz="2400" dirty="0"/>
              <a:t>Think bout everyday security:</a:t>
            </a:r>
          </a:p>
          <a:p>
            <a:pPr lvl="1"/>
            <a:r>
              <a:rPr lang="en-US" sz="2100" dirty="0"/>
              <a:t>Cameras, electric gates, doors with swipe cards..</a:t>
            </a:r>
          </a:p>
          <a:p>
            <a:pPr lvl="1"/>
            <a:endParaRPr lang="en-US" sz="2100" dirty="0"/>
          </a:p>
          <a:p>
            <a:r>
              <a:rPr lang="en-US" sz="2400" dirty="0"/>
              <a:t>Increased airport security measures</a:t>
            </a:r>
          </a:p>
          <a:p>
            <a:pPr lvl="1"/>
            <a:r>
              <a:rPr lang="en-US" sz="2000" dirty="0"/>
              <a:t>Think: Human Security Guards, full-body scanners, taking off your shoes, etc.</a:t>
            </a:r>
          </a:p>
          <a:p>
            <a:pPr lvl="1"/>
            <a:r>
              <a:rPr lang="en-US" sz="2000" dirty="0"/>
              <a:t>Are we safer because of these measures?</a:t>
            </a:r>
          </a:p>
          <a:p>
            <a:pPr lvl="1"/>
            <a:r>
              <a:rPr lang="en-US" sz="2000" dirty="0"/>
              <a:t>If so, is it worthwhile?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Feeling safer vs. Being safer</a:t>
            </a:r>
          </a:p>
          <a:p>
            <a:pPr lvl="1"/>
            <a:endParaRPr lang="en-US" sz="2000" dirty="0"/>
          </a:p>
          <a:p>
            <a:pPr lvl="1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931" y="3886200"/>
            <a:ext cx="2091412" cy="2805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612" y="1447800"/>
            <a:ext cx="2393458" cy="134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BBAC-B207-D389-A5A1-EA8AC214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 fontScale="90000"/>
          </a:bodyPr>
          <a:lstStyle/>
          <a:p>
            <a:pPr algn="ctr"/>
            <a:r>
              <a:rPr lang="en-IE" sz="4500" b="1" dirty="0"/>
              <a:t>Summary..</a:t>
            </a:r>
            <a:br>
              <a:rPr lang="en-IE" sz="4500" b="1" dirty="0"/>
            </a:br>
            <a:r>
              <a:rPr lang="en-IE" sz="4500" b="1" dirty="0"/>
              <a:t>Security is not…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5639066-5FFB-C47F-DE5E-D3FD999D4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270057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016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2BBAC-B207-D389-A5A1-EA8AC214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6" y="347651"/>
            <a:ext cx="7886700" cy="1133499"/>
          </a:xfrm>
        </p:spPr>
        <p:txBody>
          <a:bodyPr>
            <a:normAutofit fontScale="90000"/>
          </a:bodyPr>
          <a:lstStyle/>
          <a:p>
            <a:pPr algn="ctr"/>
            <a:r>
              <a:rPr lang="en-IE" sz="4500" b="1" dirty="0"/>
              <a:t>Summary…</a:t>
            </a:r>
            <a:br>
              <a:rPr lang="en-IE" sz="4500" b="1" dirty="0"/>
            </a:br>
            <a:r>
              <a:rPr lang="en-IE" sz="4500" b="1" dirty="0"/>
              <a:t>Security is…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5639066-5FFB-C47F-DE5E-D3FD999D4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771047"/>
              </p:ext>
            </p:extLst>
          </p:nvPr>
        </p:nvGraphicFramePr>
        <p:xfrm>
          <a:off x="628650" y="1481149"/>
          <a:ext cx="7886700" cy="5029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297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544204" y="533400"/>
            <a:ext cx="6172200" cy="691753"/>
          </a:xfrm>
        </p:spPr>
        <p:txBody>
          <a:bodyPr/>
          <a:lstStyle/>
          <a:p>
            <a:pPr eaLnBrk="1" hangingPunct="1"/>
            <a:r>
              <a:rPr lang="en-IE" altLang="en-US" b="1" u="sng" dirty="0"/>
              <a:t>Java designed for security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59150"/>
            <a:ext cx="8229600" cy="4461087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IE" sz="2800" dirty="0"/>
              <a:t>The Java language is designed to be type-safe and easy to use. </a:t>
            </a:r>
          </a:p>
          <a:p>
            <a:pPr>
              <a:defRPr/>
            </a:pPr>
            <a:r>
              <a:rPr lang="en-IE" sz="2800" dirty="0"/>
              <a:t>It provides</a:t>
            </a:r>
          </a:p>
          <a:p>
            <a:pPr lvl="1">
              <a:defRPr/>
            </a:pPr>
            <a:r>
              <a:rPr lang="en-IE" sz="2400" dirty="0"/>
              <a:t>automatic memory management, </a:t>
            </a:r>
          </a:p>
          <a:p>
            <a:pPr lvl="1">
              <a:defRPr/>
            </a:pPr>
            <a:r>
              <a:rPr lang="en-IE" sz="2400" dirty="0"/>
              <a:t>garbage collection, and </a:t>
            </a:r>
          </a:p>
          <a:p>
            <a:pPr lvl="1">
              <a:defRPr/>
            </a:pPr>
            <a:r>
              <a:rPr lang="en-IE" sz="2400" dirty="0"/>
              <a:t>range-checking on arrays. </a:t>
            </a:r>
          </a:p>
          <a:p>
            <a:pPr lvl="1">
              <a:defRPr/>
            </a:pPr>
            <a:endParaRPr lang="en-IE" sz="2400" dirty="0"/>
          </a:p>
          <a:p>
            <a:pPr>
              <a:defRPr/>
            </a:pPr>
            <a:r>
              <a:rPr lang="en-IE" sz="2800" dirty="0"/>
              <a:t>This reduces the overall programming burden placed on developers, leading to less programming errors and moving to safer, more robust code.</a:t>
            </a:r>
          </a:p>
        </p:txBody>
      </p:sp>
      <p:pic>
        <p:nvPicPr>
          <p:cNvPr id="2050" name="Picture 2" descr="Image result for jav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464" y="5720237"/>
            <a:ext cx="2033536" cy="11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92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Title 3"/>
          <p:cNvSpPr>
            <a:spLocks noGrp="1"/>
          </p:cNvSpPr>
          <p:nvPr>
            <p:ph type="title"/>
          </p:nvPr>
        </p:nvSpPr>
        <p:spPr>
          <a:xfrm>
            <a:off x="3733800" y="228600"/>
            <a:ext cx="4316172" cy="1118945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IE" altLang="en-US" sz="3500" b="1" dirty="0"/>
              <a:t>Why are we looking at Java?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63150-ECD9-9FAE-C49F-C5FB8FF6E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3" y="489508"/>
            <a:ext cx="2384262" cy="5240137"/>
          </a:xfrm>
          <a:prstGeom prst="rect">
            <a:avLst/>
          </a:prstGeom>
        </p:spPr>
      </p:pic>
      <p:sp>
        <p:nvSpPr>
          <p:cNvPr id="3075" name="Content Placeholder 4"/>
          <p:cNvSpPr>
            <a:spLocks noGrp="1"/>
          </p:cNvSpPr>
          <p:nvPr>
            <p:ph idx="1"/>
          </p:nvPr>
        </p:nvSpPr>
        <p:spPr>
          <a:xfrm>
            <a:off x="3557586" y="1585670"/>
            <a:ext cx="5434013" cy="41910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IE" altLang="en-US" sz="2000" dirty="0"/>
              <a:t>Java has been prevalent to lots of vulnerabilities</a:t>
            </a:r>
          </a:p>
          <a:p>
            <a:pPr eaLnBrk="1" hangingPunct="1"/>
            <a:r>
              <a:rPr lang="en-IE" altLang="en-US" sz="2000" dirty="0"/>
              <a:t>It is easier for practice to see issues</a:t>
            </a:r>
          </a:p>
          <a:p>
            <a:pPr eaLnBrk="1" hangingPunct="1"/>
            <a:r>
              <a:rPr lang="en-IE" altLang="en-US" sz="2000" dirty="0"/>
              <a:t>No constrains - Open source</a:t>
            </a:r>
          </a:p>
          <a:p>
            <a:pPr eaLnBrk="1" hangingPunct="1"/>
            <a:r>
              <a:rPr lang="en-IE" altLang="en-US" sz="2000" dirty="0"/>
              <a:t>It’s what’s being used most in industry</a:t>
            </a:r>
          </a:p>
          <a:p>
            <a:pPr eaLnBrk="1" hangingPunct="1"/>
            <a:r>
              <a:rPr lang="en-IE" altLang="en-US" sz="2000" dirty="0"/>
              <a:t>Also the language that you are most familiar with! </a:t>
            </a:r>
          </a:p>
          <a:p>
            <a:pPr eaLnBrk="1" hangingPunct="1"/>
            <a:endParaRPr lang="en-IE" altLang="en-US" sz="2000" dirty="0"/>
          </a:p>
          <a:p>
            <a:pPr eaLnBrk="1" hangingPunct="1"/>
            <a:endParaRPr lang="en-IE" altLang="en-US" sz="2000" dirty="0"/>
          </a:p>
          <a:p>
            <a:r>
              <a:rPr lang="en-IE" sz="2000" dirty="0">
                <a:hlinkClick r:id="rId3"/>
              </a:rPr>
              <a:t>Top 10 Java Vulnerabilities And How To Fix Them</a:t>
            </a:r>
            <a:endParaRPr lang="en-IE" altLang="en-US" sz="2000" dirty="0"/>
          </a:p>
          <a:p>
            <a:pPr eaLnBrk="1" hangingPunct="1"/>
            <a:endParaRPr lang="en-IE" altLang="en-US" sz="2000" dirty="0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609600" y="371475"/>
            <a:ext cx="6172200" cy="745331"/>
          </a:xfrm>
        </p:spPr>
        <p:txBody>
          <a:bodyPr>
            <a:normAutofit/>
          </a:bodyPr>
          <a:lstStyle/>
          <a:p>
            <a:r>
              <a:rPr lang="en-IE" altLang="en-US" sz="4000" b="1" dirty="0"/>
              <a:t>Summary</a:t>
            </a:r>
            <a:endParaRPr lang="en-IE" altLang="en-US" sz="2400" b="1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590550" y="1600200"/>
            <a:ext cx="7772399" cy="4135040"/>
          </a:xfrm>
        </p:spPr>
        <p:txBody>
          <a:bodyPr>
            <a:normAutofit/>
          </a:bodyPr>
          <a:lstStyle/>
          <a:p>
            <a:r>
              <a:rPr lang="en-IE" altLang="en-US" sz="2400" dirty="0"/>
              <a:t>There are all sorts of explicit security tools - cryptography, authentication and others, but most ‘break-ins’ are exploitations of bugs, that is code that was badly written or that was insufficiently defensive.</a:t>
            </a:r>
          </a:p>
          <a:p>
            <a:r>
              <a:rPr lang="en-IE" altLang="en-US" sz="2400" dirty="0"/>
              <a:t>Security is not a </a:t>
            </a:r>
            <a:r>
              <a:rPr lang="en-IE" altLang="en-US" sz="2400" b="1" dirty="0"/>
              <a:t>feature</a:t>
            </a:r>
            <a:r>
              <a:rPr lang="en-IE" altLang="en-US" sz="2400" dirty="0"/>
              <a:t>, it is an </a:t>
            </a:r>
            <a:r>
              <a:rPr lang="en-IE" altLang="en-US" sz="2400" b="1" dirty="0"/>
              <a:t>attitude</a:t>
            </a:r>
            <a:r>
              <a:rPr lang="en-IE" altLang="en-US" sz="2400" dirty="0"/>
              <a:t> toward taking due care at every point.</a:t>
            </a:r>
          </a:p>
          <a:p>
            <a:r>
              <a:rPr lang="en-IE" altLang="en-US" sz="2400" dirty="0"/>
              <a:t>Security should be a continuous part of every software engineer’s design thought process.</a:t>
            </a:r>
          </a:p>
          <a:p>
            <a:r>
              <a:rPr lang="en-IE" altLang="en-US" sz="2400" dirty="0"/>
              <a:t>It is organised around a list of guidelines.</a:t>
            </a:r>
          </a:p>
          <a:p>
            <a:endParaRPr lang="en-IE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32974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Vulnerability Protection?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58" y="1320227"/>
            <a:ext cx="7998542" cy="974615"/>
          </a:xfrm>
        </p:spPr>
        <p:txBody>
          <a:bodyPr>
            <a:normAutofit/>
          </a:bodyPr>
          <a:lstStyle/>
          <a:p>
            <a:r>
              <a:rPr lang="en-US" sz="2800" dirty="0"/>
              <a:t>How do we protect against vulnerabilities? </a:t>
            </a:r>
          </a:p>
          <a:p>
            <a:pPr lvl="1">
              <a:buNone/>
            </a:pPr>
            <a:r>
              <a:rPr lang="en-US" sz="2400" i="1" dirty="0"/>
              <a:t>Develop secure software!</a:t>
            </a:r>
          </a:p>
          <a:p>
            <a:endParaRPr lang="en-US" dirty="0"/>
          </a:p>
        </p:txBody>
      </p:sp>
      <p:pic>
        <p:nvPicPr>
          <p:cNvPr id="6148" name="Picture 4" descr="Image result for secur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17514"/>
            <a:ext cx="2304111" cy="3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1" y="6142149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See link on Blackboard to this 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590800"/>
            <a:ext cx="2438400" cy="32553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9200" y="621613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hlinkClick r:id="rId4"/>
              </a:rPr>
              <a:t>https://wiki.sei.cmu.edu/confluence/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009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116128"/>
          </a:xfrm>
        </p:spPr>
        <p:txBody>
          <a:bodyPr anchor="b">
            <a:normAutofit/>
          </a:bodyPr>
          <a:lstStyle/>
          <a:p>
            <a:r>
              <a:rPr lang="en-IE" sz="3600" b="1" dirty="0"/>
              <a:t>Practical/Lab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1" y="2807208"/>
            <a:ext cx="3586013" cy="3740952"/>
          </a:xfrm>
        </p:spPr>
        <p:txBody>
          <a:bodyPr anchor="t">
            <a:normAutofit/>
          </a:bodyPr>
          <a:lstStyle/>
          <a:p>
            <a:r>
              <a:rPr lang="en-IE" sz="2400" dirty="0"/>
              <a:t>See Blackboard for details of this weeks Lab work</a:t>
            </a:r>
          </a:p>
          <a:p>
            <a:endParaRPr lang="en-IE" sz="2400" dirty="0"/>
          </a:p>
          <a:p>
            <a:r>
              <a:rPr lang="en-IE" sz="2400" dirty="0"/>
              <a:t>You will need:</a:t>
            </a:r>
          </a:p>
          <a:p>
            <a:pPr lvl="1"/>
            <a:r>
              <a:rPr lang="en-IE" sz="2000" dirty="0"/>
              <a:t>Java</a:t>
            </a:r>
          </a:p>
          <a:p>
            <a:pPr lvl="1"/>
            <a:r>
              <a:rPr lang="en-IE" sz="2000" dirty="0"/>
              <a:t>VS Code (or other IDE) </a:t>
            </a:r>
          </a:p>
          <a:p>
            <a:pPr lvl="1"/>
            <a:r>
              <a:rPr lang="en-IE" sz="2000" dirty="0"/>
              <a:t>Local Database</a:t>
            </a:r>
          </a:p>
          <a:p>
            <a:pPr lvl="1"/>
            <a:endParaRPr lang="en-IE" sz="2000" dirty="0"/>
          </a:p>
          <a:p>
            <a:pPr lvl="1"/>
            <a:endParaRPr lang="en-IE" sz="2000" dirty="0"/>
          </a:p>
          <a:p>
            <a:pPr marL="342900" lvl="1" indent="0">
              <a:buNone/>
            </a:pPr>
            <a:r>
              <a:rPr lang="en-IE" sz="2000" dirty="0"/>
              <a:t>I will also go over the CA</a:t>
            </a:r>
          </a:p>
        </p:txBody>
      </p:sp>
      <p:pic>
        <p:nvPicPr>
          <p:cNvPr id="4098" name="Picture 2" descr="Image result for compu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194" y="1517344"/>
            <a:ext cx="5011800" cy="362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2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26011"/>
            <a:ext cx="8915400" cy="712190"/>
          </a:xfrm>
        </p:spPr>
        <p:txBody>
          <a:bodyPr>
            <a:noAutofit/>
          </a:bodyPr>
          <a:lstStyle/>
          <a:p>
            <a:r>
              <a:rPr lang="en-IE" sz="2000" b="1" dirty="0"/>
              <a:t>The easiest way to break system security is often to circumvent it rather than defeat it! </a:t>
            </a:r>
            <a:br>
              <a:rPr lang="en-IE" sz="2000" b="1" dirty="0"/>
            </a:br>
            <a:r>
              <a:rPr lang="en-IE" sz="2000" b="1" dirty="0"/>
              <a:t>(as is the case with most software vulnerabilities related to insecure coding practices)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505374"/>
            <a:ext cx="7772399" cy="453232"/>
          </a:xfrm>
        </p:spPr>
        <p:txBody>
          <a:bodyPr>
            <a:normAutofit/>
          </a:bodyPr>
          <a:lstStyle/>
          <a:p>
            <a:r>
              <a:rPr lang="en-IE" sz="1600" dirty="0">
                <a:hlinkClick r:id="rId2"/>
              </a:rPr>
              <a:t>https://wiki.sei.cmu.edu/confluence/display/seccode/Top+10+Secure+Coding+Practices</a:t>
            </a:r>
            <a:endParaRPr lang="en-IE" sz="1600" dirty="0"/>
          </a:p>
        </p:txBody>
      </p:sp>
      <p:pic>
        <p:nvPicPr>
          <p:cNvPr id="1026" name="Picture 2" descr="https://wiki.sei.cmu.edu/confluence/download/attachments/88042842/kurios119.jpg?version=1&amp;modificationDate=1162741141000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08703"/>
            <a:ext cx="6096000" cy="561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60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breaking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801" y="1143000"/>
            <a:ext cx="2681244" cy="259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4613"/>
            <a:ext cx="7886700" cy="844550"/>
          </a:xfrm>
        </p:spPr>
        <p:txBody>
          <a:bodyPr>
            <a:normAutofit/>
          </a:bodyPr>
          <a:lstStyle/>
          <a:p>
            <a:r>
              <a:rPr lang="en-US" sz="3600" b="1" dirty="0"/>
              <a:t>An Engineer’s Concern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9163"/>
            <a:ext cx="7886700" cy="562422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 software engineering you learn how to </a:t>
            </a:r>
            <a:r>
              <a:rPr lang="en-US" sz="2800" b="1" i="1" dirty="0"/>
              <a:t>build </a:t>
            </a:r>
            <a:r>
              <a:rPr lang="en-US" sz="2800" dirty="0"/>
              <a:t>software</a:t>
            </a:r>
          </a:p>
          <a:p>
            <a:pPr lvl="1">
              <a:buNone/>
            </a:pPr>
            <a:r>
              <a:rPr lang="en-US" sz="2400" dirty="0"/>
              <a:t>…but not so much about </a:t>
            </a:r>
            <a:r>
              <a:rPr lang="en-US" sz="2400" b="1" i="1" dirty="0"/>
              <a:t>breaking </a:t>
            </a:r>
            <a:r>
              <a:rPr lang="en-US" sz="2400" dirty="0"/>
              <a:t>software!</a:t>
            </a:r>
          </a:p>
          <a:p>
            <a:pPr marL="342900" lvl="1" indent="0">
              <a:buNone/>
            </a:pPr>
            <a:endParaRPr lang="en-US" sz="2400" dirty="0"/>
          </a:p>
          <a:p>
            <a:pPr marL="342900" lvl="1" indent="0">
              <a:buNone/>
            </a:pPr>
            <a:endParaRPr lang="en-US" sz="2400" dirty="0"/>
          </a:p>
          <a:p>
            <a:pPr marL="342900" lvl="1" indent="0">
              <a:buNone/>
            </a:pPr>
            <a:endParaRPr lang="en-US" sz="2400" dirty="0"/>
          </a:p>
          <a:p>
            <a:r>
              <a:rPr lang="en-US" sz="2800" dirty="0"/>
              <a:t>Part of software security is asking Q’s!!</a:t>
            </a:r>
          </a:p>
          <a:p>
            <a:pPr lvl="1"/>
            <a:r>
              <a:rPr lang="en-US" sz="2500" dirty="0"/>
              <a:t>How do you know that you have built a system that cannot be broken into?</a:t>
            </a:r>
          </a:p>
          <a:p>
            <a:pPr lvl="2"/>
            <a:r>
              <a:rPr lang="en-US" sz="2100" dirty="0"/>
              <a:t>What evidence do you look for?</a:t>
            </a:r>
          </a:p>
          <a:p>
            <a:pPr lvl="2"/>
            <a:r>
              <a:rPr lang="en-US" sz="2100" dirty="0"/>
              <a:t>How do you know you’re done?</a:t>
            </a:r>
          </a:p>
          <a:p>
            <a:pPr lvl="2"/>
            <a:r>
              <a:rPr lang="en-US" sz="2100" dirty="0"/>
              <a:t>How do you prioritise security against everything else that requires your time in the creation of a project?</a:t>
            </a:r>
          </a:p>
          <a:p>
            <a:pPr lvl="2"/>
            <a:endParaRPr lang="en-US" sz="2100" dirty="0"/>
          </a:p>
          <a:p>
            <a:r>
              <a:rPr lang="en-US" sz="2300" dirty="0"/>
              <a:t>We need to understand what a vulnerability, an exploit, a threat are..</a:t>
            </a:r>
          </a:p>
        </p:txBody>
      </p:sp>
    </p:spTree>
    <p:extLst>
      <p:ext uri="{BB962C8B-B14F-4D97-AF65-F5344CB8AC3E}">
        <p14:creationId xmlns:p14="http://schemas.microsoft.com/office/powerpoint/2010/main" val="347643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45001"/>
            <a:ext cx="7886700" cy="769399"/>
          </a:xfrm>
        </p:spPr>
        <p:txBody>
          <a:bodyPr>
            <a:normAutofit/>
          </a:bodyPr>
          <a:lstStyle/>
          <a:p>
            <a:r>
              <a:rPr lang="en-US" sz="3600" b="1" dirty="0"/>
              <a:t>Vulnerability vs. Exploit vs. Threat?</a:t>
            </a:r>
            <a:endParaRPr lang="en-IE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3200400"/>
          </a:xfrm>
        </p:spPr>
        <p:txBody>
          <a:bodyPr>
            <a:normAutofit/>
          </a:bodyPr>
          <a:lstStyle/>
          <a:p>
            <a:r>
              <a:rPr lang="en-US" sz="2800" b="1" dirty="0"/>
              <a:t>Vulnerability</a:t>
            </a:r>
            <a:r>
              <a:rPr lang="en-US" sz="2800" dirty="0"/>
              <a:t> – A weakness in a system</a:t>
            </a:r>
          </a:p>
          <a:p>
            <a:r>
              <a:rPr lang="en-US" sz="2800" b="1" dirty="0"/>
              <a:t>Exploit</a:t>
            </a:r>
            <a:r>
              <a:rPr lang="en-US" sz="2800" dirty="0"/>
              <a:t> – a means of using/exploiting a vulnerability</a:t>
            </a:r>
          </a:p>
          <a:p>
            <a:r>
              <a:rPr lang="en-US" sz="2800" b="1" dirty="0"/>
              <a:t>Threat</a:t>
            </a:r>
            <a:r>
              <a:rPr lang="en-US" sz="2800" dirty="0"/>
              <a:t> – The risk of the above </a:t>
            </a:r>
          </a:p>
          <a:p>
            <a:pPr lvl="1"/>
            <a:r>
              <a:rPr lang="en-US" sz="2400" dirty="0"/>
              <a:t>A threat is any vulnerability that an be exploited</a:t>
            </a:r>
          </a:p>
          <a:p>
            <a:r>
              <a:rPr lang="en-GB" sz="2800" b="1" i="0" dirty="0">
                <a:solidFill>
                  <a:srgbClr val="1D1D1D"/>
                </a:solidFill>
                <a:effectLst/>
              </a:rPr>
              <a:t>Risk</a:t>
            </a:r>
            <a:r>
              <a:rPr lang="en-GB" sz="2800" b="0" i="0" dirty="0">
                <a:solidFill>
                  <a:srgbClr val="1D1D1D"/>
                </a:solidFill>
                <a:effectLst/>
              </a:rPr>
              <a:t> – the </a:t>
            </a:r>
            <a:r>
              <a:rPr lang="en-GB" sz="2800" b="1" i="0" dirty="0">
                <a:solidFill>
                  <a:srgbClr val="1D1D1D"/>
                </a:solidFill>
                <a:effectLst/>
              </a:rPr>
              <a:t>potential</a:t>
            </a:r>
            <a:r>
              <a:rPr lang="en-GB" sz="2800" b="0" i="0" dirty="0">
                <a:solidFill>
                  <a:srgbClr val="1D1D1D"/>
                </a:solidFill>
                <a:effectLst/>
              </a:rPr>
              <a:t> for loss or damage when a threat exploits a vulnerability. </a:t>
            </a:r>
            <a:r>
              <a:rPr lang="en-IE" sz="2000" b="0" i="0" dirty="0">
                <a:solidFill>
                  <a:srgbClr val="1D1D1D"/>
                </a:solidFill>
                <a:effectLst/>
              </a:rPr>
              <a:t>(Financial, privacy, etc.)</a:t>
            </a: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E" dirty="0"/>
          </a:p>
        </p:txBody>
      </p:sp>
      <p:pic>
        <p:nvPicPr>
          <p:cNvPr id="2050" name="Picture 2" descr="IT Security Vulnerability vs Threat vs Risk: What are the Differences? –  BMC Software | Blogs">
            <a:extLst>
              <a:ext uri="{FF2B5EF4-FFF2-40B4-BE49-F238E27FC236}">
                <a16:creationId xmlns:a16="http://schemas.microsoft.com/office/drawing/2014/main" id="{FF5F6D7F-992E-8E21-8CD7-4AD763659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07" y="4003583"/>
            <a:ext cx="7212786" cy="254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5E8DF3-FEE8-6779-AC16-DE12BB96A90A}"/>
              </a:ext>
            </a:extLst>
          </p:cNvPr>
          <p:cNvSpPr txBox="1"/>
          <p:nvPr/>
        </p:nvSpPr>
        <p:spPr>
          <a:xfrm>
            <a:off x="4485968" y="6589888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https://www.bmc.com/blogs/security-vulnerability-vs-threat-vs-risk-whats-difference/</a:t>
            </a:r>
          </a:p>
        </p:txBody>
      </p:sp>
    </p:spTree>
    <p:extLst>
      <p:ext uri="{BB962C8B-B14F-4D97-AF65-F5344CB8AC3E}">
        <p14:creationId xmlns:p14="http://schemas.microsoft.com/office/powerpoint/2010/main" val="10605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vulnerabili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24" y="0"/>
            <a:ext cx="4401879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6863"/>
            <a:ext cx="7886700" cy="777874"/>
          </a:xfrm>
        </p:spPr>
        <p:txBody>
          <a:bodyPr/>
          <a:lstStyle/>
          <a:p>
            <a:r>
              <a:rPr lang="en-US" sz="4000" b="1" dirty="0"/>
              <a:t>Vulnerability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rmAutofit/>
          </a:bodyPr>
          <a:lstStyle/>
          <a:p>
            <a:r>
              <a:rPr lang="en-US" sz="2400" dirty="0"/>
              <a:t>Informally, a </a:t>
            </a:r>
            <a:r>
              <a:rPr lang="en-US" sz="2400" b="1" dirty="0"/>
              <a:t>bug</a:t>
            </a:r>
            <a:r>
              <a:rPr lang="en-US" sz="2400" dirty="0"/>
              <a:t> with security consequences</a:t>
            </a:r>
          </a:p>
          <a:p>
            <a:endParaRPr lang="en-US" sz="2400" dirty="0"/>
          </a:p>
          <a:p>
            <a:r>
              <a:rPr lang="en-US" sz="2400" dirty="0"/>
              <a:t>A design flaw or poor coding that may allow an attacker to exploit software for a malicious purpose</a:t>
            </a:r>
          </a:p>
          <a:p>
            <a:pPr lvl="1"/>
            <a:r>
              <a:rPr lang="en-US" sz="2400" dirty="0" err="1"/>
              <a:t>Eg.</a:t>
            </a:r>
            <a:r>
              <a:rPr lang="en-US" sz="2400" dirty="0"/>
              <a:t> complete lack of passwords when needed (design flaw)</a:t>
            </a:r>
          </a:p>
          <a:p>
            <a:pPr lvl="1"/>
            <a:r>
              <a:rPr lang="en-US" sz="2400" dirty="0" err="1"/>
              <a:t>Eg.</a:t>
            </a:r>
            <a:r>
              <a:rPr lang="en-US" sz="2400" dirty="0"/>
              <a:t> allowing easily-guessed passwords (poor coding)</a:t>
            </a:r>
          </a:p>
          <a:p>
            <a:pPr marL="1028700" lvl="3" indent="0">
              <a:buNone/>
            </a:pPr>
            <a:r>
              <a:rPr lang="en-US" sz="2800" b="1" dirty="0"/>
              <a:t>               cat</a:t>
            </a:r>
            <a:r>
              <a:rPr lang="en-US" sz="2800" dirty="0"/>
              <a:t>      V      </a:t>
            </a:r>
            <a:r>
              <a:rPr lang="en-US" sz="2800" b="1" dirty="0"/>
              <a:t>C@t123</a:t>
            </a:r>
            <a:endParaRPr lang="en-US" sz="2400" dirty="0"/>
          </a:p>
          <a:p>
            <a:pPr marL="342900" lvl="1" indent="0">
              <a:buNone/>
            </a:pPr>
            <a:endParaRPr lang="en-US" sz="2400" dirty="0"/>
          </a:p>
          <a:p>
            <a:pPr marL="342900" lvl="1" indent="0">
              <a:buNone/>
            </a:pPr>
            <a:r>
              <a:rPr lang="en-US" sz="2400" dirty="0"/>
              <a:t>50% are coding mistakes, 50% are design flaws (McGraw)</a:t>
            </a:r>
          </a:p>
          <a:p>
            <a:pPr marL="342900" lvl="1" indent="0">
              <a:buNone/>
            </a:pPr>
            <a:endParaRPr lang="en-US" sz="2400" dirty="0"/>
          </a:p>
          <a:p>
            <a:pPr lvl="1"/>
            <a:endParaRPr lang="en-US" dirty="0"/>
          </a:p>
          <a:p>
            <a:r>
              <a:rPr lang="en-US" sz="2400" dirty="0"/>
              <a:t>Non-software equivalent to “lack of shoe-examining at the airport”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4524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Vulnerability Protection?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658" y="1320227"/>
            <a:ext cx="7998542" cy="974615"/>
          </a:xfrm>
        </p:spPr>
        <p:txBody>
          <a:bodyPr>
            <a:normAutofit/>
          </a:bodyPr>
          <a:lstStyle/>
          <a:p>
            <a:r>
              <a:rPr lang="en-US" sz="2800" dirty="0"/>
              <a:t>How do we protect against vulnerabilities? </a:t>
            </a:r>
          </a:p>
          <a:p>
            <a:pPr lvl="1">
              <a:buNone/>
            </a:pPr>
            <a:r>
              <a:rPr lang="en-US" sz="2400" i="1" dirty="0"/>
              <a:t>Develop secure software!</a:t>
            </a:r>
          </a:p>
          <a:p>
            <a:endParaRPr lang="en-US" dirty="0"/>
          </a:p>
        </p:txBody>
      </p:sp>
      <p:pic>
        <p:nvPicPr>
          <p:cNvPr id="6148" name="Picture 4" descr="Image result for secure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17514"/>
            <a:ext cx="2304111" cy="300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1" y="6142149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See link on Blackboard to this book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590800"/>
            <a:ext cx="2438400" cy="32553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9200" y="6216134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hlinkClick r:id="rId4"/>
              </a:rPr>
              <a:t>https://wiki.sei.cmu.edu/confluence/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3870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2C553-A64A-0845-923B-DAC76866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42" y="32025"/>
            <a:ext cx="818223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800" b="1" dirty="0"/>
              <a:t>The number of vulnerabilities is…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FC898-7C6A-5B48-9784-741C9CE4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00" y="1188483"/>
            <a:ext cx="818223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3200" b="1" dirty="0"/>
              <a:t>Increasing, Decreasing, or </a:t>
            </a:r>
            <a:r>
              <a:rPr lang="en-US" sz="3200" b="1" dirty="0" err="1"/>
              <a:t>Stabilising</a:t>
            </a:r>
            <a:r>
              <a:rPr lang="en-US" sz="3200" b="1" dirty="0"/>
              <a:t>? ?        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850683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  <a:gd name="connsiteX0" fmla="*/ 0 w 2468880"/>
              <a:gd name="connsiteY0" fmla="*/ 0 h 18288"/>
              <a:gd name="connsiteX1" fmla="*/ 567842 w 2468880"/>
              <a:gd name="connsiteY1" fmla="*/ 0 h 18288"/>
              <a:gd name="connsiteX2" fmla="*/ 1234440 w 2468880"/>
              <a:gd name="connsiteY2" fmla="*/ 0 h 18288"/>
              <a:gd name="connsiteX3" fmla="*/ 1777594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76349 w 2468880"/>
              <a:gd name="connsiteY6" fmla="*/ 18288 h 18288"/>
              <a:gd name="connsiteX7" fmla="*/ 1209751 w 2468880"/>
              <a:gd name="connsiteY7" fmla="*/ 18288 h 18288"/>
              <a:gd name="connsiteX8" fmla="*/ 617220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extrusionOk="0">
                <a:moveTo>
                  <a:pt x="0" y="0"/>
                </a:moveTo>
                <a:cubicBezTo>
                  <a:pt x="172691" y="-12357"/>
                  <a:pt x="387089" y="31321"/>
                  <a:pt x="592531" y="0"/>
                </a:cubicBezTo>
                <a:cubicBezTo>
                  <a:pt x="767979" y="-23244"/>
                  <a:pt x="871733" y="8472"/>
                  <a:pt x="1160374" y="0"/>
                </a:cubicBezTo>
                <a:cubicBezTo>
                  <a:pt x="1449601" y="-3911"/>
                  <a:pt x="1607266" y="19376"/>
                  <a:pt x="1728216" y="0"/>
                </a:cubicBezTo>
                <a:cubicBezTo>
                  <a:pt x="1818829" y="-58888"/>
                  <a:pt x="2275430" y="-9413"/>
                  <a:pt x="2468880" y="0"/>
                </a:cubicBezTo>
                <a:cubicBezTo>
                  <a:pt x="2467145" y="5314"/>
                  <a:pt x="2470816" y="12013"/>
                  <a:pt x="2468880" y="18288"/>
                </a:cubicBezTo>
                <a:cubicBezTo>
                  <a:pt x="2232442" y="-3319"/>
                  <a:pt x="2078773" y="23053"/>
                  <a:pt x="1802282" y="18288"/>
                </a:cubicBezTo>
                <a:cubicBezTo>
                  <a:pt x="1540683" y="32618"/>
                  <a:pt x="1384233" y="17358"/>
                  <a:pt x="1209751" y="18288"/>
                </a:cubicBezTo>
                <a:cubicBezTo>
                  <a:pt x="1038679" y="-28357"/>
                  <a:pt x="820616" y="4958"/>
                  <a:pt x="641909" y="18288"/>
                </a:cubicBezTo>
                <a:cubicBezTo>
                  <a:pt x="423595" y="12488"/>
                  <a:pt x="155068" y="41456"/>
                  <a:pt x="0" y="18288"/>
                </a:cubicBezTo>
                <a:cubicBezTo>
                  <a:pt x="898" y="13406"/>
                  <a:pt x="19" y="4120"/>
                  <a:pt x="0" y="0"/>
                </a:cubicBezTo>
                <a:close/>
              </a:path>
              <a:path w="2468880" h="18288" stroke="0" extrusionOk="0">
                <a:moveTo>
                  <a:pt x="0" y="0"/>
                </a:moveTo>
                <a:cubicBezTo>
                  <a:pt x="201127" y="34474"/>
                  <a:pt x="321325" y="11273"/>
                  <a:pt x="567842" y="0"/>
                </a:cubicBezTo>
                <a:cubicBezTo>
                  <a:pt x="816255" y="-37660"/>
                  <a:pt x="940209" y="-838"/>
                  <a:pt x="1234440" y="0"/>
                </a:cubicBezTo>
                <a:cubicBezTo>
                  <a:pt x="1509789" y="16874"/>
                  <a:pt x="1664509" y="5689"/>
                  <a:pt x="1777594" y="0"/>
                </a:cubicBezTo>
                <a:cubicBezTo>
                  <a:pt x="1845726" y="-6548"/>
                  <a:pt x="2193196" y="19370"/>
                  <a:pt x="2468880" y="0"/>
                </a:cubicBezTo>
                <a:cubicBezTo>
                  <a:pt x="2468174" y="8377"/>
                  <a:pt x="2470272" y="13210"/>
                  <a:pt x="2468880" y="18288"/>
                </a:cubicBezTo>
                <a:cubicBezTo>
                  <a:pt x="2271382" y="44380"/>
                  <a:pt x="1978656" y="31741"/>
                  <a:pt x="1876349" y="18288"/>
                </a:cubicBezTo>
                <a:cubicBezTo>
                  <a:pt x="1751977" y="-6016"/>
                  <a:pt x="1388067" y="3222"/>
                  <a:pt x="1209751" y="18288"/>
                </a:cubicBezTo>
                <a:cubicBezTo>
                  <a:pt x="1065802" y="31061"/>
                  <a:pt x="753821" y="-1004"/>
                  <a:pt x="617220" y="18288"/>
                </a:cubicBezTo>
                <a:cubicBezTo>
                  <a:pt x="481425" y="28412"/>
                  <a:pt x="248319" y="-391"/>
                  <a:pt x="0" y="18288"/>
                </a:cubicBezTo>
                <a:cubicBezTo>
                  <a:pt x="-445" y="10205"/>
                  <a:pt x="-140" y="6087"/>
                  <a:pt x="0" y="0"/>
                </a:cubicBezTo>
                <a:close/>
              </a:path>
              <a:path w="2468880" h="18288" fill="none" stroke="0" extrusionOk="0">
                <a:moveTo>
                  <a:pt x="0" y="0"/>
                </a:moveTo>
                <a:cubicBezTo>
                  <a:pt x="191987" y="-31891"/>
                  <a:pt x="414837" y="25678"/>
                  <a:pt x="592531" y="0"/>
                </a:cubicBezTo>
                <a:cubicBezTo>
                  <a:pt x="785000" y="-43603"/>
                  <a:pt x="868560" y="12415"/>
                  <a:pt x="1160374" y="0"/>
                </a:cubicBezTo>
                <a:cubicBezTo>
                  <a:pt x="1441409" y="-18672"/>
                  <a:pt x="1600372" y="47113"/>
                  <a:pt x="1728216" y="0"/>
                </a:cubicBezTo>
                <a:cubicBezTo>
                  <a:pt x="1847110" y="23792"/>
                  <a:pt x="2233557" y="23802"/>
                  <a:pt x="2468880" y="0"/>
                </a:cubicBezTo>
                <a:cubicBezTo>
                  <a:pt x="2467752" y="4917"/>
                  <a:pt x="2468978" y="13565"/>
                  <a:pt x="2468880" y="18288"/>
                </a:cubicBezTo>
                <a:cubicBezTo>
                  <a:pt x="2265563" y="-17971"/>
                  <a:pt x="2033349" y="16262"/>
                  <a:pt x="1802282" y="18288"/>
                </a:cubicBezTo>
                <a:cubicBezTo>
                  <a:pt x="1512355" y="31573"/>
                  <a:pt x="1367809" y="29302"/>
                  <a:pt x="1209751" y="18288"/>
                </a:cubicBezTo>
                <a:cubicBezTo>
                  <a:pt x="1060405" y="26129"/>
                  <a:pt x="875661" y="10838"/>
                  <a:pt x="641909" y="18288"/>
                </a:cubicBezTo>
                <a:cubicBezTo>
                  <a:pt x="461670" y="14581"/>
                  <a:pt x="162829" y="18463"/>
                  <a:pt x="0" y="18288"/>
                </a:cubicBezTo>
                <a:cubicBezTo>
                  <a:pt x="913" y="12991"/>
                  <a:pt x="-1021" y="455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468880"/>
                      <a:gd name="connsiteY0" fmla="*/ 0 h 18288"/>
                      <a:gd name="connsiteX1" fmla="*/ 592531 w 2468880"/>
                      <a:gd name="connsiteY1" fmla="*/ 0 h 18288"/>
                      <a:gd name="connsiteX2" fmla="*/ 1160374 w 2468880"/>
                      <a:gd name="connsiteY2" fmla="*/ 0 h 18288"/>
                      <a:gd name="connsiteX3" fmla="*/ 1728216 w 2468880"/>
                      <a:gd name="connsiteY3" fmla="*/ 0 h 18288"/>
                      <a:gd name="connsiteX4" fmla="*/ 2468880 w 2468880"/>
                      <a:gd name="connsiteY4" fmla="*/ 0 h 18288"/>
                      <a:gd name="connsiteX5" fmla="*/ 2468880 w 2468880"/>
                      <a:gd name="connsiteY5" fmla="*/ 18288 h 18288"/>
                      <a:gd name="connsiteX6" fmla="*/ 1802282 w 2468880"/>
                      <a:gd name="connsiteY6" fmla="*/ 18288 h 18288"/>
                      <a:gd name="connsiteX7" fmla="*/ 1209751 w 2468880"/>
                      <a:gd name="connsiteY7" fmla="*/ 18288 h 18288"/>
                      <a:gd name="connsiteX8" fmla="*/ 641909 w 2468880"/>
                      <a:gd name="connsiteY8" fmla="*/ 18288 h 18288"/>
                      <a:gd name="connsiteX9" fmla="*/ 0 w 2468880"/>
                      <a:gd name="connsiteY9" fmla="*/ 18288 h 18288"/>
                      <a:gd name="connsiteX10" fmla="*/ 0 w 2468880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68880" h="18288" fill="none" extrusionOk="0">
                        <a:moveTo>
                          <a:pt x="0" y="0"/>
                        </a:moveTo>
                        <a:cubicBezTo>
                          <a:pt x="171523" y="-1510"/>
                          <a:pt x="416079" y="20036"/>
                          <a:pt x="592531" y="0"/>
                        </a:cubicBezTo>
                        <a:cubicBezTo>
                          <a:pt x="768983" y="-20036"/>
                          <a:pt x="878305" y="13110"/>
                          <a:pt x="1160374" y="0"/>
                        </a:cubicBezTo>
                        <a:cubicBezTo>
                          <a:pt x="1442443" y="-13110"/>
                          <a:pt x="1612108" y="24695"/>
                          <a:pt x="1728216" y="0"/>
                        </a:cubicBezTo>
                        <a:cubicBezTo>
                          <a:pt x="1844324" y="-24695"/>
                          <a:pt x="2271040" y="20667"/>
                          <a:pt x="2468880" y="0"/>
                        </a:cubicBezTo>
                        <a:cubicBezTo>
                          <a:pt x="2468302" y="4771"/>
                          <a:pt x="2469633" y="12323"/>
                          <a:pt x="2468880" y="18288"/>
                        </a:cubicBezTo>
                        <a:cubicBezTo>
                          <a:pt x="2229297" y="-14659"/>
                          <a:pt x="2066775" y="30253"/>
                          <a:pt x="1802282" y="18288"/>
                        </a:cubicBezTo>
                        <a:cubicBezTo>
                          <a:pt x="1537789" y="6323"/>
                          <a:pt x="1379930" y="22266"/>
                          <a:pt x="1209751" y="18288"/>
                        </a:cubicBezTo>
                        <a:cubicBezTo>
                          <a:pt x="1039572" y="14310"/>
                          <a:pt x="837025" y="12850"/>
                          <a:pt x="641909" y="18288"/>
                        </a:cubicBezTo>
                        <a:cubicBezTo>
                          <a:pt x="446793" y="23726"/>
                          <a:pt x="170561" y="18472"/>
                          <a:pt x="0" y="18288"/>
                        </a:cubicBezTo>
                        <a:cubicBezTo>
                          <a:pt x="841" y="12879"/>
                          <a:pt x="-726" y="3977"/>
                          <a:pt x="0" y="0"/>
                        </a:cubicBezTo>
                        <a:close/>
                      </a:path>
                      <a:path w="2468880" h="18288" stroke="0" extrusionOk="0">
                        <a:moveTo>
                          <a:pt x="0" y="0"/>
                        </a:moveTo>
                        <a:cubicBezTo>
                          <a:pt x="190931" y="24910"/>
                          <a:pt x="333688" y="11559"/>
                          <a:pt x="567842" y="0"/>
                        </a:cubicBezTo>
                        <a:cubicBezTo>
                          <a:pt x="801996" y="-11559"/>
                          <a:pt x="939971" y="-5677"/>
                          <a:pt x="1234440" y="0"/>
                        </a:cubicBezTo>
                        <a:cubicBezTo>
                          <a:pt x="1528909" y="5677"/>
                          <a:pt x="1658539" y="5184"/>
                          <a:pt x="1777594" y="0"/>
                        </a:cubicBezTo>
                        <a:cubicBezTo>
                          <a:pt x="1896649" y="-5184"/>
                          <a:pt x="2186164" y="23915"/>
                          <a:pt x="2468880" y="0"/>
                        </a:cubicBezTo>
                        <a:cubicBezTo>
                          <a:pt x="2468266" y="8857"/>
                          <a:pt x="2469384" y="13619"/>
                          <a:pt x="2468880" y="18288"/>
                        </a:cubicBezTo>
                        <a:cubicBezTo>
                          <a:pt x="2271330" y="36599"/>
                          <a:pt x="2001027" y="31554"/>
                          <a:pt x="1876349" y="18288"/>
                        </a:cubicBezTo>
                        <a:cubicBezTo>
                          <a:pt x="1751671" y="5022"/>
                          <a:pt x="1364652" y="15063"/>
                          <a:pt x="1209751" y="18288"/>
                        </a:cubicBezTo>
                        <a:cubicBezTo>
                          <a:pt x="1054850" y="21513"/>
                          <a:pt x="748438" y="20074"/>
                          <a:pt x="617220" y="18288"/>
                        </a:cubicBezTo>
                        <a:cubicBezTo>
                          <a:pt x="486002" y="16502"/>
                          <a:pt x="237432" y="27200"/>
                          <a:pt x="0" y="18288"/>
                        </a:cubicBezTo>
                        <a:cubicBezTo>
                          <a:pt x="-487" y="10816"/>
                          <a:pt x="-839" y="60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455BC-7831-9272-13D9-45CBE647CBF6}"/>
              </a:ext>
            </a:extLst>
          </p:cNvPr>
          <p:cNvSpPr txBox="1"/>
          <p:nvPr/>
        </p:nvSpPr>
        <p:spPr>
          <a:xfrm>
            <a:off x="2533384" y="6307319"/>
            <a:ext cx="401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0" dirty="0">
                <a:effectLst/>
                <a:latin typeface="Source Sans Pro" panose="020B0503030403020204" pitchFamily="34" charset="0"/>
                <a:hlinkClick r:id="rId3"/>
              </a:rPr>
              <a:t>https://pollev.com/mariagriffin358</a:t>
            </a:r>
            <a:endParaRPr lang="en-IE" dirty="0"/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9F3209B-CAF2-29C9-A2F7-1AAC68239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053" y="1933825"/>
            <a:ext cx="3879926" cy="387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9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number of years&#10;&#10;Description automatically generated">
            <a:extLst>
              <a:ext uri="{FF2B5EF4-FFF2-40B4-BE49-F238E27FC236}">
                <a16:creationId xmlns:a16="http://schemas.microsoft.com/office/drawing/2014/main" id="{D6EBD0E7-FB3A-420E-158F-480F58CB7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2" y="1676400"/>
            <a:ext cx="8689489" cy="480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2C553-A64A-0845-923B-DAC76866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5644"/>
            <a:ext cx="7886700" cy="930274"/>
          </a:xfrm>
        </p:spPr>
        <p:txBody>
          <a:bodyPr>
            <a:normAutofit/>
          </a:bodyPr>
          <a:lstStyle/>
          <a:p>
            <a:r>
              <a:rPr lang="en-US" b="1" dirty="0"/>
              <a:t>The number of vulnerabilities is…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FC898-7C6A-5B48-9784-741C9CE4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991996"/>
            <a:ext cx="3686175" cy="608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Increasing!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5C949-4C9F-C443-A08E-653628D74203}"/>
              </a:ext>
            </a:extLst>
          </p:cNvPr>
          <p:cNvSpPr txBox="1"/>
          <p:nvPr/>
        </p:nvSpPr>
        <p:spPr>
          <a:xfrm>
            <a:off x="0" y="6340733"/>
            <a:ext cx="394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https://www.cvedetails.com/browse-by-date.php</a:t>
            </a:r>
            <a:endParaRPr lang="en-US" sz="1200" dirty="0"/>
          </a:p>
          <a:p>
            <a:r>
              <a:rPr lang="en-US" sz="1200" dirty="0"/>
              <a:t>Link : </a:t>
            </a:r>
            <a:r>
              <a:rPr lang="en-US" sz="1200" dirty="0">
                <a:hlinkClick r:id="rId5"/>
              </a:rPr>
              <a:t>vulnerabilities by type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F6AE8-2B8E-7626-EB62-A2C9DCBE6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63843">
            <a:off x="5712015" y="711699"/>
            <a:ext cx="3143690" cy="1257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0716FD-A5B7-5AFF-7286-52762BB0751C}"/>
              </a:ext>
            </a:extLst>
          </p:cNvPr>
          <p:cNvSpPr txBox="1"/>
          <p:nvPr/>
        </p:nvSpPr>
        <p:spPr>
          <a:xfrm>
            <a:off x="4343400" y="5867400"/>
            <a:ext cx="4352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b="1" dirty="0"/>
              <a:t>Companies are being hacked everyday….. </a:t>
            </a:r>
            <a:r>
              <a:rPr lang="en-IE" sz="2400" b="1" dirty="0">
                <a:hlinkClick r:id="rId7"/>
              </a:rPr>
              <a:t>Check here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49950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3249</TotalTime>
  <Words>1302</Words>
  <Application>Microsoft Office PowerPoint</Application>
  <PresentationFormat>On-screen Show (4:3)</PresentationFormat>
  <Paragraphs>203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Agency FB</vt:lpstr>
      <vt:lpstr>Arial</vt:lpstr>
      <vt:lpstr>Calibri</vt:lpstr>
      <vt:lpstr>Calibri Light</vt:lpstr>
      <vt:lpstr>Source Sans Pro</vt:lpstr>
      <vt:lpstr>Office Theme</vt:lpstr>
      <vt:lpstr>PowerPoint Presentation</vt:lpstr>
      <vt:lpstr>Does Security Even Matter?</vt:lpstr>
      <vt:lpstr>The easiest way to break system security is often to circumvent it rather than defeat it!  (as is the case with most software vulnerabilities related to insecure coding practices)</vt:lpstr>
      <vt:lpstr>An Engineer’s Concern</vt:lpstr>
      <vt:lpstr>Vulnerability vs. Exploit vs. Threat?</vt:lpstr>
      <vt:lpstr>Vulnerability</vt:lpstr>
      <vt:lpstr>Vulnerability Protection?</vt:lpstr>
      <vt:lpstr>The number of vulnerabilities is…</vt:lpstr>
      <vt:lpstr>The number of vulnerabilities is…</vt:lpstr>
      <vt:lpstr>Discussion: Why is there a growing trend?</vt:lpstr>
      <vt:lpstr>Code Complexity</vt:lpstr>
      <vt:lpstr>PowerPoint Presentation</vt:lpstr>
      <vt:lpstr>Software Security is…</vt:lpstr>
      <vt:lpstr>Software Security is…</vt:lpstr>
      <vt:lpstr>Software Security is…</vt:lpstr>
      <vt:lpstr>Software Security is…</vt:lpstr>
      <vt:lpstr>Software Security is…</vt:lpstr>
      <vt:lpstr>Software Security is…</vt:lpstr>
      <vt:lpstr>Why do we need to talk about security?</vt:lpstr>
      <vt:lpstr>Summary.. Security is not…</vt:lpstr>
      <vt:lpstr>Summary… Security is…</vt:lpstr>
      <vt:lpstr>Java designed for security</vt:lpstr>
      <vt:lpstr>Why are we looking at Java?</vt:lpstr>
      <vt:lpstr>Summary</vt:lpstr>
      <vt:lpstr>Vulnerability Protection?</vt:lpstr>
      <vt:lpstr>Practical/Lab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Meneely</dc:creator>
  <cp:lastModifiedBy>Michelle Ogunade - STUDENT</cp:lastModifiedBy>
  <cp:revision>282</cp:revision>
  <dcterms:created xsi:type="dcterms:W3CDTF">2011-11-14T18:23:03Z</dcterms:created>
  <dcterms:modified xsi:type="dcterms:W3CDTF">2025-01-25T21:14:29Z</dcterms:modified>
</cp:coreProperties>
</file>