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60" r:id="rId4"/>
    <p:sldId id="262" r:id="rId5"/>
    <p:sldId id="270" r:id="rId6"/>
    <p:sldId id="266" r:id="rId7"/>
    <p:sldId id="261" r:id="rId8"/>
    <p:sldId id="265" r:id="rId9"/>
    <p:sldId id="263" r:id="rId10"/>
    <p:sldId id="271" r:id="rId11"/>
    <p:sldId id="275" r:id="rId12"/>
    <p:sldId id="267" r:id="rId13"/>
    <p:sldId id="274" r:id="rId14"/>
    <p:sldId id="273" r:id="rId15"/>
    <p:sldId id="268" r:id="rId16"/>
    <p:sldId id="278" r:id="rId17"/>
    <p:sldId id="277" r:id="rId18"/>
    <p:sldId id="276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F7793B-351E-4E2B-B93B-BAC666F55898}">
          <p14:sldIdLst>
            <p14:sldId id="256"/>
          </p14:sldIdLst>
        </p14:section>
        <p14:section name="Untitled Section" id="{BA6158BB-B117-4668-A70B-29EE927B5EB4}">
          <p14:sldIdLst>
            <p14:sldId id="260"/>
            <p14:sldId id="262"/>
            <p14:sldId id="270"/>
            <p14:sldId id="266"/>
            <p14:sldId id="261"/>
            <p14:sldId id="265"/>
            <p14:sldId id="263"/>
            <p14:sldId id="271"/>
            <p14:sldId id="275"/>
            <p14:sldId id="267"/>
            <p14:sldId id="274"/>
            <p14:sldId id="273"/>
            <p14:sldId id="268"/>
            <p14:sldId id="278"/>
            <p14:sldId id="277"/>
            <p14:sldId id="276"/>
            <p14:sldId id="26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B9F57-0C4C-554F-AE10-4C20574AD708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8D4FD-21CF-A04D-B704-E7293BD7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98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8D4FD-21CF-A04D-B704-E7293BD7FA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07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66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7700" y="6512823"/>
            <a:ext cx="1822126" cy="154821"/>
          </a:xfrm>
          <a:prstGeom prst="rect">
            <a:avLst/>
          </a:prstGeom>
        </p:spPr>
      </p:pic>
      <p:pic>
        <p:nvPicPr>
          <p:cNvPr id="10" name="Picture 9" descr="Dornsife_Formal_FullTag_GoldOnCard_NoBG.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0213" y="6049596"/>
            <a:ext cx="2379555" cy="606896"/>
          </a:xfrm>
          <a:prstGeom prst="rect">
            <a:avLst/>
          </a:prstGeom>
        </p:spPr>
      </p:pic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patial Sciences Institute wordmar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00" y="6462798"/>
            <a:ext cx="1841498" cy="300096"/>
          </a:xfrm>
          <a:prstGeom prst="rect">
            <a:avLst/>
          </a:prstGeom>
        </p:spPr>
      </p:pic>
      <p:pic>
        <p:nvPicPr>
          <p:cNvPr id="3" name="Picture 2" descr="USC-Dornsife-Cardinal-Black-on-White-RGB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1" y="5948775"/>
            <a:ext cx="2470149" cy="81515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>
          <a:xfrm>
            <a:off x="1225118" y="1338793"/>
            <a:ext cx="65605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Housing Affordability Near Metro’s Light Rail – Expo Line &amp; Gold Line</a:t>
            </a:r>
            <a:endParaRPr lang="en-US" dirty="0"/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2" name="Subtitle 2"/>
          <p:cNvSpPr txBox="1">
            <a:spLocks/>
          </p:cNvSpPr>
          <p:nvPr/>
        </p:nvSpPr>
        <p:spPr>
          <a:xfrm>
            <a:off x="7349" y="3390899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i="1" dirty="0">
                <a:solidFill>
                  <a:srgbClr val="FFFF00"/>
                </a:solidFill>
                <a:latin typeface="Times New Roman"/>
                <a:cs typeface="Times New Roman"/>
              </a:rPr>
              <a:t>Michelle Ramirez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A Thesis Presented to the 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Faculty of the USC Graduate School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 University of Southern California 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In Partial Fulfillment of the Requirements for 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the Degree Master of Science 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(Geographic Information Science and Technology)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December</a:t>
            </a:r>
            <a:r>
              <a:rPr lang="en-US" dirty="0" smtClean="0">
                <a:solidFill>
                  <a:srgbClr val="FFFF00"/>
                </a:solidFill>
              </a:rPr>
              <a:t> 2019</a:t>
            </a:r>
            <a:endParaRPr lang="en-US" dirty="0">
              <a:solidFill>
                <a:srgbClr val="FFFF00"/>
              </a:solidFill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i="1" u="none" strike="noStrike" kern="1200" cap="none" spc="0" normalizeH="0" baseline="0" noProof="0" dirty="0">
              <a:solidFill>
                <a:schemeClr val="bg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92" y="1066800"/>
            <a:ext cx="3734236" cy="25052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2937B39-5F30-41C4-A152-FF1C322A0223}"/>
              </a:ext>
            </a:extLst>
          </p:cNvPr>
          <p:cNvSpPr/>
          <p:nvPr/>
        </p:nvSpPr>
        <p:spPr>
          <a:xfrm>
            <a:off x="414942" y="394601"/>
            <a:ext cx="39371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Findings – East</a:t>
            </a:r>
            <a:r>
              <a:rPr lang="en-US" sz="2000" b="1" dirty="0" smtClean="0"/>
              <a:t> Los Angeles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655" y="2306693"/>
            <a:ext cx="4884333" cy="288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2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8FD811E-BE62-4F1E-9CC8-C21DBD3863A8}"/>
              </a:ext>
            </a:extLst>
          </p:cNvPr>
          <p:cNvSpPr/>
          <p:nvPr/>
        </p:nvSpPr>
        <p:spPr>
          <a:xfrm>
            <a:off x="414942" y="394601"/>
            <a:ext cx="22483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Methodology </a:t>
            </a:r>
            <a:endParaRPr lang="en-US" sz="2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5CB575F-09D2-4B7A-A236-5B457541CAE4}"/>
              </a:ext>
            </a:extLst>
          </p:cNvPr>
          <p:cNvSpPr/>
          <p:nvPr/>
        </p:nvSpPr>
        <p:spPr>
          <a:xfrm>
            <a:off x="365649" y="1147165"/>
            <a:ext cx="8047491" cy="2092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Thematic Maps</a:t>
            </a:r>
          </a:p>
          <a:p>
            <a:r>
              <a:rPr lang="en-US" b="1" dirty="0"/>
              <a:t>	</a:t>
            </a:r>
            <a:r>
              <a:rPr lang="en-US" dirty="0"/>
              <a:t>Choropleth 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Percentage of Change</a:t>
            </a:r>
          </a:p>
          <a:p>
            <a:pPr lvl="1"/>
            <a:r>
              <a:rPr lang="en-US" dirty="0"/>
              <a:t>Ordnance or Zone 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Change in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33383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2937B39-5F30-41C4-A152-FF1C322A0223}"/>
              </a:ext>
            </a:extLst>
          </p:cNvPr>
          <p:cNvSpPr/>
          <p:nvPr/>
        </p:nvSpPr>
        <p:spPr>
          <a:xfrm>
            <a:off x="414942" y="394601"/>
            <a:ext cx="3857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Findings- South Los Angeles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12800"/>
            <a:ext cx="7924800" cy="416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84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2937B39-5F30-41C4-A152-FF1C322A0223}"/>
              </a:ext>
            </a:extLst>
          </p:cNvPr>
          <p:cNvSpPr/>
          <p:nvPr/>
        </p:nvSpPr>
        <p:spPr>
          <a:xfrm>
            <a:off x="414942" y="394601"/>
            <a:ext cx="37387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Findings – East Los Angeles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38200"/>
            <a:ext cx="7924800" cy="465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84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2937B39-5F30-41C4-A152-FF1C322A0223}"/>
              </a:ext>
            </a:extLst>
          </p:cNvPr>
          <p:cNvSpPr/>
          <p:nvPr/>
        </p:nvSpPr>
        <p:spPr>
          <a:xfrm>
            <a:off x="414942" y="394601"/>
            <a:ext cx="3857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Findings - Income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2592"/>
            <a:ext cx="7924800" cy="456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40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2937B39-5F30-41C4-A152-FF1C322A0223}"/>
              </a:ext>
            </a:extLst>
          </p:cNvPr>
          <p:cNvSpPr/>
          <p:nvPr/>
        </p:nvSpPr>
        <p:spPr>
          <a:xfrm>
            <a:off x="414942" y="394601"/>
            <a:ext cx="70457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Findings – </a:t>
            </a:r>
            <a:r>
              <a:rPr lang="en-US" sz="2000" b="1" dirty="0"/>
              <a:t>Zone </a:t>
            </a:r>
            <a:r>
              <a:rPr lang="en-US" sz="2000" b="1" dirty="0"/>
              <a:t>T</a:t>
            </a:r>
            <a:r>
              <a:rPr lang="en-US" sz="2000" b="1" dirty="0" smtClean="0"/>
              <a:t>ypes Non-</a:t>
            </a:r>
            <a:r>
              <a:rPr lang="en-US" sz="2000" b="1" dirty="0"/>
              <a:t>S</a:t>
            </a:r>
            <a:r>
              <a:rPr lang="en-US" sz="2000" b="1" dirty="0" smtClean="0"/>
              <a:t>ingle </a:t>
            </a:r>
            <a:r>
              <a:rPr lang="en-US" sz="2000" b="1" dirty="0"/>
              <a:t>F</a:t>
            </a:r>
            <a:r>
              <a:rPr lang="en-US" sz="2000" b="1" dirty="0" smtClean="0"/>
              <a:t>amily Homes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7924800" cy="393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81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2937B39-5F30-41C4-A152-FF1C322A0223}"/>
              </a:ext>
            </a:extLst>
          </p:cNvPr>
          <p:cNvSpPr/>
          <p:nvPr/>
        </p:nvSpPr>
        <p:spPr>
          <a:xfrm>
            <a:off x="414942" y="394601"/>
            <a:ext cx="70457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Findings – </a:t>
            </a:r>
            <a:r>
              <a:rPr lang="en-US" sz="2000" b="1" dirty="0"/>
              <a:t>Zone </a:t>
            </a:r>
            <a:r>
              <a:rPr lang="en-US" sz="2000" b="1" dirty="0"/>
              <a:t>T</a:t>
            </a:r>
            <a:r>
              <a:rPr lang="en-US" sz="2000" b="1" dirty="0" smtClean="0"/>
              <a:t>ypes Non-</a:t>
            </a:r>
            <a:r>
              <a:rPr lang="en-US" sz="2000" b="1" dirty="0"/>
              <a:t>S</a:t>
            </a:r>
            <a:r>
              <a:rPr lang="en-US" sz="2000" b="1" dirty="0" smtClean="0"/>
              <a:t>ingle </a:t>
            </a:r>
            <a:r>
              <a:rPr lang="en-US" sz="2000" b="1" dirty="0"/>
              <a:t>F</a:t>
            </a:r>
            <a:r>
              <a:rPr lang="en-US" sz="2000" b="1" dirty="0" smtClean="0"/>
              <a:t>amily Homes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41400"/>
            <a:ext cx="7924800" cy="395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93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2937B39-5F30-41C4-A152-FF1C322A0223}"/>
              </a:ext>
            </a:extLst>
          </p:cNvPr>
          <p:cNvSpPr/>
          <p:nvPr/>
        </p:nvSpPr>
        <p:spPr>
          <a:xfrm>
            <a:off x="414942" y="394601"/>
            <a:ext cx="70457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Conclusion and Recommendations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726" y="1336210"/>
            <a:ext cx="6838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Working hypothesis was in-corrected and the data did not yield results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Study can be improved on with time and more data regarding these two areas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87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0F62C66-4CD7-45C3-B19F-811B7AD87A41}"/>
              </a:ext>
            </a:extLst>
          </p:cNvPr>
          <p:cNvSpPr/>
          <p:nvPr/>
        </p:nvSpPr>
        <p:spPr>
          <a:xfrm>
            <a:off x="414942" y="394601"/>
            <a:ext cx="61101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Questions</a:t>
            </a:r>
            <a:r>
              <a:rPr lang="en-US" sz="2000" b="1" dirty="0"/>
              <a:t> </a:t>
            </a:r>
            <a:r>
              <a:rPr lang="en-US" sz="2000" b="1" dirty="0" smtClean="0"/>
              <a:t>o</a:t>
            </a:r>
            <a:r>
              <a:rPr lang="en-US" sz="2000" b="1" dirty="0" smtClean="0"/>
              <a:t>r Comments?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8137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F2D7333-955D-4104-A156-53072B63C872}"/>
              </a:ext>
            </a:extLst>
          </p:cNvPr>
          <p:cNvSpPr/>
          <p:nvPr/>
        </p:nvSpPr>
        <p:spPr>
          <a:xfrm>
            <a:off x="514905" y="1034571"/>
            <a:ext cx="824549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has the development of the Metro’s light rail lines (Expo &amp; Gold) influenced the value of housing within a </a:t>
            </a:r>
            <a:r>
              <a:rPr lang="en-US" dirty="0" smtClean="0"/>
              <a:t>.5 </a:t>
            </a:r>
            <a:r>
              <a:rPr lang="en-US" dirty="0"/>
              <a:t>mile proximity of </a:t>
            </a:r>
            <a:r>
              <a:rPr lang="en-US" dirty="0" smtClean="0"/>
              <a:t>the light rail stations</a:t>
            </a:r>
            <a:r>
              <a:rPr lang="en-US" dirty="0" smtClean="0"/>
              <a:t> </a:t>
            </a:r>
            <a:r>
              <a:rPr lang="en-US" dirty="0"/>
              <a:t>over the last 10 years? And has the development of these lines change the demographics and the physical layout?</a:t>
            </a:r>
          </a:p>
          <a:p>
            <a:endParaRPr lang="en-US" dirty="0"/>
          </a:p>
          <a:p>
            <a:r>
              <a:rPr lang="en-US" dirty="0"/>
              <a:t>Outcomes: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Regression models that illustrate the correlation between the Metro’s light rail lines and values of housing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series of maps that would illustrate the 10 year period of change in each of the neighborhoods that will be studied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Average median income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Different demographics and change overtime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change in zoned areas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1B48DC7-4463-4CC3-84B0-F47B3EE5A8D3}"/>
              </a:ext>
            </a:extLst>
          </p:cNvPr>
          <p:cNvSpPr txBox="1"/>
          <p:nvPr/>
        </p:nvSpPr>
        <p:spPr>
          <a:xfrm>
            <a:off x="514905" y="559293"/>
            <a:ext cx="676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Research Goals and Objectives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3355AC8-DDCB-48E2-B3EA-610CD857A6EB}"/>
              </a:ext>
            </a:extLst>
          </p:cNvPr>
          <p:cNvSpPr/>
          <p:nvPr/>
        </p:nvSpPr>
        <p:spPr>
          <a:xfrm>
            <a:off x="483990" y="376847"/>
            <a:ext cx="1351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Study Area</a:t>
            </a:r>
            <a:endParaRPr lang="en-US" sz="2000" b="1" dirty="0"/>
          </a:p>
        </p:txBody>
      </p:sp>
      <p:pic>
        <p:nvPicPr>
          <p:cNvPr id="3" name="Picture 2" descr="Image result for south los angeles map">
            <a:extLst>
              <a:ext uri="{FF2B5EF4-FFF2-40B4-BE49-F238E27FC236}">
                <a16:creationId xmlns:a16="http://schemas.microsoft.com/office/drawing/2014/main" xmlns="" id="{BC3FB598-7DD0-4BE8-9A3E-7B98BA5C6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00" y="2383896"/>
            <a:ext cx="3334215" cy="329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922" y="957723"/>
            <a:ext cx="3641956" cy="4723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4DCFC49-7DE2-4941-B72E-2BDC958064BE}"/>
              </a:ext>
            </a:extLst>
          </p:cNvPr>
          <p:cNvSpPr txBox="1"/>
          <p:nvPr/>
        </p:nvSpPr>
        <p:spPr>
          <a:xfrm>
            <a:off x="364240" y="957723"/>
            <a:ext cx="3703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East Los Angeles &amp; South Los Angeles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.5 miles from Metro Light Rail Stations</a:t>
            </a:r>
            <a:r>
              <a:rPr lang="en-US" dirty="0" smtClean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5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581" y="365474"/>
            <a:ext cx="13705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Motivation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4DCFC49-7DE2-4941-B72E-2BDC958064BE}"/>
              </a:ext>
            </a:extLst>
          </p:cNvPr>
          <p:cNvSpPr txBox="1"/>
          <p:nvPr/>
        </p:nvSpPr>
        <p:spPr>
          <a:xfrm>
            <a:off x="632834" y="780948"/>
            <a:ext cx="4235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Rising housing values </a:t>
            </a:r>
            <a:r>
              <a:rPr lang="en-US" dirty="0" smtClean="0"/>
              <a:t>and rent prices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Increased displacement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 stakeholders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77"/>
            <a:ext cx="5700964" cy="3773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355" y="2483738"/>
            <a:ext cx="4745739" cy="23882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176" y="4872036"/>
            <a:ext cx="4867981" cy="8829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7981" y="507291"/>
            <a:ext cx="3361411" cy="131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9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8C1AE0-7B90-48AB-AB83-B3166D67073F}"/>
              </a:ext>
            </a:extLst>
          </p:cNvPr>
          <p:cNvSpPr/>
          <p:nvPr/>
        </p:nvSpPr>
        <p:spPr>
          <a:xfrm>
            <a:off x="336831" y="279192"/>
            <a:ext cx="24679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Background Research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A88E666-2FD6-4E22-AD7F-A6FB3C6F8C40}"/>
              </a:ext>
            </a:extLst>
          </p:cNvPr>
          <p:cNvSpPr txBox="1"/>
          <p:nvPr/>
        </p:nvSpPr>
        <p:spPr>
          <a:xfrm>
            <a:off x="577049" y="1633491"/>
            <a:ext cx="83272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Related Work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 has housing affordability problems? Disparities in housing cost burden by race, nativity, and legal status in Los Angeles by Eileen McConnell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Measuring the impact of light rail systems on single family home values: A hedonic approach with GIS application by Anthony Chen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Impact of Transit-oriented Development on Housing Prices in San Diego, CA by Michael Duncan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8C1AE0-7B90-48AB-AB83-B3166D67073F}"/>
              </a:ext>
            </a:extLst>
          </p:cNvPr>
          <p:cNvSpPr/>
          <p:nvPr/>
        </p:nvSpPr>
        <p:spPr>
          <a:xfrm>
            <a:off x="336831" y="279192"/>
            <a:ext cx="24679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Background Research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A88E666-2FD6-4E22-AD7F-A6FB3C6F8C40}"/>
              </a:ext>
            </a:extLst>
          </p:cNvPr>
          <p:cNvSpPr txBox="1"/>
          <p:nvPr/>
        </p:nvSpPr>
        <p:spPr>
          <a:xfrm>
            <a:off x="577049" y="1633491"/>
            <a:ext cx="3151571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Utilize a </a:t>
            </a:r>
            <a:r>
              <a:rPr lang="en-US" sz="1600" dirty="0" smtClean="0"/>
              <a:t>.5 </a:t>
            </a:r>
            <a:r>
              <a:rPr lang="en-US" sz="1600" dirty="0"/>
              <a:t>mile buffer to study housing, demographics, and income within that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Utilize the dependent and independent variables to determine if there is a correlation between the light rails and housing prices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Utilize income and race as indicators for displacement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D9C04E4B-398C-472E-BF16-F34034534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766603"/>
              </p:ext>
            </p:extLst>
          </p:nvPr>
        </p:nvGraphicFramePr>
        <p:xfrm>
          <a:off x="3497802" y="932689"/>
          <a:ext cx="5276820" cy="4304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0658">
                  <a:extLst>
                    <a:ext uri="{9D8B030D-6E8A-4147-A177-3AD203B41FA5}">
                      <a16:colId xmlns:a16="http://schemas.microsoft.com/office/drawing/2014/main" xmlns="" val="2794443058"/>
                    </a:ext>
                  </a:extLst>
                </a:gridCol>
                <a:gridCol w="4416162">
                  <a:extLst>
                    <a:ext uri="{9D8B030D-6E8A-4147-A177-3AD203B41FA5}">
                      <a16:colId xmlns:a16="http://schemas.microsoft.com/office/drawing/2014/main" xmlns="" val="896262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Metro’s Light Rail Line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effectLst/>
                        </a:rPr>
                        <a:t>Origin of dataset or source: Metro Developer GIS data (Free)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effectLst/>
                        </a:rPr>
                        <a:t>Updated: December 2018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effectLst/>
                        </a:rPr>
                        <a:t>The data is accurate and precise with all the light rails representing the current locations of each rail.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effectLst/>
                        </a:rPr>
                        <a:t>This data will be considered as a spatial scale because it extends all of Los Angeles County.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817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Assessor Parcels Data - 2006 thru 2019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This dataset was downloaded from the County of Los Angeles Open Data website.  (Free)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This dataset was download as a CSV file and the data was created in 2006 and has had data updated up to 2018. 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This data can be both temporal and spatial scale, but I will use it as temporal scale to depict the change in housing value.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5117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 Census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The dataset for this line is represented by as a raster data. I still need to look and find this data.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 This will come from the US Census, City or County website.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This data can be both temporal and spatial scale, but I will use it as temporal scale to depict the change in time for demographics.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3176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Zoned Land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Comes from Los Angeles County GIS Data Portal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The dataset is parcel data for the last 10 years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This data will be both temporal and spatial scale which will be depicted on the maps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2900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43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D48AA2D-E1C7-4D4F-8E5C-25FE9FA9ABEC}"/>
              </a:ext>
            </a:extLst>
          </p:cNvPr>
          <p:cNvSpPr/>
          <p:nvPr/>
        </p:nvSpPr>
        <p:spPr>
          <a:xfrm>
            <a:off x="467864" y="341336"/>
            <a:ext cx="2064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Workflow Design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90" y="939893"/>
            <a:ext cx="6614105" cy="477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2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2937B39-5F30-41C4-A152-FF1C322A0223}"/>
              </a:ext>
            </a:extLst>
          </p:cNvPr>
          <p:cNvSpPr/>
          <p:nvPr/>
        </p:nvSpPr>
        <p:spPr>
          <a:xfrm>
            <a:off x="414942" y="394601"/>
            <a:ext cx="22483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Methodology 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5CA590B-9695-4B03-B517-DDCC6B9B3789}"/>
              </a:ext>
            </a:extLst>
          </p:cNvPr>
          <p:cNvSpPr txBox="1"/>
          <p:nvPr/>
        </p:nvSpPr>
        <p:spPr>
          <a:xfrm>
            <a:off x="523783" y="1322773"/>
            <a:ext cx="337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Hedonic Regression Model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28" y="2384879"/>
            <a:ext cx="7188200" cy="2832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45467" y="2904644"/>
            <a:ext cx="49993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i="1" dirty="0"/>
              <a:t>i</a:t>
            </a:r>
            <a:r>
              <a:rPr lang="en-US" dirty="0"/>
              <a:t>) total value in the dataset – the housing structure and land value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b="1" dirty="0"/>
              <a:t>α</a:t>
            </a:r>
            <a:r>
              <a:rPr lang="en-US" i="1" dirty="0" err="1"/>
              <a:t>i</a:t>
            </a:r>
            <a:r>
              <a:rPr lang="en-US" dirty="0"/>
              <a:t>) year built, </a:t>
            </a:r>
            <a:r>
              <a:rPr lang="en-US" dirty="0" err="1"/>
              <a:t>sqft</a:t>
            </a:r>
            <a:r>
              <a:rPr lang="en-US" dirty="0"/>
              <a:t>, bedrooms, bathrooms, land value, and miles to the light rail</a:t>
            </a:r>
          </a:p>
          <a:p>
            <a:endParaRPr lang="en-US" dirty="0"/>
          </a:p>
          <a:p>
            <a:r>
              <a:rPr lang="en-US" dirty="0"/>
              <a:t> (</a:t>
            </a:r>
            <a:r>
              <a:rPr lang="en-US" b="1" dirty="0" err="1"/>
              <a:t>ε</a:t>
            </a:r>
            <a:r>
              <a:rPr lang="en-US" i="1" dirty="0" err="1"/>
              <a:t>i</a:t>
            </a:r>
            <a:r>
              <a:rPr lang="en-US" dirty="0"/>
              <a:t>) were not taken into consideration like noise, parks, or air pollution.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665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2937B39-5F30-41C4-A152-FF1C322A0223}"/>
              </a:ext>
            </a:extLst>
          </p:cNvPr>
          <p:cNvSpPr/>
          <p:nvPr/>
        </p:nvSpPr>
        <p:spPr>
          <a:xfrm>
            <a:off x="414942" y="394601"/>
            <a:ext cx="39371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Findings – Sout</a:t>
            </a:r>
            <a:r>
              <a:rPr lang="en-US" sz="2000" b="1" dirty="0" smtClean="0"/>
              <a:t>h Los Angeles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0" y="1061502"/>
            <a:ext cx="4757062" cy="26163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770" y="2096606"/>
            <a:ext cx="4881230" cy="361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8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Dornsife-SSI-PowerPoint-template</Template>
  <TotalTime>1234</TotalTime>
  <Words>653</Words>
  <Application>Microsoft Macintosh PowerPoint</Application>
  <PresentationFormat>On-screen Show (4:3)</PresentationFormat>
  <Paragraphs>85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Ramirez</dc:creator>
  <cp:lastModifiedBy>MacBook Pro</cp:lastModifiedBy>
  <cp:revision>31</cp:revision>
  <cp:lastPrinted>2012-02-07T18:57:58Z</cp:lastPrinted>
  <dcterms:created xsi:type="dcterms:W3CDTF">2019-08-09T08:23:26Z</dcterms:created>
  <dcterms:modified xsi:type="dcterms:W3CDTF">2019-12-16T09:46:56Z</dcterms:modified>
</cp:coreProperties>
</file>