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oC8igz9V4s" TargetMode="External"/><Relationship Id="rId2" Type="http://schemas.openxmlformats.org/officeDocument/2006/relationships/hyperlink" Target="https://www.youtube.com/watch?v=P7K7ErxjQHM" TargetMode="External"/><Relationship Id="rId3" Type="http://schemas.openxmlformats.org/officeDocument/2006/relationships/hyperlink" Target="https://www.youtube.com/watch?v=gi21hSRmZI0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292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Michelle de Souza Rodrigues  / Tadeu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4640" cy="2587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>
            <a:noFill/>
          </a:ln>
          <a:effectLst>
            <a:outerShdw algn="ctr" blurRad="57785" dir="3164682" dist="32112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Descarte de Embalagens e Produtos de Agrotóxicos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Cenários de avaliação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512000" y="1872000"/>
            <a:ext cx="5979240" cy="39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6408000" y="2041920"/>
            <a:ext cx="2520000" cy="379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i="1" lang="pt-BR" sz="1400" spc="-1" strike="noStrike">
                <a:latin typeface="Arial"/>
              </a:rPr>
              <a:t>O Uso de Lambdas (serverless) facilita a manutenção, dada a sua natureza de tratar apenas de um contexto por vez. Sendo assim, é um código especializado que tem um objetivo claro e de fácil manutenção.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16000" y="2376000"/>
            <a:ext cx="6047280" cy="3591360"/>
          </a:xfrm>
          <a:prstGeom prst="rect">
            <a:avLst/>
          </a:prstGeom>
          <a:ln>
            <a:noFill/>
          </a:ln>
        </p:spPr>
      </p:pic>
      <p:sp>
        <p:nvSpPr>
          <p:cNvPr id="128" name="TextShape 6"/>
          <p:cNvSpPr txBox="1"/>
          <p:nvPr/>
        </p:nvSpPr>
        <p:spPr>
          <a:xfrm>
            <a:off x="288000" y="1813320"/>
            <a:ext cx="64137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800" spc="-1" strike="noStrike">
                <a:latin typeface="Arial"/>
              </a:rPr>
              <a:t>RNF5 - O sistema deve apresentar manutenção facilitada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6408000" y="2041920"/>
            <a:ext cx="2520000" cy="29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latin typeface="Arial"/>
                <a:ea typeface="Microsoft YaHei"/>
              </a:rPr>
              <a:t>Ao lado um print da monitoração da SagaApiLambda com resposta em média de 2s por requisição;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" name="TextShape 6"/>
          <p:cNvSpPr txBox="1"/>
          <p:nvPr/>
        </p:nvSpPr>
        <p:spPr>
          <a:xfrm>
            <a:off x="216000" y="1813320"/>
            <a:ext cx="777600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Arial"/>
                <a:ea typeface="Microsoft YaHei"/>
              </a:rPr>
              <a:t>RNF4 - O sistema deve ser rápido – microsserviços e mensageria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38320" y="2470680"/>
            <a:ext cx="6097680" cy="321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6408000" y="2448000"/>
            <a:ext cx="2520000" cy="32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latin typeface="Arial"/>
                <a:ea typeface="Microsoft YaHei"/>
              </a:rPr>
              <a:t>Por utilizar as Lambdas, a cloud pública AWS oferece um painel para teste individual de cada Lambda, facilitando os testes. Além do código de teste unitário presente no repositório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1" name="TextShape 6"/>
          <p:cNvSpPr txBox="1"/>
          <p:nvPr/>
        </p:nvSpPr>
        <p:spPr>
          <a:xfrm>
            <a:off x="216000" y="1813320"/>
            <a:ext cx="777600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Arial"/>
                <a:ea typeface="Microsoft YaHei"/>
              </a:rPr>
              <a:t>RNF6 - O sistema deve ser simples para testar - uso de Lambdas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2000" y="2376000"/>
            <a:ext cx="6286320" cy="34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6408000" y="2448000"/>
            <a:ext cx="2520000" cy="365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i="1" lang="pt-BR" sz="1400" spc="-1" strike="noStrike">
                <a:latin typeface="Arial"/>
                <a:ea typeface="Microsoft YaHei"/>
              </a:rPr>
              <a:t>Alta disponibilidade - o Lambda executa sua função em várias zonas de disponibilidade para garantir que esteja disponível para processar eventos em caso de interrupção do serviço em uma única zona.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latin typeface="Arial"/>
                <a:ea typeface="Microsoft YaHei"/>
              </a:rPr>
              <a:t>O lado um exemplo de implantação de duas Api’s em diferentes Zonas de Disponibilidade.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TextShape 6"/>
          <p:cNvSpPr txBox="1"/>
          <p:nvPr/>
        </p:nvSpPr>
        <p:spPr>
          <a:xfrm>
            <a:off x="179280" y="1666080"/>
            <a:ext cx="882684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Arial"/>
                <a:ea typeface="Microsoft YaHei"/>
              </a:rPr>
              <a:t>RNF8 - O sistema deve operar em qualquer período do dia e da noite – </a:t>
            </a:r>
            <a:r>
              <a:rPr b="1" lang="pt-BR" sz="1800" spc="-1" strike="noStrike">
                <a:latin typeface="Arial"/>
                <a:ea typeface="Microsoft YaHei"/>
              </a:rPr>
              <a:t>auto</a:t>
            </a:r>
            <a:r>
              <a:rPr b="1" lang="pt-BR" sz="1800" spc="-1" strike="noStrike">
                <a:latin typeface="Arial"/>
                <a:ea typeface="Microsoft YaHei"/>
              </a:rPr>
              <a:t> escalabilidade da cloud Pública no uso de Lambdas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44000" y="2523960"/>
            <a:ext cx="6156720" cy="345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3528000" y="2523960"/>
            <a:ext cx="5400000" cy="331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</a:pPr>
            <a:r>
              <a:rPr b="0" i="1" lang="pt-BR" sz="1300" spc="-1" strike="noStrike">
                <a:latin typeface="Arial"/>
              </a:rPr>
              <a:t>Para acessar a aplicação, a cloud pública conta com várias camadas de segurança, além de multifator de acesso na VPC , passando pelos Securities Groups e usuários IAM.</a:t>
            </a:r>
            <a:endParaRPr b="0" i="1" lang="pt-BR" sz="13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300" spc="-1" strike="noStrike">
                <a:latin typeface="Arial"/>
              </a:rPr>
              <a:t>Toda segurança é gerenciada pela aws nos mais altos padrões requisitados.</a:t>
            </a:r>
            <a:endParaRPr b="0" i="1" lang="pt-BR" sz="13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300" spc="-1" strike="noStrike">
                <a:latin typeface="Arial"/>
              </a:rPr>
              <a:t>O diagrama a seguir mostra as camadas de segurança fornecidas por grupos de segurança e Network ACLs. Por exemplo, o tráfego para e proveniente de um gateway da Internet é roteado para a sub-rede apropriada usando as rotas apresentadas na tabela de rotas. As regras da Network ACL associadas à sub-rede controlam qual tráfego é permitido à sub-rede. As regras do grupo de segurança associadas à instância controlam qual tráfego é permitido à instância. </a:t>
            </a:r>
            <a:endParaRPr b="0" i="1" lang="pt-BR" sz="1300" spc="-1" strike="noStrike">
              <a:latin typeface="Arial"/>
              <a:ea typeface="Microsoft YaHei"/>
            </a:endParaRPr>
          </a:p>
        </p:txBody>
      </p:sp>
      <p:sp>
        <p:nvSpPr>
          <p:cNvPr id="155" name="TextShape 6"/>
          <p:cNvSpPr txBox="1"/>
          <p:nvPr/>
        </p:nvSpPr>
        <p:spPr>
          <a:xfrm>
            <a:off x="179280" y="1666080"/>
            <a:ext cx="882684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Arial"/>
                <a:ea typeface="Microsoft YaHei"/>
              </a:rPr>
              <a:t>RNF9 - O sistema deve apresentar altos padrões de segurança.  (VPC da Cloud Pública)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88000" y="2612160"/>
            <a:ext cx="3137760" cy="336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79280" y="2479320"/>
            <a:ext cx="8748720" cy="356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16191f"/>
                </a:solidFill>
                <a:latin typeface="Arial"/>
              </a:rPr>
              <a:t>O Uso de Lambdas provê alta disponibilidade para a aplicação, pois possui o recurso de AutoScaling.</a:t>
            </a:r>
            <a:endParaRPr b="0" i="1" lang="pt-BR" sz="1400" spc="-1" strike="noStrike">
              <a:solidFill>
                <a:srgbClr val="16191f"/>
              </a:solidFill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16191f"/>
                </a:solidFill>
                <a:latin typeface="Arial"/>
              </a:rPr>
              <a:t>Uma função lambda dimensiona entre um valor mínimo e máximo da simultaneidade provisionada com base na utilização. Quando o número de solicitações abertas aumenta, o Aplicativo Auto Scaling aumenta a simultaneidade provisionada em grande escala até que alcance a configuração máxima. A função continua a ser dimensionada na simultaneidade padrão até que a utilização comece a ser reduzida. Quando a utilização é consistentemente baixa, o Aplicativo Auto </a:t>
            </a:r>
            <a:endParaRPr b="0" i="1" lang="pt-BR" sz="1400" spc="-1" strike="noStrike">
              <a:solidFill>
                <a:srgbClr val="16191f"/>
              </a:solidFill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16191f"/>
                </a:solidFill>
                <a:latin typeface="Arial"/>
              </a:rPr>
              <a:t>Scaling reduz a simultaneida de provisiona</a:t>
            </a:r>
            <a:endParaRPr b="0" i="1" lang="pt-BR" sz="1400" spc="-1" strike="noStrike">
              <a:solidFill>
                <a:srgbClr val="16191f"/>
              </a:solidFill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16191f"/>
                </a:solidFill>
                <a:latin typeface="Arial"/>
              </a:rPr>
              <a:t>da em escalas periódicas menores. </a:t>
            </a:r>
            <a:endParaRPr b="0" i="1" lang="pt-BR" sz="1400" spc="-1" strike="noStrike">
              <a:solidFill>
                <a:srgbClr val="16191f"/>
              </a:solidFill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16191f"/>
                </a:solidFill>
                <a:latin typeface="Arial"/>
              </a:rPr>
              <a:t>Isso provê a auto escalabilidade e alta </a:t>
            </a:r>
            <a:endParaRPr b="0" i="1" lang="pt-BR" sz="1400" spc="-1" strike="noStrike">
              <a:solidFill>
                <a:srgbClr val="16191f"/>
              </a:solidFill>
              <a:latin typeface="Arial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16191f"/>
                </a:solidFill>
                <a:latin typeface="Arial"/>
              </a:rPr>
              <a:t>disponibilidade</a:t>
            </a:r>
            <a:endParaRPr b="0" i="1" lang="pt-BR" sz="1400" spc="-1" strike="noStrike">
              <a:solidFill>
                <a:srgbClr val="16191f"/>
              </a:solidFill>
              <a:latin typeface="Arial"/>
              <a:ea typeface="Microsoft YaHe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179280" y="1666080"/>
            <a:ext cx="882684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Arial"/>
                <a:ea typeface="Microsoft YaHei"/>
              </a:rPr>
              <a:t>RNF12- O sistema deve prover alta disponibilidade  - alta disponibilidade das Lambdas.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00000" y="4032000"/>
            <a:ext cx="5286240" cy="185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Toda lógica de coreografia e orquestração está centrada no roteamento dos tipos de mensagem nos tópicos. Ao receber esta mensagem, a lambda realiza a tarefa e dispara nova mensagem para o tópico que torna a rotear a mensagem e num novo agente (lambda) entra em 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Fazendo com que seja possível uma transação de longa duração com integridade da informação e prevenção da consistência eventual dos dados.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Os pontos fortes desta arquitetura estão na descentralização dos serviços, alta disponibilidade, escalabilidade automática e segurança nas transações de longa duração, bem como na infraestrutura de cloud pública.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Implementação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32000" y="2520000"/>
            <a:ext cx="6623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Parte 1 - </a:t>
            </a:r>
            <a:r>
              <a:rPr b="0" lang="pt-BR" sz="1800" spc="-1" strike="noStrike" u="sng">
                <a:solidFill>
                  <a:srgbClr val="009999"/>
                </a:solidFill>
                <a:uFillTx/>
                <a:latin typeface="Arial"/>
                <a:hlinkClick r:id="rId1"/>
              </a:rPr>
              <a:t>https://www.youtube.com/watch?v=LoC8igz9V4s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9999"/>
                </a:solidFill>
                <a:latin typeface="Arial"/>
              </a:rPr>
              <a:t>Parte 2 - </a:t>
            </a:r>
            <a:r>
              <a:rPr b="0" lang="pt-BR" sz="1800" spc="-1" strike="noStrike" u="sng">
                <a:solidFill>
                  <a:srgbClr val="009999"/>
                </a:solidFill>
                <a:uFillTx/>
                <a:latin typeface="Arial"/>
                <a:hlinkClick r:id="rId2"/>
              </a:rPr>
              <a:t>https://www.youtube.com/watch?v=P7K7ErxjQHM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9999"/>
                </a:solidFill>
                <a:latin typeface="Arial"/>
              </a:rPr>
              <a:t>Parte 3 - </a:t>
            </a:r>
            <a:r>
              <a:rPr b="0" lang="pt-BR" sz="1800" spc="-1" strike="noStrike" u="sng">
                <a:solidFill>
                  <a:srgbClr val="009999"/>
                </a:solidFill>
                <a:uFillTx/>
                <a:latin typeface="Arial"/>
                <a:hlinkClick r:id="rId3"/>
              </a:rPr>
              <a:t>https://www.youtube.com/watch?v=gi21hSRmZI0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Este trabalho tem como objetivo explicitar o padrão arquitetural Saga na solução da consistência eventual de microserviços em arquitetura distribuída. O case utilizado é de Descarte de produtos e embalagens de agrotóxicos no ramo do agronegócio.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42120" y="3240000"/>
            <a:ext cx="3269520" cy="18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Obrigada!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40000" y="1849320"/>
            <a:ext cx="5975280" cy="412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88000" y="1944000"/>
            <a:ext cx="8279280" cy="40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RNF01 - O Sistema deverá ser implantável por módulo 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RNF02 - O sistema deve prover boa usabilidade 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RNF03 - O sistema deve suportar ambientes Web responsivos e ambientes móveis.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RNF04 - O sistema deve ser rápido.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RNF05 - O sistema deve apresentar manutenção facilitada.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RNF06 - O sistema deve ser simples para testar.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RNF07 - O sistema deve se comunicar com os sistemas dos agentes.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Alguns desses sistemas são antigos e desenvolvido com tecnologia COBOL/CICS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RNF08 - O sistema deve operar em qualquer período do dia e da noite. 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RNF09 - O sistema deve apresentar altos padrões de segurança.  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RNF10 - O sistema deve prover integração contínua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RNF11 - O sistema deve prover implantação contínua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RNF12 - O sistema deve prover alta disponibilidade</a:t>
            </a:r>
            <a:r>
              <a:rPr b="1" lang="en-US" sz="48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 linguagem utilizada deverá ser da tecnologia .NET (core).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utilizar o serviço Lambda com SNS e SQS da AWS.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ser modular para facilitar a implantação.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As integrações entre os sistemas legados devem utilizar o padrão ws-security (wss)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53000" y="1739520"/>
            <a:ext cx="4742280" cy="423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Roteamento de Mensagens e 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328000" y="1770120"/>
            <a:ext cx="3633120" cy="4220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79280" y="1756440"/>
            <a:ext cx="5094720" cy="42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7552080" cy="39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02200" y="1770120"/>
            <a:ext cx="6085440" cy="416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Application>LibreOffice/6.4.2.2$Windows_X86_64 LibreOffice_project/4e471d8c02c9c90f512f7f9ead8875b57fcb1ec3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2021-04-28T19:47:40Z</dcterms:modified>
  <cp:revision>24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