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7" autoAdjust="0"/>
  </p:normalViewPr>
  <p:slideViewPr>
    <p:cSldViewPr>
      <p:cViewPr varScale="1">
        <p:scale>
          <a:sx n="59" d="100"/>
          <a:sy n="5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D00BB-C703-470A-A795-696BC201BC70}" type="datetimeFigureOut">
              <a:rPr lang="fr-CH" smtClean="0"/>
              <a:t>21.01.2016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544D-4A33-4349-BD60-D2B025AB68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841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721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21.01.2016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513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21.01.2016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7925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21.01.2016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469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21.01.2016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452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21.01.2016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103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21.01.2016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715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21.01.2016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495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21.01.2016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734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21.01.2016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968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21.01.2016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980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21.01.2016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0957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9F44-E5A4-45E8-B381-0A1AD53CA8FC}" type="datetimeFigureOut">
              <a:rPr lang="fr-CH" smtClean="0"/>
              <a:t>21.01.2016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915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Phases 2 et 3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Raphaël RACINE</a:t>
            </a:r>
          </a:p>
          <a:p>
            <a:r>
              <a:rPr lang="fr-CH" dirty="0" smtClean="0"/>
              <a:t>Samira KOUCHALI</a:t>
            </a:r>
          </a:p>
          <a:p>
            <a:r>
              <a:rPr lang="fr-CH" dirty="0" smtClean="0"/>
              <a:t>Parfait Plaisir de Pâques NOUBISSI</a:t>
            </a:r>
          </a:p>
          <a:p>
            <a:r>
              <a:rPr lang="fr-CH" dirty="0" smtClean="0"/>
              <a:t>Vanessa Michelle MEGUEP SAKAM</a:t>
            </a:r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4664"/>
            <a:ext cx="4912221" cy="21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Difficultés rencontrées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43533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Améliorations possibles futures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Meilleure gestion des transactions (mettre une contrainte d’intégrité de type UNIQUE pour le couple (Application, </a:t>
            </a:r>
            <a:r>
              <a:rPr lang="fr-CH" dirty="0" err="1" smtClean="0"/>
              <a:t>EndUserNumber</a:t>
            </a:r>
            <a:r>
              <a:rPr lang="fr-CH" dirty="0" smtClean="0"/>
              <a:t>)</a:t>
            </a:r>
            <a:endParaRPr lang="fr-CH" dirty="0" smtClean="0"/>
          </a:p>
          <a:p>
            <a:r>
              <a:rPr lang="fr-CH" dirty="0" smtClean="0"/>
              <a:t>Amélioration du système de règles</a:t>
            </a:r>
            <a:endParaRPr lang="fr-CH" dirty="0"/>
          </a:p>
          <a:p>
            <a:r>
              <a:rPr lang="fr-CH" dirty="0" smtClean="0"/>
              <a:t>Economiser des écritures lorsque l’on attribue des points (moins de </a:t>
            </a:r>
            <a:r>
              <a:rPr lang="fr-CH" dirty="0" err="1" smtClean="0"/>
              <a:t>tuples</a:t>
            </a:r>
            <a:r>
              <a:rPr lang="fr-CH" dirty="0" smtClean="0"/>
              <a:t>)</a:t>
            </a:r>
          </a:p>
          <a:p>
            <a:r>
              <a:rPr lang="fr-CH" dirty="0" smtClean="0"/>
              <a:t>Amélioration des tests automatisés qui peuvent devenir incohérents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5898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Conclusion / Questions</a:t>
            </a:r>
            <a:endParaRPr lang="fr-CH" b="1" dirty="0"/>
          </a:p>
        </p:txBody>
      </p:sp>
      <p:pic>
        <p:nvPicPr>
          <p:cNvPr id="7170" name="Picture 2" descr="C:\Users\Raphaël Racine\Desktop\téléchar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4" y="2380961"/>
            <a:ext cx="6768752" cy="444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aphaël Racine\Desktop\merci-pour-love-votre-attention-1328658871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16882"/>
            <a:ext cx="2808312" cy="23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2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b="1" dirty="0" smtClean="0"/>
              <a:t>Phase 2</a:t>
            </a:r>
          </a:p>
          <a:p>
            <a:pPr lvl="1"/>
            <a:r>
              <a:rPr lang="fr-CH" dirty="0" smtClean="0"/>
              <a:t>Entités</a:t>
            </a:r>
          </a:p>
          <a:p>
            <a:pPr lvl="1"/>
            <a:r>
              <a:rPr lang="fr-CH" dirty="0" smtClean="0"/>
              <a:t>Démo Widgets</a:t>
            </a:r>
          </a:p>
          <a:p>
            <a:pPr lvl="1"/>
            <a:r>
              <a:rPr lang="fr-CH" dirty="0" smtClean="0"/>
              <a:t>Gestion transactions</a:t>
            </a:r>
          </a:p>
          <a:p>
            <a:pPr lvl="1"/>
            <a:r>
              <a:rPr lang="fr-CH" dirty="0" smtClean="0"/>
              <a:t>Problèmes rencontrés</a:t>
            </a:r>
          </a:p>
          <a:p>
            <a:r>
              <a:rPr lang="fr-CH" b="1" dirty="0" smtClean="0"/>
              <a:t>Phase 3</a:t>
            </a:r>
            <a:endParaRPr lang="fr-CH" dirty="0" smtClean="0"/>
          </a:p>
          <a:p>
            <a:pPr lvl="1"/>
            <a:r>
              <a:rPr lang="fr-CH" dirty="0" smtClean="0"/>
              <a:t>Annotation @</a:t>
            </a:r>
            <a:r>
              <a:rPr lang="fr-CH" dirty="0" err="1" smtClean="0"/>
              <a:t>Asynchronous</a:t>
            </a:r>
            <a:endParaRPr lang="fr-CH" dirty="0"/>
          </a:p>
          <a:p>
            <a:pPr lvl="1"/>
            <a:r>
              <a:rPr lang="fr-CH" dirty="0" smtClean="0"/>
              <a:t>Principaux ralentissements du serveur</a:t>
            </a:r>
          </a:p>
          <a:p>
            <a:pPr lvl="1"/>
            <a:r>
              <a:rPr lang="fr-CH" dirty="0" smtClean="0"/>
              <a:t>Solution partielle implémentée</a:t>
            </a:r>
          </a:p>
          <a:p>
            <a:r>
              <a:rPr lang="fr-CH" dirty="0" smtClean="0"/>
              <a:t>Améliorations futures</a:t>
            </a:r>
          </a:p>
          <a:p>
            <a:r>
              <a:rPr lang="fr-CH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6606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Entités</a:t>
            </a:r>
            <a:endParaRPr lang="fr-CH" b="1" dirty="0"/>
          </a:p>
        </p:txBody>
      </p:sp>
      <p:pic>
        <p:nvPicPr>
          <p:cNvPr id="3074" name="Picture 2" descr="D:\HEIG-VD\Semestre 5\AMT - Applications multi-tiers\Teaching-HEIGVD-AMT-2015-Project\report\pictures\modeles_part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" t="3108" r="1658" b="2762"/>
          <a:stretch/>
        </p:blipFill>
        <p:spPr bwMode="auto">
          <a:xfrm>
            <a:off x="-28601" y="1772816"/>
            <a:ext cx="913509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8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Démo</a:t>
            </a:r>
            <a:endParaRPr lang="fr-CH" b="1" dirty="0"/>
          </a:p>
        </p:txBody>
      </p:sp>
      <p:pic>
        <p:nvPicPr>
          <p:cNvPr id="4100" name="Picture 4" descr="C:\Users\Raphaël Racine\Desktop\ordinate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508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7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Gestion des transactions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15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Mode @</a:t>
            </a:r>
            <a:r>
              <a:rPr lang="fr-CH" b="1" dirty="0" err="1" smtClean="0"/>
              <a:t>Asynchronous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H" dirty="0" smtClean="0"/>
              <a:t>Ce mode permet lors de l’appel d’une méthode dans un EJB de </a:t>
            </a:r>
            <a:r>
              <a:rPr lang="fr-CH" b="1" dirty="0" smtClean="0"/>
              <a:t>répondre</a:t>
            </a:r>
            <a:r>
              <a:rPr lang="fr-CH" dirty="0" smtClean="0"/>
              <a:t> </a:t>
            </a:r>
            <a:r>
              <a:rPr lang="fr-CH" b="1" dirty="0" smtClean="0"/>
              <a:t>tout de suite au client</a:t>
            </a:r>
            <a:r>
              <a:rPr lang="fr-CH" dirty="0" smtClean="0"/>
              <a:t>, peut importe le temps de traitement que cette méthode va nécessiter</a:t>
            </a:r>
          </a:p>
          <a:p>
            <a:r>
              <a:rPr lang="fr-CH" b="1" dirty="0" smtClean="0">
                <a:solidFill>
                  <a:srgbClr val="00B050"/>
                </a:solidFill>
              </a:rPr>
              <a:t>Avantage : Le client reçoit tout de suite une réponse</a:t>
            </a:r>
          </a:p>
          <a:p>
            <a:r>
              <a:rPr lang="fr-CH" dirty="0" smtClean="0">
                <a:solidFill>
                  <a:srgbClr val="FF0000"/>
                </a:solidFill>
              </a:rPr>
              <a:t>Inconvénient : Comme le client reçoit une réponse tout de suite, il va croire que c’est OK même si le traitement de sa demande a échoué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2"/>
          <a:stretch/>
        </p:blipFill>
        <p:spPr bwMode="auto">
          <a:xfrm>
            <a:off x="82195" y="4653135"/>
            <a:ext cx="8954301" cy="1512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D:\HEIG-VD\Semestre 5\AMT - Applications multi-tiers\Teaching-HEIGVD-AMT-2015-Project\report\pictures\picturesPartie3\Async5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50" y="3068960"/>
            <a:ext cx="9040813" cy="37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HEIG-VD\Semestre 5\AMT - Applications multi-tiers\Teaching-HEIGVD-AMT-2015-Project\report\pictures\picturesPartie3\Sync5u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00" y="0"/>
            <a:ext cx="918360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020272" y="379653"/>
            <a:ext cx="18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000" b="1" dirty="0" smtClean="0">
                <a:solidFill>
                  <a:srgbClr val="FF0000"/>
                </a:solidFill>
              </a:rPr>
              <a:t>Synchrone</a:t>
            </a:r>
            <a:endParaRPr lang="fr-CH" sz="3000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15473" y="3573016"/>
            <a:ext cx="206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000" b="1" dirty="0" smtClean="0">
                <a:solidFill>
                  <a:srgbClr val="00B050"/>
                </a:solidFill>
              </a:rPr>
              <a:t>Asynchrone</a:t>
            </a:r>
            <a:endParaRPr lang="fr-C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r>
              <a:rPr lang="fr-CH" dirty="0"/>
              <a:t/>
            </a:r>
            <a:br>
              <a:rPr lang="fr-CH" dirty="0"/>
            </a:br>
            <a:r>
              <a:rPr lang="fr-CH" b="1" dirty="0" smtClean="0"/>
              <a:t>Principaux ralentissements du serveur</a:t>
            </a:r>
            <a:endParaRPr lang="fr-CH" b="1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H" dirty="0" smtClean="0">
                <a:sym typeface="Wingdings" panose="05000000000000000000" pitchFamily="2" charset="2"/>
              </a:rPr>
              <a:t>    </a:t>
            </a:r>
            <a:r>
              <a:rPr lang="fr-CH" dirty="0" smtClean="0"/>
              <a:t>Lors </a:t>
            </a:r>
            <a:r>
              <a:rPr lang="fr-CH" dirty="0" smtClean="0"/>
              <a:t>de la réception d’événement</a:t>
            </a:r>
          </a:p>
          <a:p>
            <a:endParaRPr lang="fr-CH" dirty="0" smtClean="0"/>
          </a:p>
          <a:p>
            <a:r>
              <a:rPr lang="fr-CH" dirty="0" smtClean="0"/>
              <a:t>Savoir si un utilisateur existe déjà dans une application (</a:t>
            </a:r>
            <a:r>
              <a:rPr lang="fr-CH" b="1" dirty="0" smtClean="0"/>
              <a:t>verrouillage </a:t>
            </a:r>
            <a:r>
              <a:rPr lang="fr-CH" b="1" dirty="0" smtClean="0"/>
              <a:t>pessimiste de l’applicatio</a:t>
            </a:r>
            <a:r>
              <a:rPr lang="fr-CH" b="1" dirty="0" smtClean="0"/>
              <a:t>n concernée</a:t>
            </a:r>
            <a:r>
              <a:rPr lang="fr-CH" dirty="0" smtClean="0"/>
              <a:t>) </a:t>
            </a:r>
            <a:r>
              <a:rPr lang="fr-CH" dirty="0" smtClean="0"/>
              <a:t>à chaque réception d’événement</a:t>
            </a:r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Application des règles pour chaque événement</a:t>
            </a:r>
          </a:p>
          <a:p>
            <a:pPr marL="0" indent="0">
              <a:buNone/>
            </a:pPr>
            <a:endParaRPr lang="fr-CH" dirty="0" smtClean="0"/>
          </a:p>
          <a:p>
            <a:pPr lvl="1"/>
            <a:r>
              <a:rPr lang="fr-CH" dirty="0" smtClean="0"/>
              <a:t>Lecture des règles qui concerne cet événement (</a:t>
            </a:r>
            <a:r>
              <a:rPr lang="fr-CH" b="1" dirty="0" smtClean="0">
                <a:solidFill>
                  <a:srgbClr val="FF0000"/>
                </a:solidFill>
              </a:rPr>
              <a:t>si N règles pour le même événement et réception de M fois cet événement, alors on aura M*N règles à transférer depuis la BD jusqu’au serveur </a:t>
            </a:r>
            <a:r>
              <a:rPr lang="fr-CH" b="1" dirty="0" err="1" smtClean="0">
                <a:solidFill>
                  <a:srgbClr val="FF0000"/>
                </a:solidFill>
              </a:rPr>
              <a:t>Glassfish</a:t>
            </a:r>
            <a:r>
              <a:rPr lang="fr-CH" b="1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fr-CH" dirty="0" smtClean="0"/>
          </a:p>
          <a:p>
            <a:pPr lvl="1"/>
            <a:r>
              <a:rPr lang="fr-CH" dirty="0" smtClean="0"/>
              <a:t>Donner des points et des badges (</a:t>
            </a:r>
            <a:r>
              <a:rPr lang="fr-CH" b="1" dirty="0" smtClean="0">
                <a:solidFill>
                  <a:srgbClr val="FF0000"/>
                </a:solidFill>
              </a:rPr>
              <a:t>N écritures dans la BD si N règles appliquées</a:t>
            </a:r>
            <a:r>
              <a:rPr lang="fr-CH" dirty="0" smtClean="0"/>
              <a:t>)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Solution partielle (implémentée)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Mise en place d’un cache pour les règles</a:t>
            </a:r>
          </a:p>
          <a:p>
            <a:endParaRPr lang="fr-CH" dirty="0"/>
          </a:p>
          <a:p>
            <a:r>
              <a:rPr lang="fr-CH" dirty="0" smtClean="0"/>
              <a:t>Expliquer…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Sans cache VS Avec cache (Synchrone)</a:t>
            </a:r>
            <a:endParaRPr lang="fr-CH" b="1" dirty="0"/>
          </a:p>
        </p:txBody>
      </p:sp>
      <p:pic>
        <p:nvPicPr>
          <p:cNvPr id="1026" name="Picture 2" descr="D:\HEIG-VD\Semestre 5\AMT - Applications multi-tiers\Teaching-HEIGVD-AMT-2015-Project\report\pictures\picturesPartie3\VersionSansCache\Sync\Pool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6039" r="6581" b="5486"/>
          <a:stretch/>
        </p:blipFill>
        <p:spPr bwMode="auto">
          <a:xfrm>
            <a:off x="23711" y="1988840"/>
            <a:ext cx="879676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HEIG-VD\Semestre 5\AMT - Applications multi-tiers\Teaching-HEIGVD-AMT-2015-Project\report\pictures\picturesPartie3\VersionAvecCache\Sync\Pool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3" y="3212977"/>
            <a:ext cx="779804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1520" y="1772816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 smtClean="0">
                <a:solidFill>
                  <a:srgbClr val="FF0000"/>
                </a:solidFill>
              </a:rPr>
              <a:t>6400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65099" y="2996951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 smtClean="0">
                <a:solidFill>
                  <a:srgbClr val="00B050"/>
                </a:solidFill>
              </a:rPr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364368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274</Words>
  <Application>Microsoft Office PowerPoint</Application>
  <PresentationFormat>Affichage à l'écran (4:3)</PresentationFormat>
  <Paragraphs>51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 Phases 2 et 3</vt:lpstr>
      <vt:lpstr>Sommaire</vt:lpstr>
      <vt:lpstr>Phase 2 Entités</vt:lpstr>
      <vt:lpstr>Phase 2 Démo</vt:lpstr>
      <vt:lpstr>Phase 2 Gestion des transactions</vt:lpstr>
      <vt:lpstr>Phase 3 Mode @Asynchronous</vt:lpstr>
      <vt:lpstr>Phase 3 Principaux ralentissements du serveur</vt:lpstr>
      <vt:lpstr>Phase 3 Solution partielle (implémentée)</vt:lpstr>
      <vt:lpstr>Phase 3 Sans cache VS Avec cache (Synchrone)</vt:lpstr>
      <vt:lpstr>Phase 3 Difficultés rencontrées</vt:lpstr>
      <vt:lpstr>Améliorations possibles futures</vt:lpstr>
      <vt:lpstr>Conclusion /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AMT – Gamification Phases 2 et 3</dc:title>
  <dc:creator>Raphaël Racine</dc:creator>
  <cp:lastModifiedBy>Raphaël Racine</cp:lastModifiedBy>
  <cp:revision>113</cp:revision>
  <dcterms:created xsi:type="dcterms:W3CDTF">2016-01-15T14:18:20Z</dcterms:created>
  <dcterms:modified xsi:type="dcterms:W3CDTF">2016-01-21T22:01:18Z</dcterms:modified>
</cp:coreProperties>
</file>