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 varScale="1">
        <p:scale>
          <a:sx n="59" d="100"/>
          <a:sy n="59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00BB-C703-470A-A795-696BC201BC70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544D-4A33-4349-BD60-D2B025AB68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84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21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27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005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0782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520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2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302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925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SAMIRA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518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ALEXANDRE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002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859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440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349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1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9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46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5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10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7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73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96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8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09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1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Phases 2 et 3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Raphaël RACINE</a:t>
            </a:r>
          </a:p>
          <a:p>
            <a:r>
              <a:rPr lang="fr-CH" dirty="0" smtClean="0"/>
              <a:t>Samira KOUCHALI</a:t>
            </a:r>
          </a:p>
          <a:p>
            <a:r>
              <a:rPr lang="fr-CH" dirty="0" smtClean="0"/>
              <a:t>Parfait Plaisir de Pâques NOUBISSI</a:t>
            </a:r>
          </a:p>
          <a:p>
            <a:r>
              <a:rPr lang="fr-CH" dirty="0" smtClean="0"/>
              <a:t>Vanessa Michelle MEGUEP SAKAM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664"/>
            <a:ext cx="4912221" cy="21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Sans cache VS Avec cache (Synchrone)</a:t>
            </a:r>
            <a:endParaRPr lang="fr-CH" b="1" dirty="0"/>
          </a:p>
        </p:txBody>
      </p:sp>
      <p:pic>
        <p:nvPicPr>
          <p:cNvPr id="1026" name="Picture 2" descr="D:\HEIG-VD\Semestre 5\AMT - Applications multi-tiers\Teaching-HEIGVD-AMT-2015-Project\report\pictures\picturesPartie3\VersionSansCache\Sync\Pool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6039" r="6581" b="5486"/>
          <a:stretch/>
        </p:blipFill>
        <p:spPr bwMode="auto">
          <a:xfrm>
            <a:off x="23711" y="1988840"/>
            <a:ext cx="879676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HEIG-VD\Semestre 5\AMT - Applications multi-tiers\Teaching-HEIGVD-AMT-2015-Project\report\pictures\picturesPartie3\VersionAvecCache\Sync\Pool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3" y="3212977"/>
            <a:ext cx="779804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1772816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FF0000"/>
                </a:solidFill>
              </a:rPr>
              <a:t>6400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65099" y="2996951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00B050"/>
                </a:solidFill>
              </a:rPr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3643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Difficultés rencontrées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Beaucoup de facteurs à prendre en compte (tant du côté client que du côté serveur)</a:t>
            </a:r>
          </a:p>
          <a:p>
            <a:endParaRPr lang="fr-CH" dirty="0" smtClean="0"/>
          </a:p>
          <a:p>
            <a:r>
              <a:rPr lang="fr-CH" dirty="0" smtClean="0"/>
              <a:t>Interprétation des temps de réponses parfois compliquée (</a:t>
            </a:r>
            <a:r>
              <a:rPr lang="fr-CH" dirty="0" err="1" smtClean="0"/>
              <a:t>garbage</a:t>
            </a:r>
            <a:r>
              <a:rPr lang="fr-CH" dirty="0" smtClean="0"/>
              <a:t> collector, latences réseau, accès BD, Thread Pool…)</a:t>
            </a:r>
          </a:p>
          <a:p>
            <a:endParaRPr lang="fr-CH" dirty="0" smtClean="0"/>
          </a:p>
          <a:p>
            <a:r>
              <a:rPr lang="fr-CH" dirty="0" smtClean="0"/>
              <a:t>Trouver une solution pour améliorer les performances (pas forcément facile si on veut maintenir le fonctionnement de l’application)</a:t>
            </a:r>
          </a:p>
          <a:p>
            <a:endParaRPr lang="fr-CH" dirty="0"/>
          </a:p>
          <a:p>
            <a:r>
              <a:rPr lang="fr-CH" dirty="0" smtClean="0"/>
              <a:t>Coordination du groupe</a:t>
            </a:r>
          </a:p>
        </p:txBody>
      </p:sp>
    </p:spTree>
    <p:extLst>
      <p:ext uri="{BB962C8B-B14F-4D97-AF65-F5344CB8AC3E}">
        <p14:creationId xmlns:p14="http://schemas.microsoft.com/office/powerpoint/2010/main" val="4353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Améliorations possibles futures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Meilleure gestion des transactions (mettre une contrainte d’intégrité de type UNIQUE pour le couple (Application, </a:t>
            </a:r>
            <a:r>
              <a:rPr lang="fr-CH" dirty="0" err="1" smtClean="0"/>
              <a:t>EndUserNumber</a:t>
            </a:r>
            <a:r>
              <a:rPr lang="fr-CH" dirty="0" smtClean="0"/>
              <a:t>)</a:t>
            </a:r>
          </a:p>
          <a:p>
            <a:r>
              <a:rPr lang="fr-CH" dirty="0" smtClean="0"/>
              <a:t>Amélioration du système de règles</a:t>
            </a:r>
            <a:endParaRPr lang="fr-CH" dirty="0"/>
          </a:p>
          <a:p>
            <a:r>
              <a:rPr lang="fr-CH" dirty="0" smtClean="0"/>
              <a:t>Economiser des écritures lorsque l’on attribue des points (moins de </a:t>
            </a:r>
            <a:r>
              <a:rPr lang="fr-CH" dirty="0" err="1" smtClean="0"/>
              <a:t>tuples</a:t>
            </a:r>
            <a:r>
              <a:rPr lang="fr-CH" dirty="0" smtClean="0"/>
              <a:t>)</a:t>
            </a:r>
          </a:p>
          <a:p>
            <a:r>
              <a:rPr lang="fr-CH" dirty="0" smtClean="0"/>
              <a:t>Amélioration des tests automatisés qui peuvent devenir incohérents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589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 / Questions</a:t>
            </a:r>
            <a:endParaRPr lang="fr-CH" b="1" dirty="0"/>
          </a:p>
        </p:txBody>
      </p:sp>
      <p:pic>
        <p:nvPicPr>
          <p:cNvPr id="7170" name="Picture 2" descr="C:\Users\Raphaël Racine\Desktop\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4" y="2380961"/>
            <a:ext cx="6768752" cy="44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phaël Racine\Desktop\merci-pour-love-votre-attention-1328658871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16882"/>
            <a:ext cx="2808312" cy="23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b="1" dirty="0" smtClean="0"/>
              <a:t>Phase 2</a:t>
            </a:r>
          </a:p>
          <a:p>
            <a:pPr lvl="1"/>
            <a:r>
              <a:rPr lang="fr-CH" dirty="0" smtClean="0"/>
              <a:t>Entités</a:t>
            </a:r>
          </a:p>
          <a:p>
            <a:pPr lvl="1"/>
            <a:r>
              <a:rPr lang="fr-CH" dirty="0" smtClean="0"/>
              <a:t>Démo Widgets</a:t>
            </a:r>
          </a:p>
          <a:p>
            <a:pPr lvl="1"/>
            <a:r>
              <a:rPr lang="fr-CH" dirty="0" smtClean="0"/>
              <a:t>Gestion transactions</a:t>
            </a:r>
          </a:p>
          <a:p>
            <a:pPr lvl="1"/>
            <a:r>
              <a:rPr lang="fr-CH" dirty="0" smtClean="0"/>
              <a:t>Difficultés rencontrées</a:t>
            </a:r>
            <a:endParaRPr lang="fr-CH" dirty="0" smtClean="0"/>
          </a:p>
          <a:p>
            <a:r>
              <a:rPr lang="fr-CH" b="1" dirty="0" smtClean="0"/>
              <a:t>Phase 3</a:t>
            </a:r>
            <a:endParaRPr lang="fr-CH" dirty="0" smtClean="0"/>
          </a:p>
          <a:p>
            <a:pPr lvl="1"/>
            <a:r>
              <a:rPr lang="fr-CH" dirty="0" smtClean="0"/>
              <a:t>Annotation @</a:t>
            </a:r>
            <a:r>
              <a:rPr lang="fr-CH" dirty="0" err="1" smtClean="0"/>
              <a:t>Asynchronous</a:t>
            </a:r>
            <a:endParaRPr lang="fr-CH" dirty="0"/>
          </a:p>
          <a:p>
            <a:pPr lvl="1"/>
            <a:r>
              <a:rPr lang="fr-CH" dirty="0" smtClean="0"/>
              <a:t>Principaux ralentissements du serveur</a:t>
            </a:r>
          </a:p>
          <a:p>
            <a:pPr lvl="1"/>
            <a:r>
              <a:rPr lang="fr-CH" dirty="0" smtClean="0"/>
              <a:t>Solution partielle </a:t>
            </a:r>
            <a:r>
              <a:rPr lang="fr-CH" dirty="0" smtClean="0"/>
              <a:t>implémentée</a:t>
            </a:r>
          </a:p>
          <a:p>
            <a:pPr lvl="1"/>
            <a:r>
              <a:rPr lang="fr-CH" dirty="0" smtClean="0"/>
              <a:t>Difficultés rencontrées</a:t>
            </a:r>
            <a:endParaRPr lang="fr-CH" dirty="0" smtClean="0"/>
          </a:p>
          <a:p>
            <a:r>
              <a:rPr lang="fr-CH" dirty="0" smtClean="0"/>
              <a:t>Améliorations futures</a:t>
            </a:r>
          </a:p>
          <a:p>
            <a:r>
              <a:rPr lang="fr-CH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660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Entités</a:t>
            </a:r>
            <a:endParaRPr lang="fr-CH" b="1" dirty="0"/>
          </a:p>
        </p:txBody>
      </p:sp>
      <p:pic>
        <p:nvPicPr>
          <p:cNvPr id="3074" name="Picture 2" descr="D:\HEIG-VD\Semestre 5\AMT - Applications multi-tiers\Teaching-HEIGVD-AMT-2015-Project\report\pictures\modeles_part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3108" r="1658" b="2762"/>
          <a:stretch/>
        </p:blipFill>
        <p:spPr bwMode="auto">
          <a:xfrm>
            <a:off x="-28601" y="1772816"/>
            <a:ext cx="913509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Démo</a:t>
            </a:r>
            <a:endParaRPr lang="fr-CH" b="1" dirty="0"/>
          </a:p>
        </p:txBody>
      </p:sp>
      <p:pic>
        <p:nvPicPr>
          <p:cNvPr id="4100" name="Picture 4" descr="C:\Users\Raphaël Racine\Desktop\ordina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Gestion des transactions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fr-CH" dirty="0" smtClean="0"/>
              <a:t>Verrouillage en mode pessimiste des application lors de la réception d’un événement</a:t>
            </a:r>
          </a:p>
          <a:p>
            <a:pPr>
              <a:buFontTx/>
              <a:buChar char="-"/>
            </a:pPr>
            <a:endParaRPr lang="fr-CH" dirty="0" smtClean="0"/>
          </a:p>
          <a:p>
            <a:pPr lvl="1">
              <a:buFontTx/>
              <a:buChar char="-"/>
            </a:pPr>
            <a:r>
              <a:rPr lang="fr-CH" dirty="0" smtClean="0"/>
              <a:t>Eviter de se retrouver avec deux </a:t>
            </a:r>
            <a:r>
              <a:rPr lang="fr-CH" dirty="0" err="1" smtClean="0"/>
              <a:t>EndUser</a:t>
            </a:r>
            <a:r>
              <a:rPr lang="fr-CH" dirty="0" smtClean="0"/>
              <a:t> ayant le même numéro dans une même application</a:t>
            </a:r>
          </a:p>
          <a:p>
            <a:pPr lvl="1">
              <a:buFontTx/>
              <a:buChar char="-"/>
            </a:pPr>
            <a:r>
              <a:rPr lang="fr-CH" dirty="0" smtClean="0"/>
              <a:t>Contrainte UNIQUE (Application, </a:t>
            </a:r>
            <a:r>
              <a:rPr lang="fr-CH" dirty="0" err="1" smtClean="0"/>
              <a:t>EndUserNumber</a:t>
            </a:r>
            <a:r>
              <a:rPr lang="fr-CH" dirty="0" smtClean="0"/>
              <a:t>) non implémentée (alors que cela aurait été judicieux)</a:t>
            </a:r>
          </a:p>
          <a:p>
            <a:pPr lvl="2">
              <a:buFontTx/>
              <a:buChar char="-"/>
            </a:pPr>
            <a:r>
              <a:rPr lang="fr-CH" dirty="0" smtClean="0"/>
              <a:t>Donc pas d’exception de clé !</a:t>
            </a:r>
          </a:p>
          <a:p>
            <a:pPr marL="457200" lvl="1" indent="0">
              <a:buNone/>
            </a:pPr>
            <a:endParaRPr lang="fr-CH" i="1" dirty="0" smtClean="0"/>
          </a:p>
          <a:p>
            <a:pPr marL="457200" lvl="1" indent="0">
              <a:buNone/>
            </a:pPr>
            <a:r>
              <a:rPr lang="fr-CH" i="1" dirty="0" smtClean="0"/>
              <a:t>Le verrouillage optimiste avec numéro de version n’aurait pas résolu le problème, bien que plus performant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1791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Difficultés rencontrées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dirty="0" smtClean="0"/>
              <a:t>Modélisation du système de règles</a:t>
            </a:r>
          </a:p>
          <a:p>
            <a:pPr lvl="1">
              <a:buFontTx/>
              <a:buChar char="-"/>
            </a:pPr>
            <a:r>
              <a:rPr lang="fr-CH" dirty="0" smtClean="0"/>
              <a:t>Opinions différentes donc légère perte de temps pour la modélisation</a:t>
            </a:r>
            <a:endParaRPr lang="fr-CH" dirty="0"/>
          </a:p>
          <a:p>
            <a:pPr lvl="1">
              <a:buFontTx/>
              <a:buChar char="-"/>
            </a:pPr>
            <a:endParaRPr lang="fr-CH" dirty="0"/>
          </a:p>
          <a:p>
            <a:pPr>
              <a:buFontTx/>
              <a:buChar char="-"/>
            </a:pPr>
            <a:r>
              <a:rPr lang="fr-CH" dirty="0" smtClean="0"/>
              <a:t>API </a:t>
            </a:r>
            <a:r>
              <a:rPr lang="fr-CH" dirty="0" err="1" smtClean="0"/>
              <a:t>Rest</a:t>
            </a:r>
            <a:r>
              <a:rPr lang="fr-CH" dirty="0" smtClean="0"/>
              <a:t> avec JAX-RS qui ne fonctionnait pas tout de suite dû à des problèmes de package</a:t>
            </a:r>
          </a:p>
          <a:p>
            <a:pPr>
              <a:buFontTx/>
              <a:buChar char="-"/>
            </a:pPr>
            <a:endParaRPr lang="fr-CH" dirty="0" smtClean="0"/>
          </a:p>
          <a:p>
            <a:pPr>
              <a:buFontTx/>
              <a:buChar char="-"/>
            </a:pPr>
            <a:r>
              <a:rPr lang="fr-CH" dirty="0" smtClean="0"/>
              <a:t>Ecriture des tests automatisés</a:t>
            </a:r>
          </a:p>
        </p:txBody>
      </p:sp>
    </p:spTree>
    <p:extLst>
      <p:ext uri="{BB962C8B-B14F-4D97-AF65-F5344CB8AC3E}">
        <p14:creationId xmlns:p14="http://schemas.microsoft.com/office/powerpoint/2010/main" val="8411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Mode @</a:t>
            </a:r>
            <a:r>
              <a:rPr lang="fr-CH" b="1" dirty="0" err="1" smtClean="0"/>
              <a:t>Asynchronous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Ce mode permet lors de l’appel d’une méthode dans un EJB de </a:t>
            </a:r>
            <a:r>
              <a:rPr lang="fr-CH" b="1" dirty="0" smtClean="0"/>
              <a:t>répondre</a:t>
            </a:r>
            <a:r>
              <a:rPr lang="fr-CH" dirty="0" smtClean="0"/>
              <a:t> </a:t>
            </a:r>
            <a:r>
              <a:rPr lang="fr-CH" b="1" dirty="0" smtClean="0"/>
              <a:t>tout de suite au client</a:t>
            </a:r>
            <a:r>
              <a:rPr lang="fr-CH" dirty="0" smtClean="0"/>
              <a:t>, peut importe le temps de traitement que cette méthode va nécessiter</a:t>
            </a:r>
          </a:p>
          <a:p>
            <a:r>
              <a:rPr lang="fr-CH" b="1" dirty="0" smtClean="0">
                <a:solidFill>
                  <a:srgbClr val="00B050"/>
                </a:solidFill>
              </a:rPr>
              <a:t>Avantage : Le client reçoit tout de suite une réponse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Inconvénient : Comme le client reçoit une réponse tout de suite, il va croire que c’est OK même si le traitement de sa demande a échoué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2"/>
          <a:stretch/>
        </p:blipFill>
        <p:spPr bwMode="auto">
          <a:xfrm>
            <a:off x="82195" y="4653135"/>
            <a:ext cx="8954301" cy="151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D:\HEIG-VD\Semestre 5\AMT - Applications multi-tiers\Teaching-HEIGVD-AMT-2015-Project\report\pictures\picturesPartie3\Async5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50" y="3068960"/>
            <a:ext cx="9040813" cy="37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EIG-VD\Semestre 5\AMT - Applications multi-tiers\Teaching-HEIGVD-AMT-2015-Project\report\pictures\picturesPartie3\Sync5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00" y="0"/>
            <a:ext cx="91836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020272" y="379653"/>
            <a:ext cx="18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FF0000"/>
                </a:solidFill>
              </a:rPr>
              <a:t>Synchrone</a:t>
            </a:r>
            <a:endParaRPr lang="fr-CH" sz="30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15473" y="3573016"/>
            <a:ext cx="206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00B050"/>
                </a:solidFill>
              </a:rPr>
              <a:t>Asynchrone</a:t>
            </a:r>
            <a:endParaRPr lang="fr-C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r>
              <a:rPr lang="fr-CH" dirty="0"/>
              <a:t/>
            </a:r>
            <a:br>
              <a:rPr lang="fr-CH" dirty="0"/>
            </a:br>
            <a:r>
              <a:rPr lang="fr-CH" b="1" dirty="0" smtClean="0"/>
              <a:t>Principaux ralentissements du serveur</a:t>
            </a:r>
            <a:endParaRPr lang="fr-CH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    </a:t>
            </a:r>
            <a:r>
              <a:rPr lang="fr-CH" dirty="0" smtClean="0"/>
              <a:t>Lors de la réception d’événement</a:t>
            </a:r>
          </a:p>
          <a:p>
            <a:endParaRPr lang="fr-CH" dirty="0" smtClean="0"/>
          </a:p>
          <a:p>
            <a:r>
              <a:rPr lang="fr-CH" dirty="0" smtClean="0"/>
              <a:t>Savoir si un utilisateur existe déjà dans une application (</a:t>
            </a:r>
            <a:r>
              <a:rPr lang="fr-CH" b="1" dirty="0" smtClean="0"/>
              <a:t>verrouillage pessimiste de l’application concernée</a:t>
            </a:r>
            <a:r>
              <a:rPr lang="fr-CH" dirty="0" smtClean="0"/>
              <a:t>) à chaque réception d’événement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Application des règles pour chaque événement</a:t>
            </a:r>
          </a:p>
          <a:p>
            <a:pPr marL="0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Lecture des règles qui concerne cet événement (</a:t>
            </a:r>
            <a:r>
              <a:rPr lang="fr-CH" b="1" dirty="0" smtClean="0">
                <a:solidFill>
                  <a:srgbClr val="FF0000"/>
                </a:solidFill>
              </a:rPr>
              <a:t>si N règles pour le même événement et réception de M fois cet événement, alors on aura M*N règles à transférer depuis la BD jusqu’au serveur </a:t>
            </a:r>
            <a:r>
              <a:rPr lang="fr-CH" b="1" dirty="0" err="1" smtClean="0">
                <a:solidFill>
                  <a:srgbClr val="FF0000"/>
                </a:solidFill>
              </a:rPr>
              <a:t>Glassfish</a:t>
            </a:r>
            <a:r>
              <a:rPr lang="fr-CH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Donner des points et des badges (</a:t>
            </a:r>
            <a:r>
              <a:rPr lang="fr-CH" b="1" dirty="0" smtClean="0">
                <a:solidFill>
                  <a:srgbClr val="FF0000"/>
                </a:solidFill>
              </a:rPr>
              <a:t>N écritures dans la BD si N règles appliquées</a:t>
            </a:r>
            <a:r>
              <a:rPr lang="fr-CH" dirty="0" smtClean="0"/>
              <a:t>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Solution partielle (implémentée)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Mise en place d’un cache pour les règles</a:t>
            </a:r>
          </a:p>
          <a:p>
            <a:endParaRPr lang="fr-CH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44208" y="4833156"/>
            <a:ext cx="2448272" cy="158417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/>
              <a:t>Base de données</a:t>
            </a:r>
            <a:br>
              <a:rPr lang="fr-CH" sz="2800" dirty="0" smtClean="0"/>
            </a:br>
            <a:r>
              <a:rPr lang="fr-CH" sz="2800" dirty="0" smtClean="0"/>
              <a:t>(règles)</a:t>
            </a:r>
            <a:endParaRPr lang="fr-CH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5157192"/>
            <a:ext cx="2448272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/>
              <a:t>JPA</a:t>
            </a:r>
            <a:endParaRPr lang="fr-CH" sz="2800" dirty="0"/>
          </a:p>
        </p:txBody>
      </p:sp>
      <p:cxnSp>
        <p:nvCxnSpPr>
          <p:cNvPr id="7" name="Connecteur droit avec flèche 6"/>
          <p:cNvCxnSpPr>
            <a:stCxn id="5" idx="3"/>
            <a:endCxn id="4" idx="1"/>
          </p:cNvCxnSpPr>
          <p:nvPr/>
        </p:nvCxnSpPr>
        <p:spPr>
          <a:xfrm>
            <a:off x="2771800" y="5614392"/>
            <a:ext cx="3672408" cy="10852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834" y="5289696"/>
            <a:ext cx="95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à coins arrondis 12"/>
          <p:cNvSpPr/>
          <p:nvPr/>
        </p:nvSpPr>
        <p:spPr>
          <a:xfrm>
            <a:off x="3163924" y="3636314"/>
            <a:ext cx="2880320" cy="10441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dirty="0" smtClean="0"/>
              <a:t>Cache</a:t>
            </a:r>
            <a:endParaRPr lang="fr-CH" sz="4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67544" y="2416261"/>
            <a:ext cx="2880320" cy="1044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000" dirty="0" err="1" smtClean="0"/>
              <a:t>RulesManager</a:t>
            </a:r>
            <a:endParaRPr lang="fr-CH" sz="3000" dirty="0"/>
          </a:p>
        </p:txBody>
      </p:sp>
      <p:cxnSp>
        <p:nvCxnSpPr>
          <p:cNvPr id="16" name="Connecteur en angle 15"/>
          <p:cNvCxnSpPr>
            <a:stCxn id="15" idx="3"/>
            <a:endCxn id="13" idx="0"/>
          </p:cNvCxnSpPr>
          <p:nvPr/>
        </p:nvCxnSpPr>
        <p:spPr>
          <a:xfrm>
            <a:off x="3347864" y="2938319"/>
            <a:ext cx="1256220" cy="697995"/>
          </a:xfrm>
          <a:prstGeom prst="bentConnector2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74504" y="2452246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>
                <a:solidFill>
                  <a:srgbClr val="0070C0"/>
                </a:solidFill>
              </a:rPr>
              <a:t>findRules</a:t>
            </a:r>
            <a:r>
              <a:rPr lang="fr-CH" b="1" dirty="0" smtClean="0">
                <a:solidFill>
                  <a:srgbClr val="0070C0"/>
                </a:solidFill>
              </a:rPr>
              <a:t> for an </a:t>
            </a:r>
            <a:r>
              <a:rPr lang="fr-CH" b="1" dirty="0" err="1" smtClean="0">
                <a:solidFill>
                  <a:srgbClr val="0070C0"/>
                </a:solidFill>
              </a:rPr>
              <a:t>event</a:t>
            </a:r>
            <a:endParaRPr lang="fr-CH" b="1" dirty="0">
              <a:solidFill>
                <a:srgbClr val="0070C0"/>
              </a:solidFill>
            </a:endParaRPr>
          </a:p>
        </p:txBody>
      </p:sp>
      <p:cxnSp>
        <p:nvCxnSpPr>
          <p:cNvPr id="22" name="Connecteur en angle 21"/>
          <p:cNvCxnSpPr>
            <a:stCxn id="4" idx="0"/>
            <a:endCxn id="13" idx="3"/>
          </p:cNvCxnSpPr>
          <p:nvPr/>
        </p:nvCxnSpPr>
        <p:spPr>
          <a:xfrm rot="16200000" flipV="1">
            <a:off x="6518902" y="3683714"/>
            <a:ext cx="674784" cy="16241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66466" y="3655459"/>
            <a:ext cx="25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>
                <a:solidFill>
                  <a:srgbClr val="0070C0"/>
                </a:solidFill>
              </a:rPr>
              <a:t>loadAllRules</a:t>
            </a:r>
            <a:r>
              <a:rPr lang="fr-CH" b="1" dirty="0" smtClean="0">
                <a:solidFill>
                  <a:srgbClr val="0070C0"/>
                </a:solidFill>
              </a:rPr>
              <a:t> (cache vide)</a:t>
            </a:r>
            <a:endParaRPr lang="fr-CH" b="1" dirty="0">
              <a:solidFill>
                <a:srgbClr val="0070C0"/>
              </a:solidFill>
            </a:endParaRPr>
          </a:p>
        </p:txBody>
      </p:sp>
      <p:cxnSp>
        <p:nvCxnSpPr>
          <p:cNvPr id="36" name="Connecteur en angle 35"/>
          <p:cNvCxnSpPr>
            <a:stCxn id="15" idx="2"/>
            <a:endCxn id="13" idx="1"/>
          </p:cNvCxnSpPr>
          <p:nvPr/>
        </p:nvCxnSpPr>
        <p:spPr>
          <a:xfrm rot="16200000" flipH="1">
            <a:off x="2186817" y="3181264"/>
            <a:ext cx="697995" cy="1256220"/>
          </a:xfrm>
          <a:prstGeom prst="bent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115616" y="4294837"/>
            <a:ext cx="188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rgbClr val="00B050"/>
                </a:solidFill>
              </a:rPr>
              <a:t>Ajout d’une règle </a:t>
            </a:r>
            <a:br>
              <a:rPr lang="fr-CH" b="1" dirty="0" smtClean="0">
                <a:solidFill>
                  <a:srgbClr val="00B050"/>
                </a:solidFill>
              </a:rPr>
            </a:br>
            <a:r>
              <a:rPr lang="fr-CH" b="1" dirty="0" smtClean="0">
                <a:solidFill>
                  <a:srgbClr val="00B050"/>
                </a:solidFill>
              </a:rPr>
              <a:t>(vidage du cache)</a:t>
            </a:r>
            <a:endParaRPr lang="fr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5" grpId="0" animBg="1"/>
      <p:bldP spid="17" grpId="0"/>
      <p:bldP spid="30" grpId="0"/>
      <p:bldP spid="3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482</Words>
  <Application>Microsoft Office PowerPoint</Application>
  <PresentationFormat>Affichage à l'écran (4:3)</PresentationFormat>
  <Paragraphs>103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 Phases 2 et 3</vt:lpstr>
      <vt:lpstr>Sommaire</vt:lpstr>
      <vt:lpstr>Phase 2 Entités</vt:lpstr>
      <vt:lpstr>Phase 2 Démo</vt:lpstr>
      <vt:lpstr>Phase 2 Gestion des transactions</vt:lpstr>
      <vt:lpstr>Phase 2 Difficultés rencontrées</vt:lpstr>
      <vt:lpstr>Phase 3 Mode @Asynchronous</vt:lpstr>
      <vt:lpstr>Phase 3 Principaux ralentissements du serveur</vt:lpstr>
      <vt:lpstr>Phase 3 Solution partielle (implémentée)</vt:lpstr>
      <vt:lpstr>Phase 3 Sans cache VS Avec cache (Synchrone)</vt:lpstr>
      <vt:lpstr>Phase 3 Difficultés rencontrées</vt:lpstr>
      <vt:lpstr>Améliorations possibles futures</vt:lpstr>
      <vt:lpstr>Conclusion /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AMT – Gamification Phases 2 et 3</dc:title>
  <dc:creator>Raphaël Racine</dc:creator>
  <cp:lastModifiedBy>Raphaël Racine</cp:lastModifiedBy>
  <cp:revision>171</cp:revision>
  <dcterms:created xsi:type="dcterms:W3CDTF">2016-01-15T14:18:20Z</dcterms:created>
  <dcterms:modified xsi:type="dcterms:W3CDTF">2016-01-22T08:13:11Z</dcterms:modified>
</cp:coreProperties>
</file>