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08224-28BE-FC06-97F2-3E5174080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978" y="1319213"/>
            <a:ext cx="6236044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Is it generally profitable to purchase a home for the purposes of renting out as an investment,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6066B-459B-934D-9EA0-BF0B76B4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978" y="4162426"/>
            <a:ext cx="5334000" cy="15240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Michelle Shum, #13488168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ECON 390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6DDBA-3FFB-614B-2BA9-E45E3A06F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4" r="15156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64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DFD8-5855-2B96-8328-D6C3AAE0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09" y="2073349"/>
            <a:ext cx="5968410" cy="3810001"/>
          </a:xfrm>
        </p:spPr>
        <p:txBody>
          <a:bodyPr>
            <a:normAutofit/>
          </a:bodyPr>
          <a:lstStyle/>
          <a:p>
            <a:r>
              <a:rPr lang="en-US" sz="2000" dirty="0"/>
              <a:t>Panel data; we are observing changes in the variables. Monthly data from Jan 2015 to Sept 2023.</a:t>
            </a:r>
          </a:p>
          <a:p>
            <a:r>
              <a:rPr lang="en-US" sz="2000" dirty="0"/>
              <a:t>Data is for entire nation of USA</a:t>
            </a:r>
          </a:p>
          <a:p>
            <a:r>
              <a:rPr lang="en-US" sz="2000" dirty="0"/>
              <a:t>Housing data from Zillow, the leading real estate marketplace.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www.zillow.com</a:t>
            </a:r>
            <a:r>
              <a:rPr lang="en-US" sz="2000" dirty="0"/>
              <a:t>/research/data/ </a:t>
            </a:r>
          </a:p>
          <a:p>
            <a:pPr lvl="1"/>
            <a:r>
              <a:rPr lang="en-US" sz="2000" dirty="0"/>
              <a:t>Mortgage rates USA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A45F-1A99-A5EA-638E-7AD26A3C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The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54283D-B02F-3F8D-DAA8-8A33C49A98BB}"/>
              </a:ext>
            </a:extLst>
          </p:cNvPr>
          <p:cNvSpPr txBox="1">
            <a:spLocks/>
          </p:cNvSpPr>
          <p:nvPr/>
        </p:nvSpPr>
        <p:spPr>
          <a:xfrm>
            <a:off x="7795313" y="2073349"/>
            <a:ext cx="4045790" cy="24277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Variables used:</a:t>
            </a:r>
          </a:p>
          <a:p>
            <a:endParaRPr lang="en-US" sz="2000" dirty="0"/>
          </a:p>
          <a:p>
            <a:r>
              <a:rPr lang="en-US" sz="2000" dirty="0"/>
              <a:t>Y variable: ‘number of units sold’</a:t>
            </a:r>
          </a:p>
          <a:p>
            <a:endParaRPr lang="en-US" sz="2000" dirty="0"/>
          </a:p>
          <a:p>
            <a:r>
              <a:rPr lang="en-US" sz="2000" dirty="0"/>
              <a:t>X variable: ‘mortgage rate’, ‘median house price’ and ‘rent yield’</a:t>
            </a:r>
          </a:p>
        </p:txBody>
      </p:sp>
    </p:spTree>
    <p:extLst>
      <p:ext uri="{BB962C8B-B14F-4D97-AF65-F5344CB8AC3E}">
        <p14:creationId xmlns:p14="http://schemas.microsoft.com/office/powerpoint/2010/main" val="33851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73A7-C313-E512-F308-303C6747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Conclude that:</a:t>
            </a:r>
            <a:br>
              <a:rPr lang="en-US" dirty="0"/>
            </a:br>
            <a:r>
              <a:rPr lang="en-US" dirty="0"/>
              <a:t>No, </a:t>
            </a:r>
            <a:r>
              <a:rPr lang="en-US" sz="4400" dirty="0"/>
              <a:t>it not profitable to purchase a home for the purposes of renting out as an investment.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BE85-AD6E-DC15-73DA-0A050AAC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62959"/>
            <a:ext cx="9221972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also analyze how the the number of units sold is affected by the mortgage rate, median house price and rent yield</a:t>
            </a:r>
            <a:endParaRPr lang="en-US" sz="22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200" dirty="0"/>
              <a:t>Rent yield: (Annual rental income / median house price) * 100</a:t>
            </a:r>
          </a:p>
          <a:p>
            <a:pPr lvl="1"/>
            <a:r>
              <a:rPr lang="en-US" sz="2200" dirty="0"/>
              <a:t>To calculate the potential return on investment through rental income. </a:t>
            </a:r>
          </a:p>
          <a:p>
            <a:pPr lvl="1"/>
            <a:r>
              <a:rPr lang="en-US" sz="2200" dirty="0"/>
              <a:t>A higher rent yield generally indicates a better income-generating potential relative to the property's cost.</a:t>
            </a:r>
          </a:p>
        </p:txBody>
      </p:sp>
    </p:spTree>
    <p:extLst>
      <p:ext uri="{BB962C8B-B14F-4D97-AF65-F5344CB8AC3E}">
        <p14:creationId xmlns:p14="http://schemas.microsoft.com/office/powerpoint/2010/main" val="186689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F39A5D18-1759-B444-B3A4-08E5936B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2" y="1757133"/>
            <a:ext cx="6610350" cy="45716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00693B-FE44-C8B1-1F37-4B2ABE5D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1" y="369898"/>
            <a:ext cx="10141537" cy="1524000"/>
          </a:xfrm>
        </p:spPr>
        <p:txBody>
          <a:bodyPr>
            <a:normAutofit/>
          </a:bodyPr>
          <a:lstStyle/>
          <a:p>
            <a:r>
              <a:rPr lang="en-US" dirty="0"/>
              <a:t>Rent yield &amp; Rent-t0-payment ratios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7C72EC-D031-F31B-3F7A-78B3DBC5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285" y="1589227"/>
            <a:ext cx="4418271" cy="4208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Between 2015 and 2023, rent yield goes from 8% down to 7%.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Meanwhile, mortgage rates goes from 3.67% up to 7.20%, representing that there is no return on investment when rent yield is equal to mortgage rates.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(The rental income is sufficient to cover the mortgage payments.)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2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6FF4-E814-51C0-B19B-DF67DF5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32" y="762002"/>
            <a:ext cx="5174661" cy="4572000"/>
          </a:xfrm>
        </p:spPr>
        <p:txBody>
          <a:bodyPr anchor="t">
            <a:normAutofit/>
          </a:bodyPr>
          <a:lstStyle/>
          <a:p>
            <a:r>
              <a:rPr lang="en-US" sz="2400" dirty="0"/>
              <a:t>Regression: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The model suggests that median house price and rental prices are significant predictors of number of units sold. However, mortgage rates does not appear to be a significant predictor in this model.</a:t>
            </a:r>
            <a:br>
              <a:rPr lang="en-US" sz="24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82DAF1-4CEB-94C0-AE6F-2F0DD2B3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093" y="355383"/>
            <a:ext cx="6323218" cy="4200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B1F1B-F572-EADD-A6DC-629B1B3A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0" y="3936574"/>
            <a:ext cx="4109566" cy="2567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4377746-6712-0EE5-4E65-4C3FF258026E}"/>
              </a:ext>
            </a:extLst>
          </p:cNvPr>
          <p:cNvSpPr txBox="1">
            <a:spLocks/>
          </p:cNvSpPr>
          <p:nvPr/>
        </p:nvSpPr>
        <p:spPr>
          <a:xfrm>
            <a:off x="5620093" y="5120244"/>
            <a:ext cx="5903643" cy="1382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 terms of whether it's worth renting a house for investment, this model suggests that rental prices and median house prices are important factors</a:t>
            </a:r>
          </a:p>
        </p:txBody>
      </p:sp>
    </p:spTree>
    <p:extLst>
      <p:ext uri="{BB962C8B-B14F-4D97-AF65-F5344CB8AC3E}">
        <p14:creationId xmlns:p14="http://schemas.microsoft.com/office/powerpoint/2010/main" val="14329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1880-A091-5844-1D4A-27E87FD0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067B-852D-E22E-0CD5-5AF1712B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3892564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{7775341E-1090-1C49-ACB9-8A735FB0B002}tf10001124</Template>
  <TotalTime>78</TotalTime>
  <Words>328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Helvetica Neue</vt:lpstr>
      <vt:lpstr>Sitka Subheading</vt:lpstr>
      <vt:lpstr>PebbleVTI</vt:lpstr>
      <vt:lpstr>Is it generally profitable to purchase a home for the purposes of renting out as an investment, or not?</vt:lpstr>
      <vt:lpstr>The Data</vt:lpstr>
      <vt:lpstr>Conclude that: No, it not profitable to purchase a home for the purposes of renting out as an investment.</vt:lpstr>
      <vt:lpstr>Rent yield &amp; Rent-t0-payment ratios</vt:lpstr>
      <vt:lpstr>Regression:  - The model suggests that median house price and rental prices are significant predictors of number of units sold. However, mortgage rates does not appear to be a significant predictor in this model.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generally profitable to purchase a home for the purposes of renting out as an investment, or not?</dc:title>
  <dc:creator>mlaam@student.ubc.ca</dc:creator>
  <cp:lastModifiedBy>mlaam@student.ubc.ca</cp:lastModifiedBy>
  <cp:revision>3</cp:revision>
  <dcterms:created xsi:type="dcterms:W3CDTF">2023-12-06T21:40:23Z</dcterms:created>
  <dcterms:modified xsi:type="dcterms:W3CDTF">2023-12-06T22:59:19Z</dcterms:modified>
</cp:coreProperties>
</file>