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300" r:id="rId3"/>
    <p:sldId id="261" r:id="rId4"/>
    <p:sldId id="305" r:id="rId5"/>
    <p:sldId id="301" r:id="rId6"/>
    <p:sldId id="304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News Cycle" panose="02000503000000000000" pitchFamily="2" charset="2"/>
      <p:regular r:id="rId13"/>
      <p:bold r:id="rId14"/>
    </p:embeddedFont>
    <p:embeddedFont>
      <p:font typeface="Oswald" pitchFamily="2" charset="77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5681E7-3F6B-493A-A081-50176DB923CF}">
  <a:tblStyle styleId="{6B5681E7-3F6B-493A-A081-50176DB923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51EFF09-86D4-41D1-8CD3-602A2CEEB6E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62916"/>
  </p:normalViewPr>
  <p:slideViewPr>
    <p:cSldViewPr snapToGrid="0" snapToObjects="1">
      <p:cViewPr varScale="1">
        <p:scale>
          <a:sx n="106" d="100"/>
          <a:sy n="106" d="100"/>
        </p:scale>
        <p:origin x="2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Eric to present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6133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Eric to present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Eric to present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8438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693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3745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50500" y="2435625"/>
            <a:ext cx="3638700" cy="224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813106" y="0"/>
            <a:ext cx="892296" cy="3225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795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650209" y="0"/>
            <a:ext cx="563814" cy="169970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0304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4359415" y="609095"/>
            <a:ext cx="1314792" cy="211917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9177"/>
                </a:lnTo>
                <a:lnTo>
                  <a:pt x="21600" y="0"/>
                </a:lnTo>
                <a:lnTo>
                  <a:pt x="0" y="242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5821031" y="991483"/>
            <a:ext cx="1845234" cy="41594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173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4359415" y="2643735"/>
            <a:ext cx="1314792" cy="25101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046"/>
                </a:lnTo>
                <a:lnTo>
                  <a:pt x="0" y="21600"/>
                </a:lnTo>
                <a:close/>
              </a:path>
            </a:pathLst>
          </a:custGeom>
          <a:solidFill>
            <a:srgbClr val="002035">
              <a:alpha val="1732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7813106" y="306930"/>
            <a:ext cx="892296" cy="2977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0429"/>
                </a:lnTo>
                <a:lnTo>
                  <a:pt x="21600" y="0"/>
                </a:lnTo>
                <a:lnTo>
                  <a:pt x="0" y="1171"/>
                </a:lnTo>
                <a:lnTo>
                  <a:pt x="0" y="21600"/>
                </a:lnTo>
                <a:close/>
              </a:path>
            </a:pathLst>
          </a:custGeom>
          <a:solidFill>
            <a:srgbClr val="002035">
              <a:alpha val="1732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5821031" y="0"/>
            <a:ext cx="1845234" cy="116105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5393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7813106" y="3277330"/>
            <a:ext cx="892296" cy="11659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611"/>
                </a:lnTo>
                <a:lnTo>
                  <a:pt x="21600" y="0"/>
                </a:lnTo>
                <a:lnTo>
                  <a:pt x="0" y="2989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550500" y="3044025"/>
            <a:ext cx="3638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550500" y="4300725"/>
            <a:ext cx="3638700" cy="37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SzPts val="2600"/>
              <a:buNone/>
              <a:defRPr sz="2600">
                <a:solidFill>
                  <a:schemeClr val="accen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SzPts val="2600"/>
              <a:buNone/>
              <a:defRPr sz="2600">
                <a:solidFill>
                  <a:schemeClr val="accen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7813106" y="0"/>
            <a:ext cx="892296" cy="3225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795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3650209" y="0"/>
            <a:ext cx="563814" cy="169970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0304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4359415" y="609095"/>
            <a:ext cx="1314792" cy="211917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9177"/>
                </a:lnTo>
                <a:lnTo>
                  <a:pt x="21600" y="0"/>
                </a:lnTo>
                <a:lnTo>
                  <a:pt x="0" y="242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5821031" y="991483"/>
            <a:ext cx="1845234" cy="41594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173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4359415" y="2643735"/>
            <a:ext cx="1314792" cy="25101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046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7813106" y="306930"/>
            <a:ext cx="892296" cy="2977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0429"/>
                </a:lnTo>
                <a:lnTo>
                  <a:pt x="21600" y="0"/>
                </a:lnTo>
                <a:lnTo>
                  <a:pt x="0" y="1171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5821031" y="0"/>
            <a:ext cx="1845234" cy="116105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5393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7813106" y="3277330"/>
            <a:ext cx="892296" cy="11659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611"/>
                </a:lnTo>
                <a:lnTo>
                  <a:pt x="21600" y="0"/>
                </a:lnTo>
                <a:lnTo>
                  <a:pt x="0" y="2989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550500" y="1353948"/>
            <a:ext cx="61077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6963076" y="3274552"/>
            <a:ext cx="359208" cy="18689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753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6963076" y="977835"/>
            <a:ext cx="359208" cy="439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401"/>
                </a:lnTo>
                <a:lnTo>
                  <a:pt x="21600" y="0"/>
                </a:lnTo>
                <a:lnTo>
                  <a:pt x="0" y="3199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5"/>
          <p:cNvSpPr/>
          <p:nvPr/>
        </p:nvSpPr>
        <p:spPr>
          <a:xfrm>
            <a:off x="6963076" y="1"/>
            <a:ext cx="359208" cy="9541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0125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7415771" y="1034367"/>
            <a:ext cx="837702" cy="29625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107"/>
                </a:lnTo>
                <a:lnTo>
                  <a:pt x="0" y="21600"/>
                </a:lnTo>
                <a:lnTo>
                  <a:pt x="21600" y="20492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5"/>
          <p:cNvSpPr/>
          <p:nvPr/>
        </p:nvSpPr>
        <p:spPr>
          <a:xfrm>
            <a:off x="7415771" y="0"/>
            <a:ext cx="837702" cy="10920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596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5"/>
          <p:cNvSpPr/>
          <p:nvPr/>
        </p:nvSpPr>
        <p:spPr>
          <a:xfrm>
            <a:off x="8346880" y="1552004"/>
            <a:ext cx="568512" cy="11402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9647"/>
                </a:lnTo>
                <a:lnTo>
                  <a:pt x="21600" y="0"/>
                </a:lnTo>
                <a:lnTo>
                  <a:pt x="0" y="195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5"/>
          <p:cNvSpPr/>
          <p:nvPr/>
        </p:nvSpPr>
        <p:spPr>
          <a:xfrm>
            <a:off x="8346880" y="4574477"/>
            <a:ext cx="568512" cy="5689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3912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5"/>
          <p:cNvSpPr/>
          <p:nvPr/>
        </p:nvSpPr>
        <p:spPr>
          <a:xfrm>
            <a:off x="8346880" y="2682241"/>
            <a:ext cx="568512" cy="1902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170"/>
                </a:lnTo>
                <a:lnTo>
                  <a:pt x="0" y="21600"/>
                </a:lnTo>
                <a:lnTo>
                  <a:pt x="21600" y="20429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36945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550500" y="1353948"/>
            <a:ext cx="3694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8099306" y="0"/>
            <a:ext cx="892296" cy="3225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795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6"/>
          <p:cNvSpPr/>
          <p:nvPr/>
        </p:nvSpPr>
        <p:spPr>
          <a:xfrm>
            <a:off x="4645615" y="609095"/>
            <a:ext cx="1314792" cy="211917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9177"/>
                </a:lnTo>
                <a:lnTo>
                  <a:pt x="21600" y="0"/>
                </a:lnTo>
                <a:lnTo>
                  <a:pt x="0" y="2423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6"/>
          <p:cNvSpPr/>
          <p:nvPr/>
        </p:nvSpPr>
        <p:spPr>
          <a:xfrm>
            <a:off x="6107231" y="991483"/>
            <a:ext cx="1845234" cy="41594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1733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6"/>
          <p:cNvSpPr/>
          <p:nvPr/>
        </p:nvSpPr>
        <p:spPr>
          <a:xfrm>
            <a:off x="4645615" y="2643735"/>
            <a:ext cx="1314792" cy="25101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046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8099306" y="306930"/>
            <a:ext cx="892296" cy="2977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0429"/>
                </a:lnTo>
                <a:lnTo>
                  <a:pt x="21600" y="0"/>
                </a:lnTo>
                <a:lnTo>
                  <a:pt x="0" y="1171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6107231" y="0"/>
            <a:ext cx="1845234" cy="116105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5393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8099306" y="3277330"/>
            <a:ext cx="892296" cy="11659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611"/>
                </a:lnTo>
                <a:lnTo>
                  <a:pt x="21600" y="0"/>
                </a:lnTo>
                <a:lnTo>
                  <a:pt x="0" y="2989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50500" y="1353948"/>
            <a:ext cx="61077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ws Cycle"/>
              <a:buChar char="▸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ws Cycle"/>
              <a:buChar char="▹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>
            <a:spLocks noGrp="1"/>
          </p:cNvSpPr>
          <p:nvPr>
            <p:ph type="ctrTitle"/>
          </p:nvPr>
        </p:nvSpPr>
        <p:spPr>
          <a:xfrm>
            <a:off x="550500" y="2435625"/>
            <a:ext cx="3638700" cy="224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Music</a:t>
            </a:r>
            <a:br>
              <a:rPr lang="en" dirty="0"/>
            </a:br>
            <a:r>
              <a:rPr lang="en" dirty="0"/>
              <a:t>Predictor</a:t>
            </a:r>
            <a:br>
              <a:rPr lang="en" dirty="0"/>
            </a:br>
            <a:r>
              <a:rPr lang="en" sz="1600" dirty="0"/>
              <a:t>Presentation By: Eric Meyer, Michelle </a:t>
            </a:r>
            <a:r>
              <a:rPr lang="en" sz="1600" dirty="0" err="1"/>
              <a:t>Simek</a:t>
            </a:r>
            <a:r>
              <a:rPr lang="en" sz="1600" dirty="0"/>
              <a:t> and Kristen </a:t>
            </a:r>
            <a:r>
              <a:rPr lang="en" sz="1600" dirty="0" err="1"/>
              <a:t>Scaletta</a:t>
            </a:r>
            <a:endParaRPr dirty="0"/>
          </a:p>
        </p:txBody>
      </p:sp>
      <p:pic>
        <p:nvPicPr>
          <p:cNvPr id="127" name="Google Shape;127;p12"/>
          <p:cNvPicPr preferRelativeResize="0"/>
          <p:nvPr/>
        </p:nvPicPr>
        <p:blipFill>
          <a:blip r:embed="rId3"/>
          <a:srcRect l="24935" r="24935"/>
          <a:stretch/>
        </p:blipFill>
        <p:spPr>
          <a:xfrm>
            <a:off x="3651758" y="0"/>
            <a:ext cx="5053644" cy="51435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7154"/>
                </a:lnTo>
                <a:lnTo>
                  <a:pt x="2410" y="6725"/>
                </a:lnTo>
                <a:lnTo>
                  <a:pt x="2410" y="0"/>
                </a:lnTo>
                <a:lnTo>
                  <a:pt x="0" y="0"/>
                </a:lnTo>
                <a:close/>
                <a:moveTo>
                  <a:pt x="9278" y="0"/>
                </a:moveTo>
                <a:lnTo>
                  <a:pt x="9278" y="4888"/>
                </a:lnTo>
                <a:lnTo>
                  <a:pt x="17160" y="3482"/>
                </a:lnTo>
                <a:lnTo>
                  <a:pt x="17160" y="0"/>
                </a:lnTo>
                <a:lnTo>
                  <a:pt x="9278" y="0"/>
                </a:lnTo>
                <a:close/>
                <a:moveTo>
                  <a:pt x="17788" y="0"/>
                </a:moveTo>
                <a:lnTo>
                  <a:pt x="17788" y="1358"/>
                </a:lnTo>
                <a:lnTo>
                  <a:pt x="21600" y="679"/>
                </a:lnTo>
                <a:lnTo>
                  <a:pt x="21600" y="0"/>
                </a:lnTo>
                <a:lnTo>
                  <a:pt x="17788" y="0"/>
                </a:lnTo>
                <a:close/>
                <a:moveTo>
                  <a:pt x="21600" y="1291"/>
                </a:moveTo>
                <a:lnTo>
                  <a:pt x="17790" y="1971"/>
                </a:lnTo>
                <a:lnTo>
                  <a:pt x="17788" y="13824"/>
                </a:lnTo>
                <a:lnTo>
                  <a:pt x="21600" y="13144"/>
                </a:lnTo>
                <a:lnTo>
                  <a:pt x="21600" y="1291"/>
                </a:lnTo>
                <a:close/>
                <a:moveTo>
                  <a:pt x="8652" y="2564"/>
                </a:moveTo>
                <a:lnTo>
                  <a:pt x="3036" y="3564"/>
                </a:lnTo>
                <a:lnTo>
                  <a:pt x="3036" y="11482"/>
                </a:lnTo>
                <a:lnTo>
                  <a:pt x="8652" y="10482"/>
                </a:lnTo>
                <a:lnTo>
                  <a:pt x="8652" y="2564"/>
                </a:lnTo>
                <a:close/>
                <a:moveTo>
                  <a:pt x="17160" y="4161"/>
                </a:moveTo>
                <a:lnTo>
                  <a:pt x="9278" y="5565"/>
                </a:lnTo>
                <a:lnTo>
                  <a:pt x="9278" y="21600"/>
                </a:lnTo>
                <a:lnTo>
                  <a:pt x="17160" y="21600"/>
                </a:lnTo>
                <a:lnTo>
                  <a:pt x="17160" y="4161"/>
                </a:lnTo>
                <a:close/>
                <a:moveTo>
                  <a:pt x="8651" y="11102"/>
                </a:moveTo>
                <a:lnTo>
                  <a:pt x="3036" y="12104"/>
                </a:lnTo>
                <a:lnTo>
                  <a:pt x="3036" y="21600"/>
                </a:lnTo>
                <a:lnTo>
                  <a:pt x="8651" y="21600"/>
                </a:lnTo>
                <a:lnTo>
                  <a:pt x="8651" y="11102"/>
                </a:lnTo>
                <a:close/>
                <a:moveTo>
                  <a:pt x="21600" y="13758"/>
                </a:moveTo>
                <a:lnTo>
                  <a:pt x="17788" y="14436"/>
                </a:lnTo>
                <a:lnTo>
                  <a:pt x="17788" y="18665"/>
                </a:lnTo>
                <a:lnTo>
                  <a:pt x="21600" y="17985"/>
                </a:lnTo>
                <a:lnTo>
                  <a:pt x="21600" y="1375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28" name="Google Shape;128;p12"/>
          <p:cNvSpPr/>
          <p:nvPr/>
        </p:nvSpPr>
        <p:spPr>
          <a:xfrm>
            <a:off x="3650209" y="0"/>
            <a:ext cx="563814" cy="169970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0304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DB8CC">
              <a:alpha val="4358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2"/>
          <p:cNvSpPr/>
          <p:nvPr/>
        </p:nvSpPr>
        <p:spPr>
          <a:xfrm>
            <a:off x="4359415" y="609095"/>
            <a:ext cx="1314792" cy="211917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9177"/>
                </a:lnTo>
                <a:lnTo>
                  <a:pt x="21600" y="0"/>
                </a:lnTo>
                <a:lnTo>
                  <a:pt x="0" y="2423"/>
                </a:lnTo>
                <a:lnTo>
                  <a:pt x="0" y="21600"/>
                </a:lnTo>
                <a:close/>
              </a:path>
            </a:pathLst>
          </a:custGeom>
          <a:solidFill>
            <a:srgbClr val="FFA604">
              <a:alpha val="4581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2"/>
          <p:cNvSpPr/>
          <p:nvPr/>
        </p:nvSpPr>
        <p:spPr>
          <a:xfrm>
            <a:off x="7813106" y="3277330"/>
            <a:ext cx="892296" cy="11659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611"/>
                </a:lnTo>
                <a:lnTo>
                  <a:pt x="21600" y="0"/>
                </a:lnTo>
                <a:lnTo>
                  <a:pt x="0" y="2989"/>
                </a:lnTo>
                <a:lnTo>
                  <a:pt x="0" y="21600"/>
                </a:lnTo>
                <a:close/>
              </a:path>
            </a:pathLst>
          </a:custGeom>
          <a:solidFill>
            <a:srgbClr val="FFD104">
              <a:alpha val="4860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2"/>
          <p:cNvSpPr/>
          <p:nvPr/>
        </p:nvSpPr>
        <p:spPr>
          <a:xfrm>
            <a:off x="7813106" y="306930"/>
            <a:ext cx="892296" cy="2977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0429"/>
                </a:lnTo>
                <a:lnTo>
                  <a:pt x="21600" y="0"/>
                </a:lnTo>
                <a:lnTo>
                  <a:pt x="0" y="1171"/>
                </a:lnTo>
                <a:lnTo>
                  <a:pt x="0" y="21600"/>
                </a:lnTo>
                <a:close/>
              </a:path>
            </a:pathLst>
          </a:custGeom>
          <a:solidFill>
            <a:srgbClr val="0DB8CC">
              <a:alpha val="4358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Problem</a:t>
            </a:r>
            <a:endParaRPr dirty="0"/>
          </a:p>
        </p:txBody>
      </p:sp>
      <p:sp>
        <p:nvSpPr>
          <p:cNvPr id="166" name="Google Shape;166;p17"/>
          <p:cNvSpPr txBox="1">
            <a:spLocks noGrp="1"/>
          </p:cNvSpPr>
          <p:nvPr>
            <p:ph type="body" idx="1"/>
          </p:nvPr>
        </p:nvSpPr>
        <p:spPr>
          <a:xfrm>
            <a:off x="550500" y="1353948"/>
            <a:ext cx="61077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-US" dirty="0"/>
              <a:t>Many times, music lovers want to know the genre or artist of a song based on a short clip. We created a program that compares clips to databases of known artist songs and determines which artist or genre, if in the database created the clip.</a:t>
            </a:r>
            <a:endParaRPr dirty="0"/>
          </a:p>
        </p:txBody>
      </p:sp>
      <p:sp>
        <p:nvSpPr>
          <p:cNvPr id="167" name="Google Shape;167;p17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679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it Works? High Level Overview</a:t>
            </a:r>
            <a:endParaRPr dirty="0"/>
          </a:p>
        </p:txBody>
      </p:sp>
      <p:sp>
        <p:nvSpPr>
          <p:cNvPr id="166" name="Google Shape;166;p17"/>
          <p:cNvSpPr txBox="1">
            <a:spLocks noGrp="1"/>
          </p:cNvSpPr>
          <p:nvPr>
            <p:ph type="body" idx="1"/>
          </p:nvPr>
        </p:nvSpPr>
        <p:spPr>
          <a:xfrm>
            <a:off x="550500" y="1353948"/>
            <a:ext cx="61077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-US" dirty="0"/>
              <a:t>Took .wav files and turned them into data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-US" dirty="0"/>
              <a:t>Created database of full songs and artists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-US" dirty="0"/>
              <a:t>Created database of song clips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-US" dirty="0"/>
              <a:t>Used machine learning to train program to match artist from clip to artist from full song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-US" dirty="0"/>
              <a:t>Tested the data and got 99% accuracy</a:t>
            </a:r>
          </a:p>
        </p:txBody>
      </p:sp>
      <p:sp>
        <p:nvSpPr>
          <p:cNvPr id="167" name="Google Shape;167;p17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Problem</a:t>
            </a:r>
            <a:endParaRPr dirty="0"/>
          </a:p>
        </p:txBody>
      </p:sp>
      <p:sp>
        <p:nvSpPr>
          <p:cNvPr id="166" name="Google Shape;166;p17"/>
          <p:cNvSpPr txBox="1">
            <a:spLocks noGrp="1"/>
          </p:cNvSpPr>
          <p:nvPr>
            <p:ph type="body" idx="1"/>
          </p:nvPr>
        </p:nvSpPr>
        <p:spPr>
          <a:xfrm>
            <a:off x="550500" y="1353948"/>
            <a:ext cx="61077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Database of 3 songs was too small for predictive analytics.</a:t>
            </a:r>
          </a:p>
          <a:p>
            <a:pPr marL="76200" lvl="0" indent="0">
              <a:buNone/>
            </a:pPr>
            <a:r>
              <a:rPr lang="en" sz="3200" dirty="0">
                <a:solidFill>
                  <a:schemeClr val="accent1"/>
                </a:solidFill>
                <a:latin typeface="Oswald"/>
                <a:sym typeface="Oswald"/>
              </a:rPr>
              <a:t>The Solution</a:t>
            </a:r>
            <a:endParaRPr lang="en-US" sz="3200" dirty="0">
              <a:solidFill>
                <a:schemeClr val="accent1"/>
              </a:solidFill>
              <a:latin typeface="Oswald"/>
              <a:sym typeface="Oswal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-US" dirty="0"/>
              <a:t>We pivoted to genre using a Kaggle database (cited in line in the code) that pulled coefficients similar to what we did in the artist program.</a:t>
            </a:r>
          </a:p>
        </p:txBody>
      </p:sp>
      <p:sp>
        <p:nvSpPr>
          <p:cNvPr id="167" name="Google Shape;167;p17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4192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ctrTitle"/>
          </p:nvPr>
        </p:nvSpPr>
        <p:spPr>
          <a:xfrm>
            <a:off x="550500" y="3044025"/>
            <a:ext cx="3638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the Code!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030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562532" y="2801605"/>
            <a:ext cx="3694500" cy="88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Questions?</a:t>
            </a:r>
            <a:endParaRPr sz="6000" dirty="0"/>
          </a:p>
        </p:txBody>
      </p:sp>
      <p:sp>
        <p:nvSpPr>
          <p:cNvPr id="147" name="Google Shape;147;p14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48" name="Google Shape;148;p14"/>
          <p:cNvPicPr preferRelativeResize="0"/>
          <p:nvPr/>
        </p:nvPicPr>
        <p:blipFill>
          <a:blip r:embed="rId3"/>
          <a:srcRect l="29193" r="29193"/>
          <a:stretch/>
        </p:blipFill>
        <p:spPr>
          <a:xfrm>
            <a:off x="4648220" y="-3176"/>
            <a:ext cx="4343382" cy="51572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7264" y="0"/>
                </a:moveTo>
                <a:lnTo>
                  <a:pt x="7264" y="4855"/>
                </a:lnTo>
                <a:lnTo>
                  <a:pt x="16434" y="3451"/>
                </a:lnTo>
                <a:lnTo>
                  <a:pt x="16434" y="0"/>
                </a:lnTo>
                <a:lnTo>
                  <a:pt x="7264" y="0"/>
                </a:lnTo>
                <a:close/>
                <a:moveTo>
                  <a:pt x="17165" y="0"/>
                </a:moveTo>
                <a:lnTo>
                  <a:pt x="17165" y="1328"/>
                </a:lnTo>
                <a:lnTo>
                  <a:pt x="21600" y="649"/>
                </a:lnTo>
                <a:lnTo>
                  <a:pt x="21600" y="0"/>
                </a:lnTo>
                <a:lnTo>
                  <a:pt x="17165" y="0"/>
                </a:lnTo>
                <a:close/>
                <a:moveTo>
                  <a:pt x="21600" y="1261"/>
                </a:moveTo>
                <a:lnTo>
                  <a:pt x="17165" y="1940"/>
                </a:lnTo>
                <a:lnTo>
                  <a:pt x="17165" y="13789"/>
                </a:lnTo>
                <a:lnTo>
                  <a:pt x="21600" y="13110"/>
                </a:lnTo>
                <a:lnTo>
                  <a:pt x="21600" y="1261"/>
                </a:lnTo>
                <a:close/>
                <a:moveTo>
                  <a:pt x="6534" y="2532"/>
                </a:moveTo>
                <a:lnTo>
                  <a:pt x="0" y="3534"/>
                </a:lnTo>
                <a:lnTo>
                  <a:pt x="0" y="11449"/>
                </a:lnTo>
                <a:lnTo>
                  <a:pt x="6534" y="10449"/>
                </a:lnTo>
                <a:lnTo>
                  <a:pt x="6534" y="2532"/>
                </a:lnTo>
                <a:close/>
                <a:moveTo>
                  <a:pt x="16434" y="4110"/>
                </a:moveTo>
                <a:lnTo>
                  <a:pt x="7264" y="5514"/>
                </a:lnTo>
                <a:lnTo>
                  <a:pt x="7264" y="21600"/>
                </a:lnTo>
                <a:lnTo>
                  <a:pt x="16434" y="21600"/>
                </a:lnTo>
                <a:lnTo>
                  <a:pt x="16434" y="4110"/>
                </a:lnTo>
                <a:close/>
                <a:moveTo>
                  <a:pt x="6534" y="11069"/>
                </a:moveTo>
                <a:lnTo>
                  <a:pt x="0" y="12069"/>
                </a:lnTo>
                <a:lnTo>
                  <a:pt x="0" y="21600"/>
                </a:lnTo>
                <a:lnTo>
                  <a:pt x="6534" y="21600"/>
                </a:lnTo>
                <a:lnTo>
                  <a:pt x="6534" y="11069"/>
                </a:lnTo>
                <a:close/>
                <a:moveTo>
                  <a:pt x="21600" y="13722"/>
                </a:moveTo>
                <a:lnTo>
                  <a:pt x="17165" y="14401"/>
                </a:lnTo>
                <a:lnTo>
                  <a:pt x="17165" y="18629"/>
                </a:lnTo>
                <a:lnTo>
                  <a:pt x="21600" y="17950"/>
                </a:lnTo>
                <a:lnTo>
                  <a:pt x="21600" y="13722"/>
                </a:ln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9608594"/>
      </p:ext>
    </p:extLst>
  </p:cSld>
  <p:clrMapOvr>
    <a:masterClrMapping/>
  </p:clrMapOvr>
</p:sld>
</file>

<file path=ppt/theme/theme1.xml><?xml version="1.0" encoding="utf-8"?>
<a:theme xmlns:a="http://schemas.openxmlformats.org/drawingml/2006/main" name="Jessica template">
  <a:themeElements>
    <a:clrScheme name="Custom 347">
      <a:dk1>
        <a:srgbClr val="062133"/>
      </a:dk1>
      <a:lt1>
        <a:srgbClr val="FFFFFF"/>
      </a:lt1>
      <a:dk2>
        <a:srgbClr val="878E92"/>
      </a:dk2>
      <a:lt2>
        <a:srgbClr val="E9EEF0"/>
      </a:lt2>
      <a:accent1>
        <a:srgbClr val="0DB8CC"/>
      </a:accent1>
      <a:accent2>
        <a:srgbClr val="FFA604"/>
      </a:accent2>
      <a:accent3>
        <a:srgbClr val="00799E"/>
      </a:accent3>
      <a:accent4>
        <a:srgbClr val="32E4C8"/>
      </a:accent4>
      <a:accent5>
        <a:srgbClr val="FFD104"/>
      </a:accent5>
      <a:accent6>
        <a:srgbClr val="2EC9FF"/>
      </a:accent6>
      <a:hlink>
        <a:srgbClr val="00799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181</Words>
  <Application>Microsoft Macintosh PowerPoint</Application>
  <PresentationFormat>On-screen Show (16:9)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Oswald</vt:lpstr>
      <vt:lpstr>Arial</vt:lpstr>
      <vt:lpstr>News Cycle</vt:lpstr>
      <vt:lpstr>Jessica template</vt:lpstr>
      <vt:lpstr>Music Predictor Presentation By: Eric Meyer, Michelle Simek and Kristen Scaletta</vt:lpstr>
      <vt:lpstr>The Problem</vt:lpstr>
      <vt:lpstr>How it Works? High Level Overview</vt:lpstr>
      <vt:lpstr>The Problem</vt:lpstr>
      <vt:lpstr>To the Code!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Pothole Data Presentation By: Eric Meyer, Michelle Simek and Kristen Scaletta</dc:title>
  <cp:lastModifiedBy>Amanda Freund</cp:lastModifiedBy>
  <cp:revision>22</cp:revision>
  <dcterms:modified xsi:type="dcterms:W3CDTF">2021-08-02T14:48:50Z</dcterms:modified>
</cp:coreProperties>
</file>