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56" r:id="rId2"/>
    <p:sldId id="295" r:id="rId3"/>
    <p:sldId id="296" r:id="rId4"/>
    <p:sldId id="297" r:id="rId5"/>
    <p:sldId id="298" r:id="rId6"/>
    <p:sldId id="322" r:id="rId7"/>
    <p:sldId id="299" r:id="rId8"/>
    <p:sldId id="300" r:id="rId9"/>
    <p:sldId id="301" r:id="rId10"/>
    <p:sldId id="318" r:id="rId11"/>
    <p:sldId id="309" r:id="rId12"/>
    <p:sldId id="315" r:id="rId13"/>
    <p:sldId id="323" r:id="rId14"/>
    <p:sldId id="312" r:id="rId15"/>
    <p:sldId id="313" r:id="rId16"/>
    <p:sldId id="321" r:id="rId17"/>
    <p:sldId id="314" r:id="rId18"/>
    <p:sldId id="316" r:id="rId19"/>
    <p:sldId id="324" r:id="rId20"/>
    <p:sldId id="304" r:id="rId21"/>
    <p:sldId id="305" r:id="rId22"/>
    <p:sldId id="308" r:id="rId23"/>
    <p:sldId id="317" r:id="rId24"/>
    <p:sldId id="306" r:id="rId25"/>
  </p:sldIdLst>
  <p:sldSz cx="9144000" cy="5143500" type="screen16x9"/>
  <p:notesSz cx="6858000" cy="9144000"/>
  <p:embeddedFontLst>
    <p:embeddedFont>
      <p:font typeface="Barlow"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Freund" initials="AF" lastIdx="3" clrIdx="0">
    <p:extLst>
      <p:ext uri="{19B8F6BF-5375-455C-9EA6-DF929625EA0E}">
        <p15:presenceInfo xmlns:p15="http://schemas.microsoft.com/office/powerpoint/2012/main" userId="54ddec6c02ed94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142F75-7C1E-4CD8-8D0B-BB6E87AE0EED}">
  <a:tblStyle styleId="{4F142F75-7C1E-4CD8-8D0B-BB6E87AE0E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76D83-BB02-407F-8F4D-D8C6B472E35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6"/>
    <p:restoredTop sz="76343"/>
  </p:normalViewPr>
  <p:slideViewPr>
    <p:cSldViewPr snapToGrid="0" snapToObjects="1">
      <p:cViewPr varScale="1">
        <p:scale>
          <a:sx n="137" d="100"/>
          <a:sy n="137"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introduce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4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78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Eric 14-16</a:t>
            </a:r>
            <a:endParaRPr dirty="0"/>
          </a:p>
        </p:txBody>
      </p:sp>
    </p:spTree>
    <p:extLst>
      <p:ext uri="{BB962C8B-B14F-4D97-AF65-F5344CB8AC3E}">
        <p14:creationId xmlns:p14="http://schemas.microsoft.com/office/powerpoint/2010/main" val="85512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7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01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Kristen 17-23</a:t>
            </a:r>
            <a:endParaRPr dirty="0"/>
          </a:p>
        </p:txBody>
      </p:sp>
    </p:spTree>
    <p:extLst>
      <p:ext uri="{BB962C8B-B14F-4D97-AF65-F5344CB8AC3E}">
        <p14:creationId xmlns:p14="http://schemas.microsoft.com/office/powerpoint/2010/main" val="371521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79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7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116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60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Eric 2-6</a:t>
            </a:r>
          </a:p>
        </p:txBody>
      </p:sp>
    </p:spTree>
    <p:extLst>
      <p:ext uri="{BB962C8B-B14F-4D97-AF65-F5344CB8AC3E}">
        <p14:creationId xmlns:p14="http://schemas.microsoft.com/office/powerpoint/2010/main" val="1579451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159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54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35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9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4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Michelle 7-13</a:t>
            </a:r>
            <a:endParaRPr dirty="0"/>
          </a:p>
        </p:txBody>
      </p:sp>
    </p:spTree>
    <p:extLst>
      <p:ext uri="{BB962C8B-B14F-4D97-AF65-F5344CB8AC3E}">
        <p14:creationId xmlns:p14="http://schemas.microsoft.com/office/powerpoint/2010/main" val="336410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0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96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2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8">
            <a:lum/>
            <a:extLst>
              <a:ext uri="{BEBA8EAE-BF5A-486C-A8C5-ECC9F3942E4B}">
                <a14:imgProps xmlns:a14="http://schemas.microsoft.com/office/drawing/2010/main">
                  <a14:imgLayer r:embed="rId9">
                    <a14:imgEffect>
                      <a14:sharpenSoften amount="50000"/>
                    </a14:imgEffect>
                  </a14:imgLayer>
                </a14:imgProps>
              </a:ext>
            </a:extLst>
          </a:blip>
          <a:srcRect/>
          <a:stretch>
            <a:fillRect t="-8000" b="-8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STREAMING MUSIC ANALYSIS</a:t>
            </a:r>
            <a:endParaRPr dirty="0"/>
          </a:p>
        </p:txBody>
      </p:sp>
      <p:sp>
        <p:nvSpPr>
          <p:cNvPr id="3" name="Subtitle 2">
            <a:extLst>
              <a:ext uri="{FF2B5EF4-FFF2-40B4-BE49-F238E27FC236}">
                <a16:creationId xmlns:a16="http://schemas.microsoft.com/office/drawing/2014/main" id="{BC34CDFC-4B57-7E46-8753-AA1225CF51F7}"/>
              </a:ext>
            </a:extLst>
          </p:cNvPr>
          <p:cNvSpPr txBox="1">
            <a:spLocks/>
          </p:cNvSpPr>
          <p:nvPr/>
        </p:nvSpPr>
        <p:spPr>
          <a:xfrm>
            <a:off x="4730704" y="3423153"/>
            <a:ext cx="3987092" cy="5289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Eric Meyer, Kristen </a:t>
            </a:r>
            <a:r>
              <a:rPr lang="en-US" dirty="0" err="1">
                <a:solidFill>
                  <a:schemeClr val="bg1"/>
                </a:solidFill>
              </a:rPr>
              <a:t>Scaletta</a:t>
            </a:r>
            <a:r>
              <a:rPr lang="en-US" dirty="0">
                <a:solidFill>
                  <a:schemeClr val="bg1"/>
                </a:solidFill>
              </a:rPr>
              <a:t> and Michelle </a:t>
            </a:r>
            <a:r>
              <a:rPr lang="en-US" dirty="0" err="1">
                <a:solidFill>
                  <a:schemeClr val="bg1"/>
                </a:solidFill>
              </a:rPr>
              <a:t>Simek</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6" y="1125403"/>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Started by looking at how many times each artist was listed in the top 10 charts for each country. For example, The </a:t>
            </a:r>
            <a:r>
              <a:rPr lang="en-US" sz="1200" dirty="0" err="1"/>
              <a:t>Weeknd</a:t>
            </a:r>
            <a:r>
              <a:rPr lang="en-US" sz="1200" dirty="0"/>
              <a:t> was in the top charts for 59 countries. </a:t>
            </a:r>
          </a:p>
        </p:txBody>
      </p:sp>
      <p:pic>
        <p:nvPicPr>
          <p:cNvPr id="3" name="Picture 2">
            <a:extLst>
              <a:ext uri="{FF2B5EF4-FFF2-40B4-BE49-F238E27FC236}">
                <a16:creationId xmlns:a16="http://schemas.microsoft.com/office/drawing/2014/main" id="{4BBAFF46-97AB-434B-945E-81193D09E656}"/>
              </a:ext>
            </a:extLst>
          </p:cNvPr>
          <p:cNvPicPr>
            <a:picLocks noChangeAspect="1"/>
          </p:cNvPicPr>
          <p:nvPr/>
        </p:nvPicPr>
        <p:blipFill>
          <a:blip r:embed="rId3"/>
          <a:stretch>
            <a:fillRect/>
          </a:stretch>
        </p:blipFill>
        <p:spPr>
          <a:xfrm>
            <a:off x="480132" y="2160914"/>
            <a:ext cx="9278400" cy="1159800"/>
          </a:xfrm>
          <a:prstGeom prst="rect">
            <a:avLst/>
          </a:prstGeom>
        </p:spPr>
      </p:pic>
    </p:spTree>
    <p:extLst>
      <p:ext uri="{BB962C8B-B14F-4D97-AF65-F5344CB8AC3E}">
        <p14:creationId xmlns:p14="http://schemas.microsoft.com/office/powerpoint/2010/main" val="223771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Looked at the top 10 artists ‘ ranks averaged by continent in which they are ranked compared to how they are ranked globally. Here, you can see The </a:t>
            </a:r>
            <a:r>
              <a:rPr lang="en-US" sz="1200" dirty="0" err="1"/>
              <a:t>Weeknd</a:t>
            </a:r>
            <a:r>
              <a:rPr lang="en-US" sz="1200" dirty="0"/>
              <a:t> and </a:t>
            </a:r>
            <a:r>
              <a:rPr lang="en-US" sz="1200" dirty="0" err="1"/>
              <a:t>Dua</a:t>
            </a:r>
            <a:r>
              <a:rPr lang="en-US" sz="1200" dirty="0"/>
              <a:t> Lipa for examples.</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4067651"/>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In this case, it appears the </a:t>
            </a:r>
            <a:r>
              <a:rPr lang="en-US" sz="1200" dirty="0" err="1"/>
              <a:t>Weeknd</a:t>
            </a:r>
            <a:r>
              <a:rPr lang="en-US" sz="1200" dirty="0"/>
              <a:t> and </a:t>
            </a:r>
            <a:r>
              <a:rPr lang="en-US" sz="1200" dirty="0" err="1"/>
              <a:t>Dua</a:t>
            </a:r>
            <a:r>
              <a:rPr lang="en-US" sz="1200" dirty="0"/>
              <a:t> Lipa are ranked higher globally (between 10 and 15) than in any continent. We then explored this discrepancy.</a:t>
            </a:r>
          </a:p>
        </p:txBody>
      </p:sp>
      <p:pic>
        <p:nvPicPr>
          <p:cNvPr id="4" name="Picture 3">
            <a:extLst>
              <a:ext uri="{FF2B5EF4-FFF2-40B4-BE49-F238E27FC236}">
                <a16:creationId xmlns:a16="http://schemas.microsoft.com/office/drawing/2014/main" id="{FE9928AD-C6DF-A146-ACBD-E7720F4FA1D0}"/>
              </a:ext>
            </a:extLst>
          </p:cNvPr>
          <p:cNvPicPr>
            <a:picLocks noChangeAspect="1"/>
          </p:cNvPicPr>
          <p:nvPr/>
        </p:nvPicPr>
        <p:blipFill>
          <a:blip r:embed="rId3"/>
          <a:stretch>
            <a:fillRect/>
          </a:stretch>
        </p:blipFill>
        <p:spPr>
          <a:xfrm>
            <a:off x="1757495" y="1680219"/>
            <a:ext cx="3392151" cy="2261434"/>
          </a:xfrm>
          <a:prstGeom prst="rect">
            <a:avLst/>
          </a:prstGeom>
        </p:spPr>
      </p:pic>
      <p:pic>
        <p:nvPicPr>
          <p:cNvPr id="6" name="Picture 5">
            <a:extLst>
              <a:ext uri="{FF2B5EF4-FFF2-40B4-BE49-F238E27FC236}">
                <a16:creationId xmlns:a16="http://schemas.microsoft.com/office/drawing/2014/main" id="{E2ABC107-5CD9-FF4E-B9C9-6C5E866EBC24}"/>
              </a:ext>
            </a:extLst>
          </p:cNvPr>
          <p:cNvPicPr>
            <a:picLocks noChangeAspect="1"/>
          </p:cNvPicPr>
          <p:nvPr/>
        </p:nvPicPr>
        <p:blipFill>
          <a:blip r:embed="rId4"/>
          <a:stretch>
            <a:fillRect/>
          </a:stretch>
        </p:blipFill>
        <p:spPr>
          <a:xfrm>
            <a:off x="4994198" y="1615939"/>
            <a:ext cx="3488571" cy="2325714"/>
          </a:xfrm>
          <a:prstGeom prst="rect">
            <a:avLst/>
          </a:prstGeom>
        </p:spPr>
      </p:pic>
    </p:spTree>
    <p:extLst>
      <p:ext uri="{BB962C8B-B14F-4D97-AF65-F5344CB8AC3E}">
        <p14:creationId xmlns:p14="http://schemas.microsoft.com/office/powerpoint/2010/main" val="142949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Looked at The </a:t>
            </a:r>
            <a:r>
              <a:rPr lang="en-US" sz="1200" dirty="0" err="1"/>
              <a:t>Weeknd’s</a:t>
            </a:r>
            <a:r>
              <a:rPr lang="en-US" sz="1200" dirty="0"/>
              <a:t> rank averaged by country in which he is ranked compared to how he was  ranked globally.</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When looking at each country, the average of countries within a continent being higher than the an artist’s global rate makes sense given the variance.</a:t>
            </a:r>
          </a:p>
        </p:txBody>
      </p:sp>
      <p:pic>
        <p:nvPicPr>
          <p:cNvPr id="3" name="Picture 2">
            <a:extLst>
              <a:ext uri="{FF2B5EF4-FFF2-40B4-BE49-F238E27FC236}">
                <a16:creationId xmlns:a16="http://schemas.microsoft.com/office/drawing/2014/main" id="{2AB31045-97AF-2043-A8CD-D3EB49F177B3}"/>
              </a:ext>
            </a:extLst>
          </p:cNvPr>
          <p:cNvPicPr>
            <a:picLocks noChangeAspect="1"/>
          </p:cNvPicPr>
          <p:nvPr/>
        </p:nvPicPr>
        <p:blipFill>
          <a:blip r:embed="rId3"/>
          <a:stretch>
            <a:fillRect/>
          </a:stretch>
        </p:blipFill>
        <p:spPr>
          <a:xfrm>
            <a:off x="763292" y="1619572"/>
            <a:ext cx="8380708" cy="2095177"/>
          </a:xfrm>
          <a:prstGeom prst="rect">
            <a:avLst/>
          </a:prstGeom>
        </p:spPr>
      </p:pic>
    </p:spTree>
    <p:extLst>
      <p:ext uri="{BB962C8B-B14F-4D97-AF65-F5344CB8AC3E}">
        <p14:creationId xmlns:p14="http://schemas.microsoft.com/office/powerpoint/2010/main" val="98208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1: How does top artists’ rank across continents compare to their global rank?</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Just because you are ranked high globally doesn’t mean you’re ranked high (meaning closer to 1) in every individual country.</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4575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15153"/>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2176247" y="3811325"/>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br>
              <a:rPr lang="en-US" sz="1200" dirty="0"/>
            </a:br>
            <a:r>
              <a:rPr lang="en-US" sz="1200" dirty="0"/>
              <a:t>The r-squared is: 0.031701428805754904</a:t>
            </a:r>
          </a:p>
          <a:p>
            <a:pPr marL="0" indent="0">
              <a:buFont typeface="Barlow"/>
              <a:buNone/>
            </a:pPr>
            <a:r>
              <a:rPr lang="en-US" sz="1200" dirty="0"/>
              <a:t>Findings: It appears there may be a positive correlation between loudness and popularity.</a:t>
            </a: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5667829" y="3902263"/>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0.10274161293471054</a:t>
            </a:r>
          </a:p>
          <a:p>
            <a:pPr marL="0" indent="0">
              <a:buFont typeface="Barlow"/>
              <a:buNone/>
            </a:pPr>
            <a:r>
              <a:rPr lang="en-US" sz="1200" dirty="0"/>
              <a:t>Findings: There appears to be a positive correlation between tempo and popularity. Looking further into the cluster would be interesting.</a:t>
            </a:r>
          </a:p>
        </p:txBody>
      </p:sp>
      <p:pic>
        <p:nvPicPr>
          <p:cNvPr id="4" name="Picture 3">
            <a:extLst>
              <a:ext uri="{FF2B5EF4-FFF2-40B4-BE49-F238E27FC236}">
                <a16:creationId xmlns:a16="http://schemas.microsoft.com/office/drawing/2014/main" id="{2A23BD81-2B95-E94E-9C0D-2876AFA91F8A}"/>
              </a:ext>
            </a:extLst>
          </p:cNvPr>
          <p:cNvPicPr>
            <a:picLocks noChangeAspect="1"/>
          </p:cNvPicPr>
          <p:nvPr/>
        </p:nvPicPr>
        <p:blipFill>
          <a:blip r:embed="rId3"/>
          <a:stretch>
            <a:fillRect/>
          </a:stretch>
        </p:blipFill>
        <p:spPr>
          <a:xfrm>
            <a:off x="1642343" y="1513177"/>
            <a:ext cx="3761568" cy="2507712"/>
          </a:xfrm>
          <a:prstGeom prst="rect">
            <a:avLst/>
          </a:prstGeom>
        </p:spPr>
      </p:pic>
      <p:pic>
        <p:nvPicPr>
          <p:cNvPr id="8" name="Picture 7">
            <a:extLst>
              <a:ext uri="{FF2B5EF4-FFF2-40B4-BE49-F238E27FC236}">
                <a16:creationId xmlns:a16="http://schemas.microsoft.com/office/drawing/2014/main" id="{132A5AB7-74C9-7A4F-8086-D59DA097C1AB}"/>
              </a:ext>
            </a:extLst>
          </p:cNvPr>
          <p:cNvPicPr>
            <a:picLocks noChangeAspect="1"/>
          </p:cNvPicPr>
          <p:nvPr/>
        </p:nvPicPr>
        <p:blipFill>
          <a:blip r:embed="rId4"/>
          <a:stretch>
            <a:fillRect/>
          </a:stretch>
        </p:blipFill>
        <p:spPr>
          <a:xfrm>
            <a:off x="5086968" y="1414866"/>
            <a:ext cx="3761570" cy="2507713"/>
          </a:xfrm>
          <a:prstGeom prst="rect">
            <a:avLst/>
          </a:prstGeom>
        </p:spPr>
      </p:pic>
    </p:spTree>
    <p:extLst>
      <p:ext uri="{BB962C8B-B14F-4D97-AF65-F5344CB8AC3E}">
        <p14:creationId xmlns:p14="http://schemas.microsoft.com/office/powerpoint/2010/main" val="259119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2018527"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0.03547623651451005</a:t>
            </a:r>
          </a:p>
          <a:p>
            <a:pPr marL="0" indent="0">
              <a:buNone/>
            </a:pPr>
            <a:r>
              <a:rPr lang="en-US" sz="1200" dirty="0"/>
              <a:t>Findings: There appears to be a weak negative correlation between valence and popularity. </a:t>
            </a:r>
          </a:p>
        </p:txBody>
      </p:sp>
      <p:pic>
        <p:nvPicPr>
          <p:cNvPr id="5" name="Picture 4">
            <a:extLst>
              <a:ext uri="{FF2B5EF4-FFF2-40B4-BE49-F238E27FC236}">
                <a16:creationId xmlns:a16="http://schemas.microsoft.com/office/drawing/2014/main" id="{8F8041B9-2035-214B-9B50-C89BFEBA89B2}"/>
              </a:ext>
            </a:extLst>
          </p:cNvPr>
          <p:cNvPicPr>
            <a:picLocks noChangeAspect="1"/>
          </p:cNvPicPr>
          <p:nvPr/>
        </p:nvPicPr>
        <p:blipFill>
          <a:blip r:embed="rId3"/>
          <a:stretch>
            <a:fillRect/>
          </a:stretch>
        </p:blipFill>
        <p:spPr>
          <a:xfrm>
            <a:off x="2900172" y="1444005"/>
            <a:ext cx="4059428" cy="2706285"/>
          </a:xfrm>
          <a:prstGeom prst="rect">
            <a:avLst/>
          </a:prstGeom>
        </p:spPr>
      </p:pic>
    </p:spTree>
    <p:extLst>
      <p:ext uri="{BB962C8B-B14F-4D97-AF65-F5344CB8AC3E}">
        <p14:creationId xmlns:p14="http://schemas.microsoft.com/office/powerpoint/2010/main" val="193747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2: Is there a relationship between “</a:t>
            </a:r>
            <a:r>
              <a:rPr lang="en-US" sz="2800" dirty="0" err="1">
                <a:solidFill>
                  <a:srgbClr val="FFC000"/>
                </a:solidFill>
              </a:rPr>
              <a:t>musicalities</a:t>
            </a:r>
            <a:r>
              <a:rPr lang="en-US" sz="2800" dirty="0">
                <a:solidFill>
                  <a:srgbClr val="FFC000"/>
                </a:solidFill>
              </a:rPr>
              <a:t>” and popularity by country?</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When looking at music “likability” across countries, both Tempo and song Loudness seems to correlate with a song’s popularity. Tempo is clustered around 120bpm and loudness between -7 and -6. Valence, a ranking if a song is happy (higher valence) or sad (lower valence), doesn’t seem to have a strong correlation across countries by popularity and there doesn’t seem to be any apparent valence clusters.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740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1751976" y="4075931"/>
            <a:ext cx="6499926"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0.0007640423231120749</a:t>
            </a:r>
          </a:p>
          <a:p>
            <a:pPr marL="0" indent="0">
              <a:buNone/>
            </a:pPr>
            <a:r>
              <a:rPr lang="en-US" sz="1200" dirty="0"/>
              <a:t>Findings: It appears there may be a very weak positive correlation between danceability and rank suggesting lower ranked songs (farther away from 1) may have more danceability. However, this correlation doesn’t appear to be significant so additional exploration is needed.</a:t>
            </a:r>
          </a:p>
        </p:txBody>
      </p:sp>
      <p:pic>
        <p:nvPicPr>
          <p:cNvPr id="3" name="Picture 2">
            <a:extLst>
              <a:ext uri="{FF2B5EF4-FFF2-40B4-BE49-F238E27FC236}">
                <a16:creationId xmlns:a16="http://schemas.microsoft.com/office/drawing/2014/main" id="{6C9BA47D-39FB-DF4F-9934-E197179662F8}"/>
              </a:ext>
            </a:extLst>
          </p:cNvPr>
          <p:cNvPicPr>
            <a:picLocks noChangeAspect="1"/>
          </p:cNvPicPr>
          <p:nvPr/>
        </p:nvPicPr>
        <p:blipFill>
          <a:blip r:embed="rId3"/>
          <a:stretch>
            <a:fillRect/>
          </a:stretch>
        </p:blipFill>
        <p:spPr>
          <a:xfrm>
            <a:off x="3102483" y="1526867"/>
            <a:ext cx="3933812" cy="2622541"/>
          </a:xfrm>
          <a:prstGeom prst="rect">
            <a:avLst/>
          </a:prstGeom>
        </p:spPr>
      </p:pic>
    </p:spTree>
    <p:extLst>
      <p:ext uri="{BB962C8B-B14F-4D97-AF65-F5344CB8AC3E}">
        <p14:creationId xmlns:p14="http://schemas.microsoft.com/office/powerpoint/2010/main" val="298853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1558899" y="4059289"/>
            <a:ext cx="699842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9.579366500530684e-05</a:t>
            </a:r>
          </a:p>
          <a:p>
            <a:pPr marL="0" indent="0">
              <a:buFont typeface="Barlow"/>
              <a:buNone/>
            </a:pPr>
            <a:r>
              <a:rPr lang="en-US" sz="1200" dirty="0"/>
              <a:t>Findings: There appears to be a very weak negative correlation between energy and popularity, suggesting higher ranked songs (being closer to 1) may have more energy.  However, this correlation doesn’t appear to be significant so additional exploration is needed.</a:t>
            </a:r>
          </a:p>
        </p:txBody>
      </p:sp>
      <p:pic>
        <p:nvPicPr>
          <p:cNvPr id="5" name="Picture 4">
            <a:extLst>
              <a:ext uri="{FF2B5EF4-FFF2-40B4-BE49-F238E27FC236}">
                <a16:creationId xmlns:a16="http://schemas.microsoft.com/office/drawing/2014/main" id="{15C7BE03-E088-7648-A386-1822A91BD88A}"/>
              </a:ext>
            </a:extLst>
          </p:cNvPr>
          <p:cNvPicPr>
            <a:picLocks noChangeAspect="1"/>
          </p:cNvPicPr>
          <p:nvPr/>
        </p:nvPicPr>
        <p:blipFill>
          <a:blip r:embed="rId3"/>
          <a:stretch>
            <a:fillRect/>
          </a:stretch>
        </p:blipFill>
        <p:spPr>
          <a:xfrm>
            <a:off x="2717162" y="1465764"/>
            <a:ext cx="4203591" cy="2802394"/>
          </a:xfrm>
          <a:prstGeom prst="rect">
            <a:avLst/>
          </a:prstGeom>
        </p:spPr>
      </p:pic>
    </p:spTree>
    <p:extLst>
      <p:ext uri="{BB962C8B-B14F-4D97-AF65-F5344CB8AC3E}">
        <p14:creationId xmlns:p14="http://schemas.microsoft.com/office/powerpoint/2010/main" val="235282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3: Is there a relationship between “</a:t>
            </a:r>
            <a:r>
              <a:rPr lang="en-US" sz="2800" dirty="0" err="1">
                <a:solidFill>
                  <a:srgbClr val="FFC000"/>
                </a:solidFill>
              </a:rPr>
              <a:t>musicalities</a:t>
            </a:r>
            <a:r>
              <a:rPr lang="en-US" sz="2800" dirty="0">
                <a:solidFill>
                  <a:srgbClr val="FFC000"/>
                </a:solidFill>
              </a:rPr>
              <a:t>” and average artist rank?</a:t>
            </a:r>
            <a:endParaRPr sz="2800" dirty="0">
              <a:solidFill>
                <a:srgbClr val="FFC000"/>
              </a:solidFill>
            </a:endParaRPr>
          </a:p>
        </p:txBody>
      </p:sp>
      <p:sp>
        <p:nvSpPr>
          <p:cNvPr id="142" name="Google Shape;142;p20"/>
          <p:cNvSpPr txBox="1">
            <a:spLocks noGrp="1"/>
          </p:cNvSpPr>
          <p:nvPr>
            <p:ph type="subTitle" idx="4294967295"/>
          </p:nvPr>
        </p:nvSpPr>
        <p:spPr>
          <a:xfrm>
            <a:off x="1751977" y="1586316"/>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We did not see strong correlations between artist rank, danceability and energy. We also did not see any clear clusters between either </a:t>
            </a:r>
            <a:r>
              <a:rPr lang="en-US" sz="1600" dirty="0" err="1"/>
              <a:t>musicalities</a:t>
            </a:r>
            <a:r>
              <a:rPr lang="en-US" sz="1600" dirty="0"/>
              <a:t> in the data sets.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8423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dirty="0"/>
              <a:t>Project overview</a:t>
            </a:r>
          </a:p>
          <a:p>
            <a:r>
              <a:rPr lang="en-US" dirty="0"/>
              <a:t>Methodology</a:t>
            </a:r>
          </a:p>
          <a:p>
            <a:r>
              <a:rPr lang="en-US" dirty="0"/>
              <a:t>Analysis</a:t>
            </a:r>
          </a:p>
          <a:p>
            <a:r>
              <a:rPr lang="en-US" dirty="0"/>
              <a:t>Challenges and Next Steps</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pSp>
        <p:nvGrpSpPr>
          <p:cNvPr id="5" name="Google Shape;713;p49">
            <a:extLst>
              <a:ext uri="{FF2B5EF4-FFF2-40B4-BE49-F238E27FC236}">
                <a16:creationId xmlns:a16="http://schemas.microsoft.com/office/drawing/2014/main" id="{7E6C007F-8BC1-4F42-BE93-8A7634158A63}"/>
              </a:ext>
            </a:extLst>
          </p:cNvPr>
          <p:cNvGrpSpPr/>
          <p:nvPr/>
        </p:nvGrpSpPr>
        <p:grpSpPr>
          <a:xfrm>
            <a:off x="8139703" y="587100"/>
            <a:ext cx="331662" cy="419450"/>
            <a:chOff x="584925" y="238125"/>
            <a:chExt cx="415200" cy="525100"/>
          </a:xfrm>
          <a:solidFill>
            <a:schemeClr val="bg1">
              <a:alpha val="51000"/>
            </a:schemeClr>
          </a:solidFill>
        </p:grpSpPr>
        <p:sp>
          <p:nvSpPr>
            <p:cNvPr id="6" name="Google Shape;714;p49">
              <a:extLst>
                <a:ext uri="{FF2B5EF4-FFF2-40B4-BE49-F238E27FC236}">
                  <a16:creationId xmlns:a16="http://schemas.microsoft.com/office/drawing/2014/main" id="{98867AFA-3241-3943-9BD1-9A542D467A90}"/>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49">
              <a:extLst>
                <a:ext uri="{FF2B5EF4-FFF2-40B4-BE49-F238E27FC236}">
                  <a16:creationId xmlns:a16="http://schemas.microsoft.com/office/drawing/2014/main" id="{B104471A-30C9-C54A-89A0-854CCF3DB49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6;p49">
              <a:extLst>
                <a:ext uri="{FF2B5EF4-FFF2-40B4-BE49-F238E27FC236}">
                  <a16:creationId xmlns:a16="http://schemas.microsoft.com/office/drawing/2014/main" id="{BCD41BBD-E975-4C4B-B1DA-F8C13A09B80A}"/>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7;p49">
              <a:extLst>
                <a:ext uri="{FF2B5EF4-FFF2-40B4-BE49-F238E27FC236}">
                  <a16:creationId xmlns:a16="http://schemas.microsoft.com/office/drawing/2014/main" id="{C614FF34-3FEA-FD40-9363-4C1A4B3F36A8}"/>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8;p49">
              <a:extLst>
                <a:ext uri="{FF2B5EF4-FFF2-40B4-BE49-F238E27FC236}">
                  <a16:creationId xmlns:a16="http://schemas.microsoft.com/office/drawing/2014/main" id="{0D4B1EC2-7277-7B49-BED8-79775854812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9;p49">
              <a:extLst>
                <a:ext uri="{FF2B5EF4-FFF2-40B4-BE49-F238E27FC236}">
                  <a16:creationId xmlns:a16="http://schemas.microsoft.com/office/drawing/2014/main" id="{C9655BA4-8640-C940-9F72-B39D42DBC544}"/>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310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 and Next Steps</a:t>
            </a:r>
            <a:endParaRPr dirty="0"/>
          </a:p>
        </p:txBody>
      </p:sp>
    </p:spTree>
    <p:extLst>
      <p:ext uri="{BB962C8B-B14F-4D97-AF65-F5344CB8AC3E}">
        <p14:creationId xmlns:p14="http://schemas.microsoft.com/office/powerpoint/2010/main" val="120823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Discussion</a:t>
            </a:r>
            <a:endParaRPr dirty="0"/>
          </a:p>
        </p:txBody>
      </p:sp>
      <p:sp>
        <p:nvSpPr>
          <p:cNvPr id="380" name="Google Shape;380;p38"/>
          <p:cNvSpPr txBox="1">
            <a:spLocks noGrp="1"/>
          </p:cNvSpPr>
          <p:nvPr>
            <p:ph type="body" idx="1"/>
          </p:nvPr>
        </p:nvSpPr>
        <p:spPr>
          <a:xfrm>
            <a:off x="1556331" y="1272938"/>
            <a:ext cx="7085700" cy="2938500"/>
          </a:xfrm>
          <a:prstGeom prst="rect">
            <a:avLst/>
          </a:prstGeom>
        </p:spPr>
        <p:txBody>
          <a:bodyPr spcFirstLastPara="1" wrap="square" lIns="91425" tIns="91425" rIns="91425" bIns="91425" anchor="t" anchorCtr="0">
            <a:noAutofit/>
          </a:bodyPr>
          <a:lstStyle/>
          <a:p>
            <a:r>
              <a:rPr lang="en-US" sz="1400" dirty="0"/>
              <a:t>Hypothesis 1: Artists ranked higher overall are consistently ranked higher in individual continents. (Higher being closer to 1.)</a:t>
            </a:r>
          </a:p>
          <a:p>
            <a:pPr lvl="1"/>
            <a:r>
              <a:rPr lang="en-US" sz="1400" dirty="0"/>
              <a:t>Based on this analysis, it appears there is some merit in this statement and it would be worth further exploration. This analysis shows that when artists are ranked closer to 1</a:t>
            </a:r>
            <a:r>
              <a:rPr lang="en-US" sz="1400" b="1" dirty="0"/>
              <a:t> </a:t>
            </a:r>
            <a:r>
              <a:rPr lang="en-US" sz="1400" dirty="0"/>
              <a:t>globally, this is not indicative of country rankings. More research into how rankings are calculated globally and by country could be interesting to see if there is a different method. </a:t>
            </a:r>
          </a:p>
          <a:p>
            <a:r>
              <a:rPr lang="en-US" sz="1400" dirty="0"/>
              <a:t>Hypothesis 2: More popular and better ranked artists tend to have higher energy, danceability, loudness and tempo. </a:t>
            </a:r>
          </a:p>
          <a:p>
            <a:pPr lvl="1"/>
            <a:r>
              <a:rPr lang="en-US" sz="1400" dirty="0"/>
              <a:t>There appears to be some correlations when looking at popularity but not when looking at rank. Perhaps bucketing </a:t>
            </a:r>
            <a:r>
              <a:rPr lang="en-US" sz="1400" dirty="0" err="1"/>
              <a:t>musicalities</a:t>
            </a:r>
            <a:r>
              <a:rPr lang="en-US" sz="1400" dirty="0"/>
              <a:t> into broader song categories (like genre) and seeing which together tend to result in more popular or higher ranked songs could be interesting. Also, looking at the same </a:t>
            </a:r>
            <a:r>
              <a:rPr lang="en-US" sz="1400" dirty="0" err="1"/>
              <a:t>musicalities</a:t>
            </a:r>
            <a:r>
              <a:rPr lang="en-US" sz="1400" dirty="0"/>
              <a:t> for popularity and rank may help.</a:t>
            </a:r>
            <a:endParaRPr sz="1400" b="1"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01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285750" indent="-285750"/>
            <a:r>
              <a:rPr lang="en-US" sz="1800" dirty="0"/>
              <a:t>Time frames of data sources didn’t necessarily correlate so we may not have been looking at apples to apples. For example, the data with </a:t>
            </a:r>
            <a:r>
              <a:rPr lang="en-US" sz="1800" dirty="0" err="1"/>
              <a:t>musicalities</a:t>
            </a:r>
            <a:r>
              <a:rPr lang="en-US" sz="1800" dirty="0"/>
              <a:t> spanned decades whereas the top artist data was from May 2020.</a:t>
            </a:r>
          </a:p>
          <a:p>
            <a:pPr marL="285750" indent="-285750"/>
            <a:r>
              <a:rPr lang="en-US" sz="1800" dirty="0"/>
              <a:t>Rank and popularity in different countries are dependent on a number of possible variables (for example population, number of Spotify users, etc.) </a:t>
            </a:r>
          </a:p>
          <a:p>
            <a:pPr marL="285750" indent="-285750"/>
            <a:r>
              <a:rPr lang="en-US" sz="1800" dirty="0"/>
              <a:t>Would need more information on how Spotify calculates all of its variables.</a:t>
            </a:r>
          </a:p>
          <a:p>
            <a:pPr marL="285750" indent="-285750"/>
            <a:endParaRPr lang="en-US" sz="1800" dirty="0"/>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05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To continue the research, in addition to what was already discussed, we could:</a:t>
            </a:r>
          </a:p>
          <a:p>
            <a:pPr marL="285750" indent="-285750"/>
            <a:r>
              <a:rPr lang="en-US" sz="1800" dirty="0"/>
              <a:t>Look at different date ranges since the musicality data was from May 2020 and the artist rank data was inclusive of May 2020 but a broader time range. </a:t>
            </a:r>
          </a:p>
          <a:p>
            <a:pPr marL="285750" indent="-285750"/>
            <a:r>
              <a:rPr lang="en-US" sz="1800" dirty="0"/>
              <a:t>Dig deeper into each country’s musicality preferences vs a global picture.</a:t>
            </a:r>
          </a:p>
          <a:p>
            <a:pPr marL="285750" indent="-285750"/>
            <a:r>
              <a:rPr lang="en-US" sz="1800" dirty="0"/>
              <a:t>Include genres.</a:t>
            </a:r>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084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ctrTitle" idx="4294967295"/>
          </p:nvPr>
        </p:nvSpPr>
        <p:spPr>
          <a:xfrm>
            <a:off x="1701775" y="1659550"/>
            <a:ext cx="7048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chemeClr val="accent1"/>
                </a:solidFill>
              </a:rPr>
              <a:t>Questions?</a:t>
            </a:r>
            <a:endParaRPr sz="9600" dirty="0">
              <a:solidFill>
                <a:schemeClr val="accent1"/>
              </a:solidFill>
            </a:endParaRPr>
          </a:p>
        </p:txBody>
      </p:sp>
      <p:sp>
        <p:nvSpPr>
          <p:cNvPr id="259" name="Google Shape;259;p28"/>
          <p:cNvSpPr txBox="1">
            <a:spLocks noGrp="1"/>
          </p:cNvSpPr>
          <p:nvPr>
            <p:ph type="subTitle" idx="4294967295"/>
          </p:nvPr>
        </p:nvSpPr>
        <p:spPr>
          <a:xfrm>
            <a:off x="1701775" y="2763851"/>
            <a:ext cx="7048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Thank you for listening!</a:t>
            </a:r>
            <a:endParaRPr dirty="0"/>
          </a:p>
        </p:txBody>
      </p:sp>
      <p:sp>
        <p:nvSpPr>
          <p:cNvPr id="260" name="Google Shape;260;p2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 name="TextBox 1">
            <a:extLst>
              <a:ext uri="{FF2B5EF4-FFF2-40B4-BE49-F238E27FC236}">
                <a16:creationId xmlns:a16="http://schemas.microsoft.com/office/drawing/2014/main" id="{736DA06F-BEDC-C044-95D4-B7FFB1209610}"/>
              </a:ext>
            </a:extLst>
          </p:cNvPr>
          <p:cNvSpPr txBox="1"/>
          <p:nvPr/>
        </p:nvSpPr>
        <p:spPr>
          <a:xfrm>
            <a:off x="1054443" y="502508"/>
            <a:ext cx="412292" cy="584775"/>
          </a:xfrm>
          <a:prstGeom prst="rect">
            <a:avLst/>
          </a:prstGeom>
          <a:noFill/>
        </p:spPr>
        <p:txBody>
          <a:bodyPr wrap="none" rtlCol="0">
            <a:spAutoFit/>
          </a:bodyPr>
          <a:lstStyle/>
          <a:p>
            <a:r>
              <a:rPr lang="en-US" sz="3200" dirty="0">
                <a:solidFill>
                  <a:schemeClr val="bg1">
                    <a:alpha val="58000"/>
                  </a:schemeClr>
                </a:solidFill>
              </a:rPr>
              <a:t>?</a:t>
            </a:r>
          </a:p>
        </p:txBody>
      </p:sp>
    </p:spTree>
    <p:extLst>
      <p:ext uri="{BB962C8B-B14F-4D97-AF65-F5344CB8AC3E}">
        <p14:creationId xmlns:p14="http://schemas.microsoft.com/office/powerpoint/2010/main" val="392206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 and Key Questions</a:t>
            </a:r>
            <a:endParaRPr dirty="0"/>
          </a:p>
        </p:txBody>
      </p:sp>
    </p:spTree>
    <p:extLst>
      <p:ext uri="{BB962C8B-B14F-4D97-AF65-F5344CB8AC3E}">
        <p14:creationId xmlns:p14="http://schemas.microsoft.com/office/powerpoint/2010/main" val="182429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sz="2400" dirty="0"/>
              <a:t>This project explores relationships between top streamed music and song attributes, as well as rank by country and overall. </a:t>
            </a:r>
          </a:p>
          <a:p>
            <a:r>
              <a:rPr lang="en-US" sz="2400" dirty="0"/>
              <a:t>Hypothesis 1: Artists ranked higher overall are consistently ranked higher in individual continents. (Higher being closer to 1.)</a:t>
            </a:r>
          </a:p>
          <a:p>
            <a:r>
              <a:rPr lang="en-US" sz="2400" dirty="0"/>
              <a:t>Hypothesis 2: More popular and better ranked artists tend to have higher energy, danceability, loudness and tempo.</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7946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Key Questions</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pPr lvl="1"/>
            <a:r>
              <a:rPr lang="en-US" dirty="0"/>
              <a:t>How does top artists’ rank across continents compare to their global rank?</a:t>
            </a:r>
            <a:endParaRPr lang="en-US" dirty="0">
              <a:highlight>
                <a:srgbClr val="FFFF00"/>
              </a:highlight>
            </a:endParaRPr>
          </a:p>
          <a:p>
            <a:pPr lvl="1"/>
            <a:r>
              <a:rPr lang="en-US" dirty="0"/>
              <a:t>Is there a relationship between “</a:t>
            </a:r>
            <a:r>
              <a:rPr lang="en-US" dirty="0" err="1"/>
              <a:t>musicalities</a:t>
            </a:r>
            <a:r>
              <a:rPr lang="en-US" dirty="0"/>
              <a:t>” and popularity by country (as defined by Spotify)? </a:t>
            </a:r>
          </a:p>
          <a:p>
            <a:pPr lvl="1"/>
            <a:r>
              <a:rPr lang="en-US" dirty="0"/>
              <a:t>Is there a relationship between “</a:t>
            </a:r>
            <a:r>
              <a:rPr lang="en-US" dirty="0" err="1"/>
              <a:t>musicalities</a:t>
            </a:r>
            <a:r>
              <a:rPr lang="en-US" dirty="0"/>
              <a:t>” and average artist rank? </a:t>
            </a:r>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5C82691D-DE03-E24D-8355-E6CC7F53C61C}"/>
              </a:ext>
            </a:extLst>
          </p:cNvPr>
          <p:cNvSpPr txBox="1"/>
          <p:nvPr/>
        </p:nvSpPr>
        <p:spPr>
          <a:xfrm>
            <a:off x="8130745" y="504437"/>
            <a:ext cx="412292" cy="584775"/>
          </a:xfrm>
          <a:prstGeom prst="rect">
            <a:avLst/>
          </a:prstGeom>
          <a:noFill/>
        </p:spPr>
        <p:txBody>
          <a:bodyPr wrap="none" rtlCol="0">
            <a:spAutoFit/>
          </a:bodyPr>
          <a:lstStyle/>
          <a:p>
            <a:r>
              <a:rPr lang="en-US" sz="3200" dirty="0">
                <a:solidFill>
                  <a:schemeClr val="bg1">
                    <a:alpha val="57000"/>
                  </a:schemeClr>
                </a:solidFill>
              </a:rPr>
              <a:t>?</a:t>
            </a:r>
          </a:p>
        </p:txBody>
      </p:sp>
    </p:spTree>
    <p:extLst>
      <p:ext uri="{BB962C8B-B14F-4D97-AF65-F5344CB8AC3E}">
        <p14:creationId xmlns:p14="http://schemas.microsoft.com/office/powerpoint/2010/main" val="358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Definitions of </a:t>
            </a:r>
            <a:r>
              <a:rPr lang="en-US" sz="2000" dirty="0" err="1">
                <a:solidFill>
                  <a:srgbClr val="FFC000"/>
                </a:solidFill>
              </a:rPr>
              <a:t>Musicalities</a:t>
            </a:r>
            <a:endParaRPr sz="2000" dirty="0">
              <a:solidFill>
                <a:srgbClr val="FFC000"/>
              </a:solidFill>
            </a:endParaRPr>
          </a:p>
        </p:txBody>
      </p:sp>
      <p:sp>
        <p:nvSpPr>
          <p:cNvPr id="142" name="Google Shape;142;p20"/>
          <p:cNvSpPr txBox="1">
            <a:spLocks noGrp="1"/>
          </p:cNvSpPr>
          <p:nvPr>
            <p:ph type="subTitle" idx="4294967295"/>
          </p:nvPr>
        </p:nvSpPr>
        <p:spPr>
          <a:xfrm>
            <a:off x="1751977" y="974418"/>
            <a:ext cx="6795338" cy="4291847"/>
          </a:xfrm>
          <a:prstGeom prst="rect">
            <a:avLst/>
          </a:prstGeom>
        </p:spPr>
        <p:txBody>
          <a:bodyPr spcFirstLastPara="1" wrap="square" lIns="91425" tIns="91425" rIns="91425" bIns="91425" anchor="t" anchorCtr="0">
            <a:noAutofit/>
          </a:bodyPr>
          <a:lstStyle/>
          <a:p>
            <a:pPr marL="0" lvl="0" indent="0">
              <a:buNone/>
            </a:pPr>
            <a:endParaRPr lang="en-US" sz="1200" dirty="0"/>
          </a:p>
          <a:p>
            <a:r>
              <a:rPr lang="en-US" sz="1200" b="1" dirty="0"/>
              <a:t>Danceability:</a:t>
            </a:r>
            <a:r>
              <a:rPr lang="en-US" sz="1200" dirty="0"/>
              <a:t> Describes how suitable a track is for dancing based on a combination of musical elements including tempo, rhythm stability, beat strength, and overall regularity.</a:t>
            </a:r>
          </a:p>
          <a:p>
            <a:r>
              <a:rPr lang="en-US" sz="1200" b="1" dirty="0"/>
              <a:t>Valence: </a:t>
            </a:r>
            <a:r>
              <a:rPr lang="en-US" sz="1200" dirty="0"/>
              <a:t>Describes the musical positiveness conveyed by a track. Tracks with high valence sound more positive (e.g. happy, cheerful, euphoric), while tracks with low valence sound more negative (e.g. sad, depressed, angry).</a:t>
            </a:r>
          </a:p>
          <a:p>
            <a:r>
              <a:rPr lang="en-US" sz="1200" b="1" dirty="0"/>
              <a:t>Energy:</a:t>
            </a:r>
            <a:r>
              <a:rPr lang="en-US" sz="1200" dirty="0"/>
              <a:t> Represents a perceptual measure of intensity and activity. Typically, energetic tracks feel fast, loud, and noisy. For example, death metal has high energy, while a Bach prelude scores low on the scale.</a:t>
            </a:r>
          </a:p>
          <a:p>
            <a:r>
              <a:rPr lang="en-US" sz="1200" b="1" dirty="0"/>
              <a:t>Tempo: </a:t>
            </a:r>
            <a:r>
              <a:rPr lang="en-US" sz="1200" dirty="0"/>
              <a:t>The overall estimated tempo of a track in beats per minute (BPM). In musical terminology, tempo is the speed or pace of a given piece, and derives directly from the average beat duration.</a:t>
            </a:r>
          </a:p>
          <a:p>
            <a:r>
              <a:rPr lang="en-US" sz="1200" b="1" dirty="0"/>
              <a:t>Loudness: </a:t>
            </a:r>
            <a:r>
              <a:rPr lang="en-US" sz="1200" dirty="0"/>
              <a:t>The overall loudness of a track in decibels (dB). Loudness values are averaged across the entire track and are useful for comparing relative loudness of tracks.</a:t>
            </a:r>
          </a:p>
          <a:p>
            <a:pPr marL="63500" indent="0">
              <a:buNone/>
            </a:pPr>
            <a:r>
              <a:rPr lang="en-US" sz="1050" dirty="0"/>
              <a:t>Source: https://</a:t>
            </a:r>
            <a:r>
              <a:rPr lang="en-US" sz="1050" dirty="0" err="1"/>
              <a:t>towardsdatascience.com</a:t>
            </a:r>
            <a:r>
              <a:rPr lang="en-US" sz="1050" dirty="0"/>
              <a:t>/what-makes-a-song-likeable-dbfdb7abe404#:~:text=Valence%3A%20Describes%20the%20musical%20positiveness,measure%20of%20intensity%20and%20activity</a:t>
            </a:r>
            <a:endParaRPr lang="en-US" sz="1200" dirty="0"/>
          </a:p>
          <a:p>
            <a:pPr marL="0" lvl="0" indent="0">
              <a:buNone/>
            </a:pPr>
            <a:endParaRPr lang="en-US" sz="1200" dirty="0"/>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417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Tree>
    <p:extLst>
      <p:ext uri="{BB962C8B-B14F-4D97-AF65-F5344CB8AC3E}">
        <p14:creationId xmlns:p14="http://schemas.microsoft.com/office/powerpoint/2010/main" val="214823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984210" y="1479335"/>
            <a:ext cx="2766540" cy="2785550"/>
            <a:chOff x="5632317" y="1189775"/>
            <a:chExt cx="3305700" cy="2785550"/>
          </a:xfrm>
        </p:grpSpPr>
        <p:sp>
          <p:nvSpPr>
            <p:cNvPr id="287" name="Google Shape;287;p30"/>
            <p:cNvSpPr/>
            <p:nvPr/>
          </p:nvSpPr>
          <p:spPr>
            <a:xfrm>
              <a:off x="5632317" y="1189775"/>
              <a:ext cx="3305700"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Analysis</a:t>
              </a:r>
              <a:endParaRPr b="1" dirty="0">
                <a:solidFill>
                  <a:srgbClr val="FFFFFF"/>
                </a:solidFill>
                <a:latin typeface="Barlow"/>
                <a:ea typeface="Barlow"/>
                <a:cs typeface="Barlow"/>
                <a:sym typeface="Barlow"/>
              </a:endParaRPr>
            </a:p>
          </p:txBody>
        </p:sp>
        <p:sp>
          <p:nvSpPr>
            <p:cNvPr id="288" name="Google Shape;288;p30"/>
            <p:cNvSpPr txBox="1"/>
            <p:nvPr/>
          </p:nvSpPr>
          <p:spPr>
            <a:xfrm>
              <a:off x="616707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Using t</a:t>
              </a:r>
              <a:r>
                <a:rPr lang="en-US" sz="1200" dirty="0">
                  <a:solidFill>
                    <a:srgbClr val="434343"/>
                  </a:solidFill>
                  <a:latin typeface="Barlow"/>
                  <a:ea typeface="Barlow"/>
                  <a:cs typeface="Barlow"/>
                  <a:sym typeface="Barlow"/>
                </a:rPr>
                <a:t>he</a:t>
              </a:r>
              <a:r>
                <a:rPr lang="en" sz="1200" dirty="0">
                  <a:solidFill>
                    <a:srgbClr val="434343"/>
                  </a:solidFill>
                  <a:latin typeface="Barlow"/>
                  <a:ea typeface="Barlow"/>
                  <a:cs typeface="Barlow"/>
                  <a:sym typeface="Barlow"/>
                </a:rPr>
                <a:t> cleaned data, developed charts to test each key question.</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Depending on the result, adjusted chart for further exploration or better display.</a:t>
              </a:r>
            </a:p>
          </p:txBody>
        </p:sp>
      </p:grpSp>
      <p:grpSp>
        <p:nvGrpSpPr>
          <p:cNvPr id="289" name="Google Shape;289;p30"/>
          <p:cNvGrpSpPr/>
          <p:nvPr/>
        </p:nvGrpSpPr>
        <p:grpSpPr>
          <a:xfrm>
            <a:off x="1270524" y="1479549"/>
            <a:ext cx="2968401" cy="2785336"/>
            <a:chOff x="0" y="1189989"/>
            <a:chExt cx="3546900" cy="2785336"/>
          </a:xfrm>
        </p:grpSpPr>
        <p:sp>
          <p:nvSpPr>
            <p:cNvPr id="290" name="Google Shape;290;p30"/>
            <p:cNvSpPr/>
            <p:nvPr/>
          </p:nvSpPr>
          <p:spPr>
            <a:xfrm>
              <a:off x="0" y="1189989"/>
              <a:ext cx="3546900" cy="6690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Gathering</a:t>
              </a:r>
              <a:endParaRPr b="1" dirty="0">
                <a:solidFill>
                  <a:srgbClr val="FFFFFF"/>
                </a:solidFill>
                <a:latin typeface="Barlow"/>
                <a:ea typeface="Barlow"/>
                <a:cs typeface="Barlow"/>
                <a:sym typeface="Barlow"/>
              </a:endParaRPr>
            </a:p>
          </p:txBody>
        </p:sp>
        <p:sp>
          <p:nvSpPr>
            <p:cNvPr id="291" name="Google Shape;291;p30"/>
            <p:cNvSpPr txBox="1"/>
            <p:nvPr/>
          </p:nvSpPr>
          <p:spPr>
            <a:xfrm>
              <a:off x="65536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 sz="1200" dirty="0">
                  <a:solidFill>
                    <a:srgbClr val="434343"/>
                  </a:solidFill>
                  <a:latin typeface="Barlow"/>
                  <a:ea typeface="Barlow"/>
                  <a:cs typeface="Barlow"/>
                  <a:sym typeface="Barlow"/>
                </a:rPr>
                <a:t>Collected data on top songs from May 2020 and </a:t>
              </a:r>
              <a:r>
                <a:rPr lang="en" sz="1200" dirty="0" err="1">
                  <a:solidFill>
                    <a:srgbClr val="434343"/>
                  </a:solidFill>
                  <a:latin typeface="Barlow"/>
                  <a:ea typeface="Barlow"/>
                  <a:cs typeface="Barlow"/>
                  <a:sym typeface="Barlow"/>
                </a:rPr>
                <a:t>musicalities</a:t>
              </a:r>
              <a:r>
                <a:rPr lang="en" sz="1200" dirty="0">
                  <a:solidFill>
                    <a:srgbClr val="434343"/>
                  </a:solidFill>
                  <a:latin typeface="Barlow"/>
                  <a:ea typeface="Barlow"/>
                  <a:cs typeface="Barlow"/>
                  <a:sym typeface="Barlow"/>
                </a:rPr>
                <a:t> from the 1920s to today in two .csv files, both generated using Spotify data (Source: </a:t>
              </a:r>
              <a:r>
                <a:rPr lang="en-US" sz="1200" dirty="0">
                  <a:solidFill>
                    <a:srgbClr val="434343"/>
                  </a:solidFill>
                  <a:latin typeface="Barlow"/>
                  <a:ea typeface="Barlow"/>
                  <a:cs typeface="Barlow"/>
                  <a:sym typeface="Barlow"/>
                </a:rPr>
                <a:t>Kaggle</a:t>
              </a:r>
              <a:r>
                <a:rPr lang="en" sz="1200" dirty="0">
                  <a:solidFill>
                    <a:srgbClr val="434343"/>
                  </a:solidFill>
                  <a:latin typeface="Barlow"/>
                  <a:ea typeface="Barlow"/>
                  <a:cs typeface="Barlow"/>
                  <a:sym typeface="Barlow"/>
                </a:rPr>
                <a:t>)</a:t>
              </a:r>
              <a:endParaRPr sz="1200" dirty="0">
                <a:solidFill>
                  <a:srgbClr val="434343"/>
                </a:solidFill>
                <a:latin typeface="Barlow"/>
                <a:ea typeface="Barlow"/>
                <a:cs typeface="Barlow"/>
                <a:sym typeface="Barlow"/>
              </a:endParaRPr>
            </a:p>
          </p:txBody>
        </p:sp>
      </p:grpSp>
      <p:grpSp>
        <p:nvGrpSpPr>
          <p:cNvPr id="292" name="Google Shape;292;p30"/>
          <p:cNvGrpSpPr/>
          <p:nvPr/>
        </p:nvGrpSpPr>
        <p:grpSpPr>
          <a:xfrm>
            <a:off x="3734528" y="1479335"/>
            <a:ext cx="2766540" cy="2785550"/>
            <a:chOff x="2944204" y="1189775"/>
            <a:chExt cx="3305700" cy="2785550"/>
          </a:xfrm>
        </p:grpSpPr>
        <p:sp>
          <p:nvSpPr>
            <p:cNvPr id="293" name="Google Shape;293;p30"/>
            <p:cNvSpPr/>
            <p:nvPr/>
          </p:nvSpPr>
          <p:spPr>
            <a:xfrm>
              <a:off x="2944204" y="1189775"/>
              <a:ext cx="330570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Cleaning</a:t>
              </a:r>
              <a:endParaRPr b="1" dirty="0">
                <a:solidFill>
                  <a:srgbClr val="FFFFFF"/>
                </a:solidFill>
                <a:latin typeface="Barlow"/>
                <a:ea typeface="Barlow"/>
                <a:cs typeface="Barlow"/>
                <a:sym typeface="Barlow"/>
              </a:endParaRPr>
            </a:p>
          </p:txBody>
        </p:sp>
        <p:sp>
          <p:nvSpPr>
            <p:cNvPr id="294" name="Google Shape;294;p30"/>
            <p:cNvSpPr txBox="1"/>
            <p:nvPr/>
          </p:nvSpPr>
          <p:spPr>
            <a:xfrm>
              <a:off x="3478941"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Process: [1] Combined data sets on artist name—needed to clean some data to get matches. [2] Grouped by artist name to get means. [3] Initially removed global rankings</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Concerns: Not all artists may match</a:t>
              </a: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434343"/>
                </a:solidFill>
                <a:latin typeface="Barlow"/>
                <a:ea typeface="Barlow"/>
                <a:cs typeface="Barlow"/>
                <a:sym typeface="Barlow"/>
              </a:endParaRPr>
            </a:p>
          </p:txBody>
        </p:sp>
      </p:grpSp>
    </p:spTree>
    <p:extLst>
      <p:ext uri="{BB962C8B-B14F-4D97-AF65-F5344CB8AC3E}">
        <p14:creationId xmlns:p14="http://schemas.microsoft.com/office/powerpoint/2010/main" val="259452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03435"/>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of Key Questions</a:t>
            </a:r>
            <a:endParaRPr dirty="0"/>
          </a:p>
        </p:txBody>
      </p:sp>
    </p:spTree>
    <p:extLst>
      <p:ext uri="{BB962C8B-B14F-4D97-AF65-F5344CB8AC3E}">
        <p14:creationId xmlns:p14="http://schemas.microsoft.com/office/powerpoint/2010/main" val="2702905490"/>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1557</Words>
  <Application>Microsoft Macintosh PowerPoint</Application>
  <PresentationFormat>On-screen Show (16:9)</PresentationFormat>
  <Paragraphs>111</Paragraphs>
  <Slides>24</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Barlow</vt:lpstr>
      <vt:lpstr>Arial</vt:lpstr>
      <vt:lpstr>Basset template</vt:lpstr>
      <vt:lpstr>STREAMING MUSIC ANALYSIS</vt:lpstr>
      <vt:lpstr>Agenda</vt:lpstr>
      <vt:lpstr>Project Overview and Key Questions</vt:lpstr>
      <vt:lpstr>Project Overview</vt:lpstr>
      <vt:lpstr>Key Questions</vt:lpstr>
      <vt:lpstr>Definitions of Musicalities</vt:lpstr>
      <vt:lpstr>Methodology</vt:lpstr>
      <vt:lpstr>Methodology</vt:lpstr>
      <vt:lpstr>Analysis of Key Questions</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2: Is there a relationship between “musicalities” and popularity by country? </vt:lpstr>
      <vt:lpstr>Question 2: Is there a relationship between “musicalities” and popularity by country? </vt:lpstr>
      <vt:lpstr>Question 2: Is there a relationship between “musicalities” and popularity by country? </vt:lpstr>
      <vt:lpstr>Question 3: Is there a relationship between “musicalities” and average artist rank?</vt:lpstr>
      <vt:lpstr>Question 3: Is there a relationship between “musicalities” and average artist rank?</vt:lpstr>
      <vt:lpstr>Question 3: Is there a relationship between “musicalities” and average artist rank?</vt:lpstr>
      <vt:lpstr>Discussion and Next Steps</vt:lpstr>
      <vt:lpstr>Discussion</vt:lpstr>
      <vt:lpstr>Challenges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Amanda Freund</cp:lastModifiedBy>
  <cp:revision>66</cp:revision>
  <dcterms:modified xsi:type="dcterms:W3CDTF">2021-04-03T18:36:24Z</dcterms:modified>
</cp:coreProperties>
</file>