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14" r:id="rId10"/>
    <p:sldId id="312" r:id="rId11"/>
    <p:sldId id="313" r:id="rId12"/>
    <p:sldId id="309" r:id="rId13"/>
    <p:sldId id="304" r:id="rId14"/>
    <p:sldId id="305" r:id="rId15"/>
    <p:sldId id="308" r:id="rId16"/>
    <p:sldId id="306" r:id="rId17"/>
  </p:sldIdLst>
  <p:sldSz cx="9144000" cy="5143500" type="screen16x9"/>
  <p:notesSz cx="6858000" cy="9144000"/>
  <p:embeddedFontLst>
    <p:embeddedFont>
      <p:font typeface="Barlow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Freund" initials="AF" lastIdx="3" clrIdx="0">
    <p:extLst>
      <p:ext uri="{19B8F6BF-5375-455C-9EA6-DF929625EA0E}">
        <p15:presenceInfo xmlns:p15="http://schemas.microsoft.com/office/powerpoint/2012/main" userId="54ddec6c02ed9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42F75-7C1E-4CD8-8D0B-BB6E87AE0EED}">
  <a:tblStyle styleId="{4F142F75-7C1E-4CD8-8D0B-BB6E87AE0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E76D83-BB02-407F-8F4D-D8C6B472E3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07:14:46.942" idx="3">
    <p:pos x="3560" y="2857"/>
    <p:text>Add concerns to the data cleaning/anything that may not have gone as planned.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06:56:16.342" idx="1">
    <p:pos x="10" y="10"/>
    <p:text>Would be nice if popularity was always the Y axis for consistency.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116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09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15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35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29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10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0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1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2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47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lum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STREAMING MUSIC ANALYSIS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CDFC-4B57-7E46-8753-AA1225CF51F7}"/>
              </a:ext>
            </a:extLst>
          </p:cNvPr>
          <p:cNvSpPr txBox="1">
            <a:spLocks/>
          </p:cNvSpPr>
          <p:nvPr/>
        </p:nvSpPr>
        <p:spPr>
          <a:xfrm>
            <a:off x="4730704" y="3423153"/>
            <a:ext cx="3987092" cy="5289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Eric Meyer, Kristen </a:t>
            </a:r>
            <a:r>
              <a:rPr lang="en-US" dirty="0" err="1">
                <a:solidFill>
                  <a:schemeClr val="bg1"/>
                </a:solidFill>
              </a:rPr>
              <a:t>Scaletta</a:t>
            </a:r>
            <a:r>
              <a:rPr lang="en-US" dirty="0">
                <a:solidFill>
                  <a:schemeClr val="bg1"/>
                </a:solidFill>
              </a:rPr>
              <a:t> and Michelle </a:t>
            </a:r>
            <a:r>
              <a:rPr lang="en-US" dirty="0" err="1">
                <a:solidFill>
                  <a:schemeClr val="bg1"/>
                </a:solidFill>
              </a:rPr>
              <a:t>Simek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91049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2: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popularity?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popularity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0C30B-B4C7-7545-BC0B-65D758FA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79" y="1584281"/>
            <a:ext cx="3400067" cy="2507712"/>
          </a:xfrm>
          <a:prstGeom prst="rect">
            <a:avLst/>
          </a:prstGeom>
        </p:spPr>
      </p:pic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271F5E26-2EC3-9F42-9627-060E7C7D7B0D}"/>
              </a:ext>
            </a:extLst>
          </p:cNvPr>
          <p:cNvSpPr txBox="1">
            <a:spLocks/>
          </p:cNvSpPr>
          <p:nvPr/>
        </p:nvSpPr>
        <p:spPr>
          <a:xfrm>
            <a:off x="2176247" y="3898264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It appears there may be a positive correlation between loudness and popularity.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BF1DD-F18F-4C48-9966-5F4C88A00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77" y="1664840"/>
            <a:ext cx="3346951" cy="2529979"/>
          </a:xfrm>
          <a:prstGeom prst="rect">
            <a:avLst/>
          </a:prstGeom>
        </p:spPr>
      </p:pic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5667829" y="3879131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positive correlation between tempo and popularity. Looking further into the cluster would be interesting.</a:t>
            </a:r>
          </a:p>
        </p:txBody>
      </p:sp>
    </p:spTree>
    <p:extLst>
      <p:ext uri="{BB962C8B-B14F-4D97-AF65-F5344CB8AC3E}">
        <p14:creationId xmlns:p14="http://schemas.microsoft.com/office/powerpoint/2010/main" val="259119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91049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2: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popularity?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popularity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2018527" y="3963825"/>
            <a:ext cx="62622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weak negative correlation between valence and popularity.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4470A-2A7B-B746-914C-86ACDB64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124" y="1450849"/>
            <a:ext cx="3590620" cy="26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6" y="291049"/>
            <a:ext cx="666964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3: How does top artists rank across continents compare to their global rank?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73E10-E6E0-EB45-8D7C-AB0546CE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010" y="1505332"/>
            <a:ext cx="3580439" cy="3179285"/>
          </a:xfrm>
          <a:prstGeom prst="rect">
            <a:avLst/>
          </a:prstGeom>
        </p:spPr>
      </p:pic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684823B4-115E-6A4C-8048-2C757DD816BF}"/>
              </a:ext>
            </a:extLst>
          </p:cNvPr>
          <p:cNvSpPr txBox="1">
            <a:spLocks/>
          </p:cNvSpPr>
          <p:nvPr/>
        </p:nvSpPr>
        <p:spPr>
          <a:xfrm>
            <a:off x="1751977" y="993210"/>
            <a:ext cx="67953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Looked at individual top artists’ ranks in each continent in which they are ranked compared to how they are ranked globally.</a:t>
            </a:r>
          </a:p>
        </p:txBody>
      </p:sp>
      <p:sp>
        <p:nvSpPr>
          <p:cNvPr id="8" name="Google Shape;142;p20">
            <a:extLst>
              <a:ext uri="{FF2B5EF4-FFF2-40B4-BE49-F238E27FC236}">
                <a16:creationId xmlns:a16="http://schemas.microsoft.com/office/drawing/2014/main" id="{9CC0477B-3C54-AA43-8B44-BB1917D1C14B}"/>
              </a:ext>
            </a:extLst>
          </p:cNvPr>
          <p:cNvSpPr txBox="1">
            <a:spLocks/>
          </p:cNvSpPr>
          <p:nvPr/>
        </p:nvSpPr>
        <p:spPr>
          <a:xfrm>
            <a:off x="1863079" y="4358700"/>
            <a:ext cx="62622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In this case, it appears the </a:t>
            </a:r>
            <a:r>
              <a:rPr lang="en-US" sz="1200" dirty="0" err="1"/>
              <a:t>Weeknd</a:t>
            </a:r>
            <a:r>
              <a:rPr lang="en-US" sz="1200" dirty="0"/>
              <a:t> is ranked higher globally (10) than in any continent. Would be worth looking into global ranking methodology.</a:t>
            </a:r>
          </a:p>
        </p:txBody>
      </p:sp>
    </p:spTree>
    <p:extLst>
      <p:ext uri="{BB962C8B-B14F-4D97-AF65-F5344CB8AC3E}">
        <p14:creationId xmlns:p14="http://schemas.microsoft.com/office/powerpoint/2010/main" val="74091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and Next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23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Hypothesis 1: More popular and better ranked songs tend to have higher energy, danceability, loudness and tempo.</a:t>
            </a:r>
          </a:p>
          <a:p>
            <a:pPr lvl="1"/>
            <a:r>
              <a:rPr lang="en-US" sz="1600" dirty="0"/>
              <a:t>Based on this analysis, it appears there is some merit in this statement and it would be worth further exploration. Perhaps bucketing </a:t>
            </a:r>
            <a:r>
              <a:rPr lang="en-US" sz="1600" dirty="0" err="1"/>
              <a:t>musicalities</a:t>
            </a:r>
            <a:r>
              <a:rPr lang="en-US" sz="1600" dirty="0"/>
              <a:t> into broader song categories and seeing which together tend to result in more popular or higher ranked songs could be interesting.</a:t>
            </a:r>
          </a:p>
          <a:p>
            <a:r>
              <a:rPr lang="en-US" sz="1600" dirty="0"/>
              <a:t>Hypothesis 2: Artists ranked higher (closer to 1) overall are consistently higher in multiple countries.</a:t>
            </a:r>
          </a:p>
          <a:p>
            <a:pPr lvl="1"/>
            <a:r>
              <a:rPr lang="en-US" sz="1600" dirty="0"/>
              <a:t>This analysis shows that when artists are ranked closer to 1</a:t>
            </a:r>
            <a:r>
              <a:rPr lang="en-US" sz="1600" b="1" dirty="0"/>
              <a:t> </a:t>
            </a:r>
            <a:r>
              <a:rPr lang="en-US" sz="1600" dirty="0"/>
              <a:t>globally, this is not indicative of country rankings. More research into how rankings are calculated globally and by country could be interesting to see if there is a different method.</a:t>
            </a:r>
            <a:endParaRPr sz="1600" b="1"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9" name="Google Shape;261;p28">
            <a:extLst>
              <a:ext uri="{FF2B5EF4-FFF2-40B4-BE49-F238E27FC236}">
                <a16:creationId xmlns:a16="http://schemas.microsoft.com/office/drawing/2014/main" id="{2909A949-1295-024F-81FE-969E7FDC1625}"/>
              </a:ext>
            </a:extLst>
          </p:cNvPr>
          <p:cNvGrpSpPr/>
          <p:nvPr/>
        </p:nvGrpSpPr>
        <p:grpSpPr>
          <a:xfrm>
            <a:off x="8135021" y="664154"/>
            <a:ext cx="361896" cy="265341"/>
            <a:chOff x="4610450" y="3703750"/>
            <a:chExt cx="453050" cy="332175"/>
          </a:xfrm>
        </p:grpSpPr>
        <p:sp>
          <p:nvSpPr>
            <p:cNvPr id="10" name="Google Shape;262;p28">
              <a:extLst>
                <a:ext uri="{FF2B5EF4-FFF2-40B4-BE49-F238E27FC236}">
                  <a16:creationId xmlns:a16="http://schemas.microsoft.com/office/drawing/2014/main" id="{E4BA1471-FC28-4447-8AE3-76052DB6FE8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3;p28">
              <a:extLst>
                <a:ext uri="{FF2B5EF4-FFF2-40B4-BE49-F238E27FC236}">
                  <a16:creationId xmlns:a16="http://schemas.microsoft.com/office/drawing/2014/main" id="{4A9FF7D0-C639-D543-A68F-5569245A492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15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and Next Steps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List difficulties:</a:t>
            </a:r>
            <a:endParaRPr lang="en-US" sz="1800" dirty="0"/>
          </a:p>
          <a:p>
            <a:pPr marL="285750" indent="-285750"/>
            <a:r>
              <a:rPr lang="en-US" sz="1800" dirty="0"/>
              <a:t>A</a:t>
            </a:r>
          </a:p>
          <a:p>
            <a:pPr marL="285750" indent="-285750"/>
            <a:r>
              <a:rPr lang="en-US" sz="1800" dirty="0"/>
              <a:t>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To continue the research, in addition to what was already discussed, we could:</a:t>
            </a:r>
          </a:p>
          <a:p>
            <a:pPr marL="285750" indent="-285750"/>
            <a:r>
              <a:rPr lang="en-US" sz="1800" dirty="0"/>
              <a:t>Look at different date ranges since the </a:t>
            </a:r>
            <a:r>
              <a:rPr lang="en-US" sz="1800" dirty="0" err="1"/>
              <a:t>musicalitt</a:t>
            </a:r>
            <a:r>
              <a:rPr lang="en-US" sz="1800" dirty="0"/>
              <a:t> data was from May 2020 and the artist rank data was inclusive of May 2020 but a broader time range.</a:t>
            </a:r>
          </a:p>
          <a:p>
            <a:pPr marL="285750" indent="-285750"/>
            <a:r>
              <a:rPr lang="en-US" sz="1800" dirty="0"/>
              <a:t>Dig deeper into each country’s musicality preferences vs a global picture.</a:t>
            </a:r>
          </a:p>
          <a:p>
            <a:pPr marL="285750" indent="-285750"/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9" name="Google Shape;261;p28">
            <a:extLst>
              <a:ext uri="{FF2B5EF4-FFF2-40B4-BE49-F238E27FC236}">
                <a16:creationId xmlns:a16="http://schemas.microsoft.com/office/drawing/2014/main" id="{2909A949-1295-024F-81FE-969E7FDC1625}"/>
              </a:ext>
            </a:extLst>
          </p:cNvPr>
          <p:cNvGrpSpPr/>
          <p:nvPr/>
        </p:nvGrpSpPr>
        <p:grpSpPr>
          <a:xfrm>
            <a:off x="8135021" y="664154"/>
            <a:ext cx="361896" cy="265341"/>
            <a:chOff x="4610450" y="3703750"/>
            <a:chExt cx="453050" cy="332175"/>
          </a:xfrm>
        </p:grpSpPr>
        <p:sp>
          <p:nvSpPr>
            <p:cNvPr id="10" name="Google Shape;262;p28">
              <a:extLst>
                <a:ext uri="{FF2B5EF4-FFF2-40B4-BE49-F238E27FC236}">
                  <a16:creationId xmlns:a16="http://schemas.microsoft.com/office/drawing/2014/main" id="{E4BA1471-FC28-4447-8AE3-76052DB6FE8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3;p28">
              <a:extLst>
                <a:ext uri="{FF2B5EF4-FFF2-40B4-BE49-F238E27FC236}">
                  <a16:creationId xmlns:a16="http://schemas.microsoft.com/office/drawing/2014/main" id="{4A9FF7D0-C639-D543-A68F-5569245A492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605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Questions?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A06F-BEDC-C044-95D4-B7FFB1209610}"/>
              </a:ext>
            </a:extLst>
          </p:cNvPr>
          <p:cNvSpPr txBox="1"/>
          <p:nvPr/>
        </p:nvSpPr>
        <p:spPr>
          <a:xfrm>
            <a:off x="1054443" y="5025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8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206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Analysis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5" name="Google Shape;713;p49">
            <a:extLst>
              <a:ext uri="{FF2B5EF4-FFF2-40B4-BE49-F238E27FC236}">
                <a16:creationId xmlns:a16="http://schemas.microsoft.com/office/drawing/2014/main" id="{7E6C007F-8BC1-4F42-BE93-8A7634158A63}"/>
              </a:ext>
            </a:extLst>
          </p:cNvPr>
          <p:cNvGrpSpPr/>
          <p:nvPr/>
        </p:nvGrpSpPr>
        <p:grpSpPr>
          <a:xfrm>
            <a:off x="8139703" y="587100"/>
            <a:ext cx="331662" cy="419450"/>
            <a:chOff x="584925" y="238125"/>
            <a:chExt cx="415200" cy="525100"/>
          </a:xfrm>
          <a:solidFill>
            <a:schemeClr val="bg1">
              <a:alpha val="51000"/>
            </a:schemeClr>
          </a:solidFill>
        </p:grpSpPr>
        <p:sp>
          <p:nvSpPr>
            <p:cNvPr id="6" name="Google Shape;714;p49">
              <a:extLst>
                <a:ext uri="{FF2B5EF4-FFF2-40B4-BE49-F238E27FC236}">
                  <a16:creationId xmlns:a16="http://schemas.microsoft.com/office/drawing/2014/main" id="{98867AFA-3241-3943-9BD1-9A542D467A9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5;p49">
              <a:extLst>
                <a:ext uri="{FF2B5EF4-FFF2-40B4-BE49-F238E27FC236}">
                  <a16:creationId xmlns:a16="http://schemas.microsoft.com/office/drawing/2014/main" id="{B104471A-30C9-C54A-89A0-854CCF3DB49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6;p49">
              <a:extLst>
                <a:ext uri="{FF2B5EF4-FFF2-40B4-BE49-F238E27FC236}">
                  <a16:creationId xmlns:a16="http://schemas.microsoft.com/office/drawing/2014/main" id="{BCD41BBD-E975-4C4B-B1DA-F8C13A09B80A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7;p49">
              <a:extLst>
                <a:ext uri="{FF2B5EF4-FFF2-40B4-BE49-F238E27FC236}">
                  <a16:creationId xmlns:a16="http://schemas.microsoft.com/office/drawing/2014/main" id="{C614FF34-3FEA-FD40-9363-4C1A4B3F36A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8;p49">
              <a:extLst>
                <a:ext uri="{FF2B5EF4-FFF2-40B4-BE49-F238E27FC236}">
                  <a16:creationId xmlns:a16="http://schemas.microsoft.com/office/drawing/2014/main" id="{0D4B1EC2-7277-7B49-BED8-79775854812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9;p49">
              <a:extLst>
                <a:ext uri="{FF2B5EF4-FFF2-40B4-BE49-F238E27FC236}">
                  <a16:creationId xmlns:a16="http://schemas.microsoft.com/office/drawing/2014/main" id="{C9655BA4-8640-C940-9F72-B39D42DBC54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310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and Key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29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explores relationships between top streamed music and song attributes, as well as rank by country and overall. </a:t>
            </a:r>
          </a:p>
          <a:p>
            <a:r>
              <a:rPr lang="en-US" dirty="0"/>
              <a:t>Hypothesis 1: More popular and better ranked songs tend to have higher energy, danceability, loudness and tempo.</a:t>
            </a:r>
          </a:p>
          <a:p>
            <a:r>
              <a:rPr lang="en-US" dirty="0"/>
              <a:t>Hypothesis 2: Artists ranked higher overall are consistently higher in multiple countries.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60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Is there a relationship between “</a:t>
            </a:r>
            <a:r>
              <a:rPr lang="en-US" dirty="0" err="1"/>
              <a:t>musicalities</a:t>
            </a:r>
            <a:r>
              <a:rPr lang="en-US" dirty="0"/>
              <a:t>” and rank? </a:t>
            </a:r>
          </a:p>
          <a:p>
            <a:pPr lvl="1"/>
            <a:r>
              <a:rPr lang="en-US" dirty="0"/>
              <a:t>Is there a relationship between “</a:t>
            </a:r>
            <a:r>
              <a:rPr lang="en-US" dirty="0" err="1"/>
              <a:t>musicalities</a:t>
            </a:r>
            <a:r>
              <a:rPr lang="en-US" dirty="0"/>
              <a:t>” and popularity? </a:t>
            </a:r>
          </a:p>
          <a:p>
            <a:pPr lvl="1"/>
            <a:r>
              <a:rPr lang="en-US" dirty="0"/>
              <a:t>How does top artists rank across continents compare to their global rank?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2691D-DE03-E24D-8355-E6CC7F53C61C}"/>
              </a:ext>
            </a:extLst>
          </p:cNvPr>
          <p:cNvSpPr txBox="1"/>
          <p:nvPr/>
        </p:nvSpPr>
        <p:spPr>
          <a:xfrm>
            <a:off x="8130745" y="5044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7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3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23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  <a:solidFill>
            <a:schemeClr val="bg1">
              <a:alpha val="51000"/>
            </a:schemeClr>
          </a:solidFill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47933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Analysis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Using t</a:t>
              </a:r>
              <a:r>
                <a:rPr lang="en-US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he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cleaned data, developed charts to test each key question.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Depending on the result, adjusted chart for further exploration or better display.</a:t>
              </a: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47954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Gathering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Collected data on top artists from </a:t>
              </a:r>
            </a:p>
            <a:p>
              <a:pPr marL="171450" lvl="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Collected data on top songs and corresponding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musicalities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from a May 2020 snapshot pulled from a csv generated using Spotify data (Source: </a:t>
              </a:r>
              <a:r>
                <a:rPr lang="en-US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Kaggle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)</a:t>
              </a: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47933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Cleaning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Process: [1] Combined data sets on artist name—needed to clean some data to get matches. [2] Grouped by artist name to get means. [3] Initially removed global rankings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Concerns: Not all artists may match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52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03435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Key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90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17897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1: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rank?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song rank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danceability,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271F5E26-2EC3-9F42-9627-060E7C7D7B0D}"/>
              </a:ext>
            </a:extLst>
          </p:cNvPr>
          <p:cNvSpPr txBox="1">
            <a:spLocks/>
          </p:cNvSpPr>
          <p:nvPr/>
        </p:nvSpPr>
        <p:spPr>
          <a:xfrm>
            <a:off x="1892783" y="3898264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It appears there may be a very weak positive correlation between danceability and rank suggesting lower ranked songs (farther away from 1) may have more danceability.</a:t>
            </a:r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5206546" y="3945657"/>
            <a:ext cx="3350776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weak negative correlation between energy and popularity, suggesting higher ranked songs (being closer to 1) may have more energy.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98DCC-9861-A240-BC13-9D215B1C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13" y="1634704"/>
            <a:ext cx="3204591" cy="2387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C937D-0AEE-424C-899C-5102ACE5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512" y="1728829"/>
            <a:ext cx="3997434" cy="23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27397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747</Words>
  <Application>Microsoft Macintosh PowerPoint</Application>
  <PresentationFormat>On-screen Show (16:9)</PresentationFormat>
  <Paragraphs>69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Barlow</vt:lpstr>
      <vt:lpstr>Arial</vt:lpstr>
      <vt:lpstr>Basset template</vt:lpstr>
      <vt:lpstr>STREAMING MUSIC ANALYSIS</vt:lpstr>
      <vt:lpstr>Agenda</vt:lpstr>
      <vt:lpstr>Project Overview and Key Questions</vt:lpstr>
      <vt:lpstr>Project Overview</vt:lpstr>
      <vt:lpstr>Key Questions</vt:lpstr>
      <vt:lpstr>Methodology</vt:lpstr>
      <vt:lpstr>Methodology</vt:lpstr>
      <vt:lpstr>Analysis of Key Questions</vt:lpstr>
      <vt:lpstr>Question 1: Is there a relationship between “musicalities” and rank?</vt:lpstr>
      <vt:lpstr>Question 2: Is there a relationship between “musicalities” and popularity? </vt:lpstr>
      <vt:lpstr>Question 2: Is there a relationship between “musicalities” and popularity? </vt:lpstr>
      <vt:lpstr>Question 3: How does top artists rank across continents compare to their global rank? </vt:lpstr>
      <vt:lpstr>Discussion and Next Steps</vt:lpstr>
      <vt:lpstr>Discussion</vt:lpstr>
      <vt:lpstr>Challenges and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Amanda Freund</cp:lastModifiedBy>
  <cp:revision>27</cp:revision>
  <dcterms:modified xsi:type="dcterms:W3CDTF">2021-04-03T12:21:35Z</dcterms:modified>
</cp:coreProperties>
</file>