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95" r:id="rId3"/>
    <p:sldId id="296" r:id="rId4"/>
    <p:sldId id="297" r:id="rId5"/>
    <p:sldId id="298" r:id="rId6"/>
    <p:sldId id="299" r:id="rId7"/>
    <p:sldId id="300" r:id="rId8"/>
    <p:sldId id="301" r:id="rId9"/>
    <p:sldId id="314" r:id="rId10"/>
    <p:sldId id="316" r:id="rId11"/>
    <p:sldId id="312" r:id="rId12"/>
    <p:sldId id="313" r:id="rId13"/>
    <p:sldId id="309" r:id="rId14"/>
    <p:sldId id="315" r:id="rId15"/>
    <p:sldId id="304" r:id="rId16"/>
    <p:sldId id="305" r:id="rId17"/>
    <p:sldId id="308" r:id="rId18"/>
    <p:sldId id="317" r:id="rId19"/>
    <p:sldId id="306" r:id="rId20"/>
  </p:sldIdLst>
  <p:sldSz cx="9144000" cy="5143500" type="screen16x9"/>
  <p:notesSz cx="6858000" cy="9144000"/>
  <p:embeddedFontLst>
    <p:embeddedFont>
      <p:font typeface="Barlow"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Freund" initials="AF" lastIdx="3" clrIdx="0">
    <p:extLst>
      <p:ext uri="{19B8F6BF-5375-455C-9EA6-DF929625EA0E}">
        <p15:presenceInfo xmlns:p15="http://schemas.microsoft.com/office/powerpoint/2012/main" userId="54ddec6c02ed94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142F75-7C1E-4CD8-8D0B-BB6E87AE0EED}">
  <a:tblStyle styleId="{4F142F75-7C1E-4CD8-8D0B-BB6E87AE0E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76D83-BB02-407F-8F4D-D8C6B472E35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1"/>
    <p:restoredTop sz="94674"/>
  </p:normalViewPr>
  <p:slideViewPr>
    <p:cSldViewPr snapToGrid="0" snapToObjects="1">
      <p:cViewPr varScale="1">
        <p:scale>
          <a:sx n="114" d="100"/>
          <a:sy n="114" d="100"/>
        </p:scale>
        <p:origin x="176"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3T07:14:46.942" idx="3">
    <p:pos x="3560" y="2857"/>
    <p:text>Add concerns to the data cleaning/anything that may not have gone as planned.</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3T06:56:16.342" idx="1">
    <p:pos x="10" y="10"/>
    <p:text>Would be nice if popularity was always the Y axis for consistency.</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23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14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11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60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15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55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35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9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0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07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81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77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2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7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8">
            <a:lum/>
            <a:extLst>
              <a:ext uri="{BEBA8EAE-BF5A-486C-A8C5-ECC9F3942E4B}">
                <a14:imgProps xmlns:a14="http://schemas.microsoft.com/office/drawing/2010/main">
                  <a14:imgLayer r:embed="rId9">
                    <a14:imgEffect>
                      <a14:sharpenSoften amount="50000"/>
                    </a14:imgEffect>
                  </a14:imgLayer>
                </a14:imgProps>
              </a:ext>
            </a:extLst>
          </a:blip>
          <a:srcRect/>
          <a:stretch>
            <a:fillRect t="-8000" b="-8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STREAMING MUSIC ANALYSIS</a:t>
            </a:r>
            <a:endParaRPr dirty="0"/>
          </a:p>
        </p:txBody>
      </p:sp>
      <p:sp>
        <p:nvSpPr>
          <p:cNvPr id="3" name="Subtitle 2">
            <a:extLst>
              <a:ext uri="{FF2B5EF4-FFF2-40B4-BE49-F238E27FC236}">
                <a16:creationId xmlns:a16="http://schemas.microsoft.com/office/drawing/2014/main" id="{BC34CDFC-4B57-7E46-8753-AA1225CF51F7}"/>
              </a:ext>
            </a:extLst>
          </p:cNvPr>
          <p:cNvSpPr txBox="1">
            <a:spLocks/>
          </p:cNvSpPr>
          <p:nvPr/>
        </p:nvSpPr>
        <p:spPr>
          <a:xfrm>
            <a:off x="4730704" y="3423153"/>
            <a:ext cx="3987092" cy="5289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Eric Meyer, Kristen </a:t>
            </a:r>
            <a:r>
              <a:rPr lang="en-US" dirty="0" err="1">
                <a:solidFill>
                  <a:schemeClr val="bg1"/>
                </a:solidFill>
              </a:rPr>
              <a:t>Scaletta</a:t>
            </a:r>
            <a:r>
              <a:rPr lang="en-US" dirty="0">
                <a:solidFill>
                  <a:schemeClr val="bg1"/>
                </a:solidFill>
              </a:rPr>
              <a:t> and Michelle </a:t>
            </a:r>
            <a:r>
              <a:rPr lang="en-US" dirty="0" err="1">
                <a:solidFill>
                  <a:schemeClr val="bg1"/>
                </a:solidFill>
              </a:rPr>
              <a:t>Simek</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1: Is there a relationship between “</a:t>
            </a:r>
            <a:r>
              <a:rPr lang="en-US" sz="2000" dirty="0" err="1">
                <a:solidFill>
                  <a:srgbClr val="FFC000"/>
                </a:solidFill>
              </a:rPr>
              <a:t>musicalities</a:t>
            </a:r>
            <a:r>
              <a:rPr lang="en-US" sz="2000" dirty="0">
                <a:solidFill>
                  <a:srgbClr val="FFC000"/>
                </a:solidFill>
              </a:rPr>
              <a:t>” and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song rank to various </a:t>
            </a:r>
            <a:r>
              <a:rPr lang="en-US" sz="1200" dirty="0" err="1"/>
              <a:t>musicalities</a:t>
            </a:r>
            <a:r>
              <a:rPr lang="en-US" sz="1200" dirty="0"/>
              <a:t> for artists whose average rank is less than or equal to 10. </a:t>
            </a:r>
            <a:r>
              <a:rPr lang="en-US" sz="1200" dirty="0" err="1"/>
              <a:t>Musicalities</a:t>
            </a:r>
            <a:r>
              <a:rPr lang="en-US" sz="1200" dirty="0"/>
              <a:t> includes energy, danceability, tempo, loudness, etc.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1558899" y="4059289"/>
            <a:ext cx="6998423"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9.579366500530684e-05</a:t>
            </a:r>
          </a:p>
          <a:p>
            <a:pPr marL="0" indent="0">
              <a:buFont typeface="Barlow"/>
              <a:buNone/>
            </a:pPr>
            <a:r>
              <a:rPr lang="en-US" sz="1200" dirty="0"/>
              <a:t>Findings: There appears to be a very weak negative correlation between energy and popularity, suggesting higher ranked songs (being closer to 1) may have more energy.  However, this correlation doesn’t appear to be significant so additional exploration is needed.</a:t>
            </a:r>
          </a:p>
        </p:txBody>
      </p:sp>
      <p:pic>
        <p:nvPicPr>
          <p:cNvPr id="5" name="Picture 4">
            <a:extLst>
              <a:ext uri="{FF2B5EF4-FFF2-40B4-BE49-F238E27FC236}">
                <a16:creationId xmlns:a16="http://schemas.microsoft.com/office/drawing/2014/main" id="{15C7BE03-E088-7648-A386-1822A91BD88A}"/>
              </a:ext>
            </a:extLst>
          </p:cNvPr>
          <p:cNvPicPr>
            <a:picLocks noChangeAspect="1"/>
          </p:cNvPicPr>
          <p:nvPr/>
        </p:nvPicPr>
        <p:blipFill>
          <a:blip r:embed="rId3"/>
          <a:stretch>
            <a:fillRect/>
          </a:stretch>
        </p:blipFill>
        <p:spPr>
          <a:xfrm>
            <a:off x="2717162" y="1465764"/>
            <a:ext cx="4203591" cy="2802394"/>
          </a:xfrm>
          <a:prstGeom prst="rect">
            <a:avLst/>
          </a:prstGeom>
        </p:spPr>
      </p:pic>
    </p:spTree>
    <p:extLst>
      <p:ext uri="{BB962C8B-B14F-4D97-AF65-F5344CB8AC3E}">
        <p14:creationId xmlns:p14="http://schemas.microsoft.com/office/powerpoint/2010/main" val="175534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2: Is there a relationship between “</a:t>
            </a:r>
            <a:r>
              <a:rPr lang="en-US" sz="2000" dirty="0" err="1">
                <a:solidFill>
                  <a:srgbClr val="FFC000"/>
                </a:solidFill>
              </a:rPr>
              <a:t>musicalities</a:t>
            </a:r>
            <a:r>
              <a:rPr lang="en-US" sz="2000" dirty="0">
                <a:solidFill>
                  <a:srgbClr val="FFC000"/>
                </a:solidFill>
              </a:rPr>
              <a:t>” and popularity by country?</a:t>
            </a:r>
            <a:br>
              <a:rPr lang="en-US" sz="2000" dirty="0">
                <a:solidFill>
                  <a:srgbClr val="FFC000"/>
                </a:solidFill>
              </a:rPr>
            </a:br>
            <a:endParaRPr sz="2000" dirty="0">
              <a:solidFill>
                <a:srgbClr val="FFC000"/>
              </a:solidFill>
            </a:endParaRPr>
          </a:p>
        </p:txBody>
      </p:sp>
      <p:sp>
        <p:nvSpPr>
          <p:cNvPr id="142" name="Google Shape;142;p20"/>
          <p:cNvSpPr txBox="1">
            <a:spLocks noGrp="1"/>
          </p:cNvSpPr>
          <p:nvPr>
            <p:ph type="subTitle" idx="4294967295"/>
          </p:nvPr>
        </p:nvSpPr>
        <p:spPr>
          <a:xfrm>
            <a:off x="1751977" y="915153"/>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a:t>
            </a:r>
            <a:r>
              <a:rPr lang="en-US" sz="1200" dirty="0" err="1"/>
              <a:t>Musicalities</a:t>
            </a:r>
            <a:r>
              <a:rPr lang="en-US" sz="1200" dirty="0"/>
              <a:t> includes energy, tempo, loudness, etc.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2176247" y="3853660"/>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br>
              <a:rPr lang="en-US" sz="1200" dirty="0"/>
            </a:br>
            <a:r>
              <a:rPr lang="en-US" sz="1200" dirty="0"/>
              <a:t>The r-squared is: 0.031701428805754904</a:t>
            </a:r>
          </a:p>
          <a:p>
            <a:pPr marL="0" indent="0">
              <a:buFont typeface="Barlow"/>
              <a:buNone/>
            </a:pPr>
            <a:r>
              <a:rPr lang="en-US" sz="1200" dirty="0"/>
              <a:t>Findings: It appears there may be a positive correlation between loudness and popularity.</a:t>
            </a: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5667829" y="3834527"/>
            <a:ext cx="2973399"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0.10274161293471054</a:t>
            </a:r>
          </a:p>
          <a:p>
            <a:pPr marL="0" indent="0">
              <a:buFont typeface="Barlow"/>
              <a:buNone/>
            </a:pPr>
            <a:r>
              <a:rPr lang="en-US" sz="1200" dirty="0"/>
              <a:t>Findings: There appears to be a positive correlation between tempo and popularity. Looking further into the cluster would be interesting.</a:t>
            </a:r>
          </a:p>
        </p:txBody>
      </p:sp>
      <p:pic>
        <p:nvPicPr>
          <p:cNvPr id="4" name="Picture 3">
            <a:extLst>
              <a:ext uri="{FF2B5EF4-FFF2-40B4-BE49-F238E27FC236}">
                <a16:creationId xmlns:a16="http://schemas.microsoft.com/office/drawing/2014/main" id="{2A23BD81-2B95-E94E-9C0D-2876AFA91F8A}"/>
              </a:ext>
            </a:extLst>
          </p:cNvPr>
          <p:cNvPicPr>
            <a:picLocks noChangeAspect="1"/>
          </p:cNvPicPr>
          <p:nvPr/>
        </p:nvPicPr>
        <p:blipFill>
          <a:blip r:embed="rId3"/>
          <a:stretch>
            <a:fillRect/>
          </a:stretch>
        </p:blipFill>
        <p:spPr>
          <a:xfrm>
            <a:off x="1642343" y="1530111"/>
            <a:ext cx="3761568" cy="2507712"/>
          </a:xfrm>
          <a:prstGeom prst="rect">
            <a:avLst/>
          </a:prstGeom>
        </p:spPr>
      </p:pic>
      <p:pic>
        <p:nvPicPr>
          <p:cNvPr id="8" name="Picture 7">
            <a:extLst>
              <a:ext uri="{FF2B5EF4-FFF2-40B4-BE49-F238E27FC236}">
                <a16:creationId xmlns:a16="http://schemas.microsoft.com/office/drawing/2014/main" id="{132A5AB7-74C9-7A4F-8086-D59DA097C1AB}"/>
              </a:ext>
            </a:extLst>
          </p:cNvPr>
          <p:cNvPicPr>
            <a:picLocks noChangeAspect="1"/>
          </p:cNvPicPr>
          <p:nvPr/>
        </p:nvPicPr>
        <p:blipFill>
          <a:blip r:embed="rId4"/>
          <a:stretch>
            <a:fillRect/>
          </a:stretch>
        </p:blipFill>
        <p:spPr>
          <a:xfrm>
            <a:off x="5035151" y="1371049"/>
            <a:ext cx="4238753" cy="2825835"/>
          </a:xfrm>
          <a:prstGeom prst="rect">
            <a:avLst/>
          </a:prstGeom>
        </p:spPr>
      </p:pic>
    </p:spTree>
    <p:extLst>
      <p:ext uri="{BB962C8B-B14F-4D97-AF65-F5344CB8AC3E}">
        <p14:creationId xmlns:p14="http://schemas.microsoft.com/office/powerpoint/2010/main" val="259119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7" y="291049"/>
            <a:ext cx="5958642" cy="1159800"/>
          </a:xfrm>
          <a:prstGeom prst="rect">
            <a:avLst/>
          </a:prstGeom>
        </p:spPr>
        <p:txBody>
          <a:bodyPr spcFirstLastPara="1" wrap="square" lIns="91425" tIns="91425" rIns="91425" bIns="91425" anchor="ctr" anchorCtr="0">
            <a:noAutofit/>
          </a:bodyPr>
          <a:lstStyle/>
          <a:p>
            <a:r>
              <a:rPr lang="en-US" dirty="0">
                <a:solidFill>
                  <a:srgbClr val="FFC000"/>
                </a:solidFill>
              </a:rPr>
              <a:t>Question 2: Is there a relationship between “</a:t>
            </a:r>
            <a:r>
              <a:rPr lang="en-US" dirty="0" err="1">
                <a:solidFill>
                  <a:srgbClr val="FFC000"/>
                </a:solidFill>
              </a:rPr>
              <a:t>musicalities</a:t>
            </a:r>
            <a:r>
              <a:rPr lang="en-US" dirty="0">
                <a:solidFill>
                  <a:srgbClr val="FFC000"/>
                </a:solidFill>
              </a:rPr>
              <a:t>” and popularity?</a:t>
            </a:r>
            <a:br>
              <a:rPr lang="en-US" dirty="0">
                <a:solidFill>
                  <a:srgbClr val="FFC000"/>
                </a:solidFill>
              </a:rPr>
            </a:br>
            <a:endParaRPr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popularity by country to various </a:t>
            </a:r>
            <a:r>
              <a:rPr lang="en-US" sz="1200" dirty="0" err="1"/>
              <a:t>musicalities</a:t>
            </a:r>
            <a:r>
              <a:rPr lang="en-US" sz="1200" dirty="0"/>
              <a:t> for artists ranked in the top 10 on average. </a:t>
            </a:r>
            <a:r>
              <a:rPr lang="en-US" sz="1200" dirty="0" err="1"/>
              <a:t>Musicalities</a:t>
            </a:r>
            <a:r>
              <a:rPr lang="en-US" sz="1200" dirty="0"/>
              <a:t> includes energy, tempo, loudness, etc. Popularity is Spotify’s proprietary metric.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0" name="Google Shape;142;p20">
            <a:extLst>
              <a:ext uri="{FF2B5EF4-FFF2-40B4-BE49-F238E27FC236}">
                <a16:creationId xmlns:a16="http://schemas.microsoft.com/office/drawing/2014/main" id="{04897D46-D332-CC42-A423-6F19F5975486}"/>
              </a:ext>
            </a:extLst>
          </p:cNvPr>
          <p:cNvSpPr txBox="1">
            <a:spLocks/>
          </p:cNvSpPr>
          <p:nvPr/>
        </p:nvSpPr>
        <p:spPr>
          <a:xfrm>
            <a:off x="2018527"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r-squared is: 0.03547623651451005</a:t>
            </a:r>
          </a:p>
          <a:p>
            <a:pPr marL="0" indent="0">
              <a:buNone/>
            </a:pPr>
            <a:r>
              <a:rPr lang="en-US" sz="1200" dirty="0"/>
              <a:t>Findings: There appears to be a weak negative correlation between valence and popularity. </a:t>
            </a:r>
          </a:p>
        </p:txBody>
      </p:sp>
      <p:pic>
        <p:nvPicPr>
          <p:cNvPr id="5" name="Picture 4">
            <a:extLst>
              <a:ext uri="{FF2B5EF4-FFF2-40B4-BE49-F238E27FC236}">
                <a16:creationId xmlns:a16="http://schemas.microsoft.com/office/drawing/2014/main" id="{8F8041B9-2035-214B-9B50-C89BFEBA89B2}"/>
              </a:ext>
            </a:extLst>
          </p:cNvPr>
          <p:cNvPicPr>
            <a:picLocks noChangeAspect="1"/>
          </p:cNvPicPr>
          <p:nvPr/>
        </p:nvPicPr>
        <p:blipFill>
          <a:blip r:embed="rId3"/>
          <a:stretch>
            <a:fillRect/>
          </a:stretch>
        </p:blipFill>
        <p:spPr>
          <a:xfrm>
            <a:off x="2900172" y="1444005"/>
            <a:ext cx="4059428" cy="2706285"/>
          </a:xfrm>
          <a:prstGeom prst="rect">
            <a:avLst/>
          </a:prstGeom>
        </p:spPr>
      </p:pic>
    </p:spTree>
    <p:extLst>
      <p:ext uri="{BB962C8B-B14F-4D97-AF65-F5344CB8AC3E}">
        <p14:creationId xmlns:p14="http://schemas.microsoft.com/office/powerpoint/2010/main" val="193747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3: How does </a:t>
            </a:r>
            <a:r>
              <a:rPr lang="en-US">
                <a:solidFill>
                  <a:srgbClr val="FFC000"/>
                </a:solidFill>
              </a:rPr>
              <a:t>top artists’ </a:t>
            </a:r>
            <a:r>
              <a:rPr lang="en-US" dirty="0">
                <a:solidFill>
                  <a:srgbClr val="FFC000"/>
                </a:solidFill>
              </a:rPr>
              <a:t>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Looked at the top 10 artists ‘ ranks in each continent in which they are ranked compared to how they are ranked globally.</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4067651"/>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In this case, it appears the </a:t>
            </a:r>
            <a:r>
              <a:rPr lang="en-US" sz="1200" dirty="0" err="1"/>
              <a:t>Weeknd</a:t>
            </a:r>
            <a:r>
              <a:rPr lang="en-US" sz="1200" dirty="0"/>
              <a:t> and </a:t>
            </a:r>
            <a:r>
              <a:rPr lang="en-US" sz="1200" dirty="0" err="1"/>
              <a:t>Dua</a:t>
            </a:r>
            <a:r>
              <a:rPr lang="en-US" sz="1200" dirty="0"/>
              <a:t> Lipa are ranked higher globally (between 10 and 15) than in any continent. Would be worth looking into individual country rankings.</a:t>
            </a:r>
          </a:p>
        </p:txBody>
      </p:sp>
      <p:pic>
        <p:nvPicPr>
          <p:cNvPr id="4" name="Picture 3">
            <a:extLst>
              <a:ext uri="{FF2B5EF4-FFF2-40B4-BE49-F238E27FC236}">
                <a16:creationId xmlns:a16="http://schemas.microsoft.com/office/drawing/2014/main" id="{FE9928AD-C6DF-A146-ACBD-E7720F4FA1D0}"/>
              </a:ext>
            </a:extLst>
          </p:cNvPr>
          <p:cNvPicPr>
            <a:picLocks noChangeAspect="1"/>
          </p:cNvPicPr>
          <p:nvPr/>
        </p:nvPicPr>
        <p:blipFill>
          <a:blip r:embed="rId3"/>
          <a:stretch>
            <a:fillRect/>
          </a:stretch>
        </p:blipFill>
        <p:spPr>
          <a:xfrm>
            <a:off x="1757495" y="1680219"/>
            <a:ext cx="3392151" cy="2261434"/>
          </a:xfrm>
          <a:prstGeom prst="rect">
            <a:avLst/>
          </a:prstGeom>
        </p:spPr>
      </p:pic>
      <p:pic>
        <p:nvPicPr>
          <p:cNvPr id="6" name="Picture 5">
            <a:extLst>
              <a:ext uri="{FF2B5EF4-FFF2-40B4-BE49-F238E27FC236}">
                <a16:creationId xmlns:a16="http://schemas.microsoft.com/office/drawing/2014/main" id="{E2ABC107-5CD9-FF4E-B9C9-6C5E866EBC24}"/>
              </a:ext>
            </a:extLst>
          </p:cNvPr>
          <p:cNvPicPr>
            <a:picLocks noChangeAspect="1"/>
          </p:cNvPicPr>
          <p:nvPr/>
        </p:nvPicPr>
        <p:blipFill>
          <a:blip r:embed="rId4"/>
          <a:stretch>
            <a:fillRect/>
          </a:stretch>
        </p:blipFill>
        <p:spPr>
          <a:xfrm>
            <a:off x="4994198" y="1615939"/>
            <a:ext cx="3488571" cy="2325714"/>
          </a:xfrm>
          <a:prstGeom prst="rect">
            <a:avLst/>
          </a:prstGeom>
        </p:spPr>
      </p:pic>
    </p:spTree>
    <p:extLst>
      <p:ext uri="{BB962C8B-B14F-4D97-AF65-F5344CB8AC3E}">
        <p14:creationId xmlns:p14="http://schemas.microsoft.com/office/powerpoint/2010/main" val="74091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91049"/>
            <a:ext cx="6669647" cy="1159800"/>
          </a:xfrm>
          <a:prstGeom prst="rect">
            <a:avLst/>
          </a:prstGeom>
        </p:spPr>
        <p:txBody>
          <a:bodyPr spcFirstLastPara="1" wrap="square" lIns="91425" tIns="91425" rIns="91425" bIns="91425" anchor="ctr" anchorCtr="0">
            <a:noAutofit/>
          </a:bodyPr>
          <a:lstStyle/>
          <a:p>
            <a:r>
              <a:rPr lang="en-US" dirty="0">
                <a:solidFill>
                  <a:srgbClr val="FFC000"/>
                </a:solidFill>
              </a:rPr>
              <a:t>Question 3: How does </a:t>
            </a:r>
            <a:r>
              <a:rPr lang="en-US">
                <a:solidFill>
                  <a:srgbClr val="FFC000"/>
                </a:solidFill>
              </a:rPr>
              <a:t>top artists’ </a:t>
            </a:r>
            <a:r>
              <a:rPr lang="en-US" dirty="0">
                <a:solidFill>
                  <a:srgbClr val="FFC000"/>
                </a:solidFill>
              </a:rPr>
              <a:t>rank across continents compare to their global rank?</a:t>
            </a:r>
            <a:br>
              <a:rPr lang="en-US" dirty="0">
                <a:solidFill>
                  <a:srgbClr val="FFC000"/>
                </a:solidFill>
              </a:rPr>
            </a:br>
            <a:endParaRPr dirty="0">
              <a:solidFill>
                <a:srgbClr val="FFC000"/>
              </a:solidFill>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142;p20">
            <a:extLst>
              <a:ext uri="{FF2B5EF4-FFF2-40B4-BE49-F238E27FC236}">
                <a16:creationId xmlns:a16="http://schemas.microsoft.com/office/drawing/2014/main" id="{684823B4-115E-6A4C-8048-2C757DD816BF}"/>
              </a:ext>
            </a:extLst>
          </p:cNvPr>
          <p:cNvSpPr txBox="1">
            <a:spLocks/>
          </p:cNvSpPr>
          <p:nvPr/>
        </p:nvSpPr>
        <p:spPr>
          <a:xfrm>
            <a:off x="1751977" y="993210"/>
            <a:ext cx="67953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Looked at the top 10 artists ‘ ranks in each continent in which they are ranked compared to how they are ranked globally.</a:t>
            </a:r>
          </a:p>
        </p:txBody>
      </p:sp>
      <p:sp>
        <p:nvSpPr>
          <p:cNvPr id="8" name="Google Shape;142;p20">
            <a:extLst>
              <a:ext uri="{FF2B5EF4-FFF2-40B4-BE49-F238E27FC236}">
                <a16:creationId xmlns:a16="http://schemas.microsoft.com/office/drawing/2014/main" id="{9CC0477B-3C54-AA43-8B44-BB1917D1C14B}"/>
              </a:ext>
            </a:extLst>
          </p:cNvPr>
          <p:cNvSpPr txBox="1">
            <a:spLocks/>
          </p:cNvSpPr>
          <p:nvPr/>
        </p:nvSpPr>
        <p:spPr>
          <a:xfrm>
            <a:off x="1863079" y="3963825"/>
            <a:ext cx="626223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sz="1200" dirty="0"/>
              <a:t>Findings: When looking at each country, the average of countries within a continent being higher than the overall rate makes sense given the variance.</a:t>
            </a:r>
          </a:p>
        </p:txBody>
      </p:sp>
      <p:pic>
        <p:nvPicPr>
          <p:cNvPr id="3" name="Picture 2">
            <a:extLst>
              <a:ext uri="{FF2B5EF4-FFF2-40B4-BE49-F238E27FC236}">
                <a16:creationId xmlns:a16="http://schemas.microsoft.com/office/drawing/2014/main" id="{2AB31045-97AF-2043-A8CD-D3EB49F177B3}"/>
              </a:ext>
            </a:extLst>
          </p:cNvPr>
          <p:cNvPicPr>
            <a:picLocks noChangeAspect="1"/>
          </p:cNvPicPr>
          <p:nvPr/>
        </p:nvPicPr>
        <p:blipFill>
          <a:blip r:embed="rId3"/>
          <a:stretch>
            <a:fillRect/>
          </a:stretch>
        </p:blipFill>
        <p:spPr>
          <a:xfrm>
            <a:off x="763292" y="1619572"/>
            <a:ext cx="8380708" cy="2095177"/>
          </a:xfrm>
          <a:prstGeom prst="rect">
            <a:avLst/>
          </a:prstGeom>
        </p:spPr>
      </p:pic>
    </p:spTree>
    <p:extLst>
      <p:ext uri="{BB962C8B-B14F-4D97-AF65-F5344CB8AC3E}">
        <p14:creationId xmlns:p14="http://schemas.microsoft.com/office/powerpoint/2010/main" val="335943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 and Next Steps</a:t>
            </a:r>
            <a:endParaRPr dirty="0"/>
          </a:p>
        </p:txBody>
      </p:sp>
    </p:spTree>
    <p:extLst>
      <p:ext uri="{BB962C8B-B14F-4D97-AF65-F5344CB8AC3E}">
        <p14:creationId xmlns:p14="http://schemas.microsoft.com/office/powerpoint/2010/main" val="120823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Discussion</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r>
              <a:rPr lang="en-US" sz="1600" dirty="0"/>
              <a:t>Hypothesis 1: More popular and better ranked songs tend to have higher energy, danceability, loudness and tempo.</a:t>
            </a:r>
          </a:p>
          <a:p>
            <a:pPr lvl="1"/>
            <a:r>
              <a:rPr lang="en-US" sz="1600" dirty="0"/>
              <a:t>Based on this analysis, it appears there is some merit in this statement and it would be worth further exploration. Perhaps bucketing </a:t>
            </a:r>
            <a:r>
              <a:rPr lang="en-US" sz="1600" dirty="0" err="1"/>
              <a:t>musicalities</a:t>
            </a:r>
            <a:r>
              <a:rPr lang="en-US" sz="1600" dirty="0"/>
              <a:t> into broader song categories (like genre) and seeing which together tend to result in more popular or higher ranked songs could be interesting.</a:t>
            </a:r>
          </a:p>
          <a:p>
            <a:r>
              <a:rPr lang="en-US" sz="1600" dirty="0"/>
              <a:t>Hypothesis 2: Artists ranked higher (closer to 1) overall are consistently higher in multiple countries.</a:t>
            </a:r>
          </a:p>
          <a:p>
            <a:pPr lvl="1"/>
            <a:r>
              <a:rPr lang="en-US" sz="1600" dirty="0"/>
              <a:t>This analysis shows that when artists are ranked closer to 1</a:t>
            </a:r>
            <a:r>
              <a:rPr lang="en-US" sz="1600" b="1" dirty="0"/>
              <a:t> </a:t>
            </a:r>
            <a:r>
              <a:rPr lang="en-US" sz="1600" dirty="0"/>
              <a:t>globally, this is not indicative of country rankings. More research into how rankings are calculated globally and by country could be interesting to see if there is a different method.</a:t>
            </a:r>
            <a:endParaRPr sz="1600" b="1"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015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285750" indent="-285750"/>
            <a:r>
              <a:rPr lang="en-US" sz="1800" dirty="0"/>
              <a:t>Time frames of data sources didn’t necessarily correlate so we may not have been looking at apples to apples. For example, the data with </a:t>
            </a:r>
            <a:r>
              <a:rPr lang="en-US" sz="1800" dirty="0" err="1"/>
              <a:t>musicalities</a:t>
            </a:r>
            <a:r>
              <a:rPr lang="en-US" sz="1800" dirty="0"/>
              <a:t> spanned decades whereas the top artist data was from May 2020.</a:t>
            </a:r>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05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380" name="Google Shape;380;p38"/>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To continue the research, in addition to what was already discussed, we could:</a:t>
            </a:r>
          </a:p>
          <a:p>
            <a:pPr marL="285750" indent="-285750"/>
            <a:r>
              <a:rPr lang="en-US" sz="1800" dirty="0"/>
              <a:t>Look at different date ranges since the musicality data was from May 2020 and the artist rank data was inclusive of May 2020 but a broader time range. </a:t>
            </a:r>
          </a:p>
          <a:p>
            <a:pPr marL="285750" indent="-285750"/>
            <a:r>
              <a:rPr lang="en-US" sz="1800" dirty="0"/>
              <a:t>Dig deeper into each country’s musicality preferences vs a global picture.</a:t>
            </a:r>
          </a:p>
          <a:p>
            <a:pPr marL="285750" indent="-285750"/>
            <a:endParaRPr lang="en-US" sz="1800" dirty="0"/>
          </a:p>
          <a:p>
            <a:pPr marL="0" lvl="0" indent="0" algn="l" rtl="0">
              <a:spcBef>
                <a:spcPts val="600"/>
              </a:spcBef>
              <a:spcAft>
                <a:spcPts val="0"/>
              </a:spcAft>
              <a:buNone/>
            </a:pPr>
            <a:endParaRPr sz="1800" dirty="0"/>
          </a:p>
        </p:txBody>
      </p:sp>
      <p:sp>
        <p:nvSpPr>
          <p:cNvPr id="382" name="Google Shape;382;p3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9" name="Google Shape;261;p28">
            <a:extLst>
              <a:ext uri="{FF2B5EF4-FFF2-40B4-BE49-F238E27FC236}">
                <a16:creationId xmlns:a16="http://schemas.microsoft.com/office/drawing/2014/main" id="{2909A949-1295-024F-81FE-969E7FDC1625}"/>
              </a:ext>
            </a:extLst>
          </p:cNvPr>
          <p:cNvGrpSpPr/>
          <p:nvPr/>
        </p:nvGrpSpPr>
        <p:grpSpPr>
          <a:xfrm>
            <a:off x="8135021" y="664154"/>
            <a:ext cx="361896" cy="265341"/>
            <a:chOff x="4610450" y="3703750"/>
            <a:chExt cx="453050" cy="332175"/>
          </a:xfrm>
        </p:grpSpPr>
        <p:sp>
          <p:nvSpPr>
            <p:cNvPr id="10" name="Google Shape;262;p28">
              <a:extLst>
                <a:ext uri="{FF2B5EF4-FFF2-40B4-BE49-F238E27FC236}">
                  <a16:creationId xmlns:a16="http://schemas.microsoft.com/office/drawing/2014/main" id="{E4BA1471-FC28-4447-8AE3-76052DB6FE8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p28">
              <a:extLst>
                <a:ext uri="{FF2B5EF4-FFF2-40B4-BE49-F238E27FC236}">
                  <a16:creationId xmlns:a16="http://schemas.microsoft.com/office/drawing/2014/main" id="{4A9FF7D0-C639-D543-A68F-5569245A492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084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ctrTitle" idx="4294967295"/>
          </p:nvPr>
        </p:nvSpPr>
        <p:spPr>
          <a:xfrm>
            <a:off x="1701775" y="1659550"/>
            <a:ext cx="7048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chemeClr val="accent1"/>
                </a:solidFill>
              </a:rPr>
              <a:t>Questions?</a:t>
            </a:r>
            <a:endParaRPr sz="9600" dirty="0">
              <a:solidFill>
                <a:schemeClr val="accent1"/>
              </a:solidFill>
            </a:endParaRPr>
          </a:p>
        </p:txBody>
      </p:sp>
      <p:sp>
        <p:nvSpPr>
          <p:cNvPr id="259" name="Google Shape;259;p28"/>
          <p:cNvSpPr txBox="1">
            <a:spLocks noGrp="1"/>
          </p:cNvSpPr>
          <p:nvPr>
            <p:ph type="subTitle" idx="4294967295"/>
          </p:nvPr>
        </p:nvSpPr>
        <p:spPr>
          <a:xfrm>
            <a:off x="1701775" y="2763851"/>
            <a:ext cx="7048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Thank you for listening!</a:t>
            </a:r>
            <a:endParaRPr dirty="0"/>
          </a:p>
        </p:txBody>
      </p:sp>
      <p:sp>
        <p:nvSpPr>
          <p:cNvPr id="260" name="Google Shape;260;p2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 name="TextBox 1">
            <a:extLst>
              <a:ext uri="{FF2B5EF4-FFF2-40B4-BE49-F238E27FC236}">
                <a16:creationId xmlns:a16="http://schemas.microsoft.com/office/drawing/2014/main" id="{736DA06F-BEDC-C044-95D4-B7FFB1209610}"/>
              </a:ext>
            </a:extLst>
          </p:cNvPr>
          <p:cNvSpPr txBox="1"/>
          <p:nvPr/>
        </p:nvSpPr>
        <p:spPr>
          <a:xfrm>
            <a:off x="1054443" y="502508"/>
            <a:ext cx="412292" cy="584775"/>
          </a:xfrm>
          <a:prstGeom prst="rect">
            <a:avLst/>
          </a:prstGeom>
          <a:noFill/>
        </p:spPr>
        <p:txBody>
          <a:bodyPr wrap="none" rtlCol="0">
            <a:spAutoFit/>
          </a:bodyPr>
          <a:lstStyle/>
          <a:p>
            <a:r>
              <a:rPr lang="en-US" sz="3200" dirty="0">
                <a:solidFill>
                  <a:schemeClr val="bg1">
                    <a:alpha val="58000"/>
                  </a:schemeClr>
                </a:solidFill>
              </a:rPr>
              <a:t>?</a:t>
            </a:r>
          </a:p>
        </p:txBody>
      </p:sp>
    </p:spTree>
    <p:extLst>
      <p:ext uri="{BB962C8B-B14F-4D97-AF65-F5344CB8AC3E}">
        <p14:creationId xmlns:p14="http://schemas.microsoft.com/office/powerpoint/2010/main" val="392206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dirty="0"/>
              <a:t>Project overview</a:t>
            </a:r>
          </a:p>
          <a:p>
            <a:r>
              <a:rPr lang="en-US" dirty="0"/>
              <a:t>Methodology</a:t>
            </a:r>
          </a:p>
          <a:p>
            <a:r>
              <a:rPr lang="en-US" dirty="0"/>
              <a:t>Analysis</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pSp>
        <p:nvGrpSpPr>
          <p:cNvPr id="5" name="Google Shape;713;p49">
            <a:extLst>
              <a:ext uri="{FF2B5EF4-FFF2-40B4-BE49-F238E27FC236}">
                <a16:creationId xmlns:a16="http://schemas.microsoft.com/office/drawing/2014/main" id="{7E6C007F-8BC1-4F42-BE93-8A7634158A63}"/>
              </a:ext>
            </a:extLst>
          </p:cNvPr>
          <p:cNvGrpSpPr/>
          <p:nvPr/>
        </p:nvGrpSpPr>
        <p:grpSpPr>
          <a:xfrm>
            <a:off x="8139703" y="587100"/>
            <a:ext cx="331662" cy="419450"/>
            <a:chOff x="584925" y="238125"/>
            <a:chExt cx="415200" cy="525100"/>
          </a:xfrm>
          <a:solidFill>
            <a:schemeClr val="bg1">
              <a:alpha val="51000"/>
            </a:schemeClr>
          </a:solidFill>
        </p:grpSpPr>
        <p:sp>
          <p:nvSpPr>
            <p:cNvPr id="6" name="Google Shape;714;p49">
              <a:extLst>
                <a:ext uri="{FF2B5EF4-FFF2-40B4-BE49-F238E27FC236}">
                  <a16:creationId xmlns:a16="http://schemas.microsoft.com/office/drawing/2014/main" id="{98867AFA-3241-3943-9BD1-9A542D467A90}"/>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49">
              <a:extLst>
                <a:ext uri="{FF2B5EF4-FFF2-40B4-BE49-F238E27FC236}">
                  <a16:creationId xmlns:a16="http://schemas.microsoft.com/office/drawing/2014/main" id="{B104471A-30C9-C54A-89A0-854CCF3DB49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6;p49">
              <a:extLst>
                <a:ext uri="{FF2B5EF4-FFF2-40B4-BE49-F238E27FC236}">
                  <a16:creationId xmlns:a16="http://schemas.microsoft.com/office/drawing/2014/main" id="{BCD41BBD-E975-4C4B-B1DA-F8C13A09B80A}"/>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7;p49">
              <a:extLst>
                <a:ext uri="{FF2B5EF4-FFF2-40B4-BE49-F238E27FC236}">
                  <a16:creationId xmlns:a16="http://schemas.microsoft.com/office/drawing/2014/main" id="{C614FF34-3FEA-FD40-9363-4C1A4B3F36A8}"/>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8;p49">
              <a:extLst>
                <a:ext uri="{FF2B5EF4-FFF2-40B4-BE49-F238E27FC236}">
                  <a16:creationId xmlns:a16="http://schemas.microsoft.com/office/drawing/2014/main" id="{0D4B1EC2-7277-7B49-BED8-79775854812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9;p49">
              <a:extLst>
                <a:ext uri="{FF2B5EF4-FFF2-40B4-BE49-F238E27FC236}">
                  <a16:creationId xmlns:a16="http://schemas.microsoft.com/office/drawing/2014/main" id="{C9655BA4-8640-C940-9F72-B39D42DBC544}"/>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310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 and Key Questions</a:t>
            </a:r>
            <a:endParaRPr dirty="0"/>
          </a:p>
        </p:txBody>
      </p:sp>
    </p:spTree>
    <p:extLst>
      <p:ext uri="{BB962C8B-B14F-4D97-AF65-F5344CB8AC3E}">
        <p14:creationId xmlns:p14="http://schemas.microsoft.com/office/powerpoint/2010/main" val="182429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r>
              <a:rPr lang="en-US" dirty="0"/>
              <a:t>This project explores relationships between top streamed music and song attributes, as well as rank by country and overall. </a:t>
            </a:r>
          </a:p>
          <a:p>
            <a:r>
              <a:rPr lang="en-US" dirty="0"/>
              <a:t>Hypothesis 1: More popular and better ranked songs tend to have higher energy, danceability, loudness and tempo.</a:t>
            </a:r>
          </a:p>
          <a:p>
            <a:r>
              <a:rPr lang="en-US" dirty="0"/>
              <a:t>Hypothesis 2: Artists ranked higher overall are consistently higher in multiple countries.</a:t>
            </a:r>
          </a:p>
          <a:p>
            <a:endParaRPr lang="en-US" dirty="0"/>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7946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E8-47CC-834C-B09A-5C0A3D0C3E81}"/>
              </a:ext>
            </a:extLst>
          </p:cNvPr>
          <p:cNvSpPr>
            <a:spLocks noGrp="1"/>
          </p:cNvSpPr>
          <p:nvPr>
            <p:ph type="title"/>
          </p:nvPr>
        </p:nvSpPr>
        <p:spPr/>
        <p:txBody>
          <a:bodyPr/>
          <a:lstStyle/>
          <a:p>
            <a:r>
              <a:rPr lang="en-US" dirty="0"/>
              <a:t>Key Questions</a:t>
            </a:r>
          </a:p>
        </p:txBody>
      </p:sp>
      <p:sp>
        <p:nvSpPr>
          <p:cNvPr id="3" name="Text Placeholder 2">
            <a:extLst>
              <a:ext uri="{FF2B5EF4-FFF2-40B4-BE49-F238E27FC236}">
                <a16:creationId xmlns:a16="http://schemas.microsoft.com/office/drawing/2014/main" id="{A2815F54-32F6-234D-8850-CC3287590C3D}"/>
              </a:ext>
            </a:extLst>
          </p:cNvPr>
          <p:cNvSpPr>
            <a:spLocks noGrp="1"/>
          </p:cNvSpPr>
          <p:nvPr>
            <p:ph type="body" idx="1"/>
          </p:nvPr>
        </p:nvSpPr>
        <p:spPr/>
        <p:txBody>
          <a:bodyPr/>
          <a:lstStyle/>
          <a:p>
            <a:pPr lvl="1"/>
            <a:r>
              <a:rPr lang="en-US" dirty="0"/>
              <a:t>Is there a relationship between “</a:t>
            </a:r>
            <a:r>
              <a:rPr lang="en-US" dirty="0" err="1"/>
              <a:t>musicalities</a:t>
            </a:r>
            <a:r>
              <a:rPr lang="en-US" dirty="0"/>
              <a:t>” and average artist rank? </a:t>
            </a:r>
          </a:p>
          <a:p>
            <a:pPr lvl="1"/>
            <a:r>
              <a:rPr lang="en-US" dirty="0"/>
              <a:t>Is there a relationship between “</a:t>
            </a:r>
            <a:r>
              <a:rPr lang="en-US" dirty="0" err="1"/>
              <a:t>musicalities</a:t>
            </a:r>
            <a:r>
              <a:rPr lang="en-US" dirty="0"/>
              <a:t>” and popularity (as defined by Spotify)? </a:t>
            </a:r>
          </a:p>
          <a:p>
            <a:pPr lvl="1"/>
            <a:r>
              <a:rPr lang="en-US" dirty="0"/>
              <a:t>How does top artists’ rank across continents compare to their global rank?</a:t>
            </a:r>
            <a:endParaRPr lang="en-US" dirty="0">
              <a:highlight>
                <a:srgbClr val="FFFF00"/>
              </a:highlight>
            </a:endParaRPr>
          </a:p>
        </p:txBody>
      </p:sp>
      <p:sp>
        <p:nvSpPr>
          <p:cNvPr id="4" name="Slide Number Placeholder 3">
            <a:extLst>
              <a:ext uri="{FF2B5EF4-FFF2-40B4-BE49-F238E27FC236}">
                <a16:creationId xmlns:a16="http://schemas.microsoft.com/office/drawing/2014/main" id="{61B2E325-1B29-8440-A1DE-CB2DD8706F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5C82691D-DE03-E24D-8355-E6CC7F53C61C}"/>
              </a:ext>
            </a:extLst>
          </p:cNvPr>
          <p:cNvSpPr txBox="1"/>
          <p:nvPr/>
        </p:nvSpPr>
        <p:spPr>
          <a:xfrm>
            <a:off x="8130745" y="504437"/>
            <a:ext cx="412292" cy="584775"/>
          </a:xfrm>
          <a:prstGeom prst="rect">
            <a:avLst/>
          </a:prstGeom>
          <a:noFill/>
        </p:spPr>
        <p:txBody>
          <a:bodyPr wrap="none" rtlCol="0">
            <a:spAutoFit/>
          </a:bodyPr>
          <a:lstStyle/>
          <a:p>
            <a:r>
              <a:rPr lang="en-US" sz="3200" dirty="0">
                <a:solidFill>
                  <a:schemeClr val="bg1">
                    <a:alpha val="57000"/>
                  </a:schemeClr>
                </a:solidFill>
              </a:rPr>
              <a:t>?</a:t>
            </a:r>
          </a:p>
        </p:txBody>
      </p:sp>
    </p:spTree>
    <p:extLst>
      <p:ext uri="{BB962C8B-B14F-4D97-AF65-F5344CB8AC3E}">
        <p14:creationId xmlns:p14="http://schemas.microsoft.com/office/powerpoint/2010/main" val="358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29562"/>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Tree>
    <p:extLst>
      <p:ext uri="{BB962C8B-B14F-4D97-AF65-F5344CB8AC3E}">
        <p14:creationId xmlns:p14="http://schemas.microsoft.com/office/powerpoint/2010/main" val="214823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281" name="Google Shape;281;p30"/>
          <p:cNvGrpSpPr/>
          <p:nvPr/>
        </p:nvGrpSpPr>
        <p:grpSpPr>
          <a:xfrm>
            <a:off x="8192081" y="607094"/>
            <a:ext cx="320958" cy="379470"/>
            <a:chOff x="4636075" y="261925"/>
            <a:chExt cx="401800" cy="475050"/>
          </a:xfrm>
          <a:solidFill>
            <a:schemeClr val="bg1">
              <a:alpha val="51000"/>
            </a:schemeClr>
          </a:solidFill>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0"/>
          <p:cNvGrpSpPr/>
          <p:nvPr/>
        </p:nvGrpSpPr>
        <p:grpSpPr>
          <a:xfrm>
            <a:off x="5984210" y="1479335"/>
            <a:ext cx="2766540" cy="2785550"/>
            <a:chOff x="5632317" y="1189775"/>
            <a:chExt cx="3305700" cy="2785550"/>
          </a:xfrm>
        </p:grpSpPr>
        <p:sp>
          <p:nvSpPr>
            <p:cNvPr id="287" name="Google Shape;287;p30"/>
            <p:cNvSpPr/>
            <p:nvPr/>
          </p:nvSpPr>
          <p:spPr>
            <a:xfrm>
              <a:off x="5632317" y="1189775"/>
              <a:ext cx="3305700" cy="6690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Analysis</a:t>
              </a:r>
              <a:endParaRPr b="1" dirty="0">
                <a:solidFill>
                  <a:srgbClr val="FFFFFF"/>
                </a:solidFill>
                <a:latin typeface="Barlow"/>
                <a:ea typeface="Barlow"/>
                <a:cs typeface="Barlow"/>
                <a:sym typeface="Barlow"/>
              </a:endParaRPr>
            </a:p>
          </p:txBody>
        </p:sp>
        <p:sp>
          <p:nvSpPr>
            <p:cNvPr id="288" name="Google Shape;288;p30"/>
            <p:cNvSpPr txBox="1"/>
            <p:nvPr/>
          </p:nvSpPr>
          <p:spPr>
            <a:xfrm>
              <a:off x="616707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Using t</a:t>
              </a:r>
              <a:r>
                <a:rPr lang="en-US" sz="1200" dirty="0">
                  <a:solidFill>
                    <a:srgbClr val="434343"/>
                  </a:solidFill>
                  <a:latin typeface="Barlow"/>
                  <a:ea typeface="Barlow"/>
                  <a:cs typeface="Barlow"/>
                  <a:sym typeface="Barlow"/>
                </a:rPr>
                <a:t>he</a:t>
              </a:r>
              <a:r>
                <a:rPr lang="en" sz="1200" dirty="0">
                  <a:solidFill>
                    <a:srgbClr val="434343"/>
                  </a:solidFill>
                  <a:latin typeface="Barlow"/>
                  <a:ea typeface="Barlow"/>
                  <a:cs typeface="Barlow"/>
                  <a:sym typeface="Barlow"/>
                </a:rPr>
                <a:t> cleaned data, developed charts to test each key question.</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Depending on the result, adjusted chart for further exploration or better display.</a:t>
              </a:r>
            </a:p>
          </p:txBody>
        </p:sp>
      </p:grpSp>
      <p:grpSp>
        <p:nvGrpSpPr>
          <p:cNvPr id="289" name="Google Shape;289;p30"/>
          <p:cNvGrpSpPr/>
          <p:nvPr/>
        </p:nvGrpSpPr>
        <p:grpSpPr>
          <a:xfrm>
            <a:off x="1270524" y="1479549"/>
            <a:ext cx="2968401" cy="2785336"/>
            <a:chOff x="0" y="1189989"/>
            <a:chExt cx="3546900" cy="2785336"/>
          </a:xfrm>
        </p:grpSpPr>
        <p:sp>
          <p:nvSpPr>
            <p:cNvPr id="290" name="Google Shape;290;p30"/>
            <p:cNvSpPr/>
            <p:nvPr/>
          </p:nvSpPr>
          <p:spPr>
            <a:xfrm>
              <a:off x="0" y="1189989"/>
              <a:ext cx="3546900" cy="6690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Gathering</a:t>
              </a:r>
              <a:endParaRPr b="1" dirty="0">
                <a:solidFill>
                  <a:srgbClr val="FFFFFF"/>
                </a:solidFill>
                <a:latin typeface="Barlow"/>
                <a:ea typeface="Barlow"/>
                <a:cs typeface="Barlow"/>
                <a:sym typeface="Barlow"/>
              </a:endParaRPr>
            </a:p>
          </p:txBody>
        </p:sp>
        <p:sp>
          <p:nvSpPr>
            <p:cNvPr id="291" name="Google Shape;291;p30"/>
            <p:cNvSpPr txBox="1"/>
            <p:nvPr/>
          </p:nvSpPr>
          <p:spPr>
            <a:xfrm>
              <a:off x="655366"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Collected data on top artists from </a:t>
              </a:r>
            </a:p>
            <a:p>
              <a:pPr marL="171450" lvl="0" indent="-171450">
                <a:lnSpc>
                  <a:spcPct val="115000"/>
                </a:lnSpc>
                <a:buFont typeface="Arial" panose="020B0604020202020204" pitchFamily="34" charset="0"/>
                <a:buChar char="•"/>
              </a:pPr>
              <a:r>
                <a:rPr lang="en" sz="1200" dirty="0">
                  <a:solidFill>
                    <a:srgbClr val="434343"/>
                  </a:solidFill>
                  <a:latin typeface="Barlow"/>
                  <a:ea typeface="Barlow"/>
                  <a:cs typeface="Barlow"/>
                  <a:sym typeface="Barlow"/>
                </a:rPr>
                <a:t>Collected data on top songs and corresponding </a:t>
              </a:r>
              <a:r>
                <a:rPr lang="en" sz="1200" dirty="0" err="1">
                  <a:solidFill>
                    <a:srgbClr val="434343"/>
                  </a:solidFill>
                  <a:latin typeface="Barlow"/>
                  <a:ea typeface="Barlow"/>
                  <a:cs typeface="Barlow"/>
                  <a:sym typeface="Barlow"/>
                </a:rPr>
                <a:t>musicalities</a:t>
              </a:r>
              <a:r>
                <a:rPr lang="en" sz="1200" dirty="0">
                  <a:solidFill>
                    <a:srgbClr val="434343"/>
                  </a:solidFill>
                  <a:latin typeface="Barlow"/>
                  <a:ea typeface="Barlow"/>
                  <a:cs typeface="Barlow"/>
                  <a:sym typeface="Barlow"/>
                </a:rPr>
                <a:t> from a May 2020 snapshot pulled from a csv generated using Spotify data (Source: </a:t>
              </a:r>
              <a:r>
                <a:rPr lang="en-US" sz="1200" dirty="0">
                  <a:solidFill>
                    <a:srgbClr val="434343"/>
                  </a:solidFill>
                  <a:latin typeface="Barlow"/>
                  <a:ea typeface="Barlow"/>
                  <a:cs typeface="Barlow"/>
                  <a:sym typeface="Barlow"/>
                </a:rPr>
                <a:t>Kaggle</a:t>
              </a:r>
              <a:r>
                <a:rPr lang="en" sz="1200" dirty="0">
                  <a:solidFill>
                    <a:srgbClr val="434343"/>
                  </a:solidFill>
                  <a:latin typeface="Barlow"/>
                  <a:ea typeface="Barlow"/>
                  <a:cs typeface="Barlow"/>
                  <a:sym typeface="Barlow"/>
                </a:rPr>
                <a:t>)</a:t>
              </a:r>
              <a:endParaRPr sz="1200" dirty="0">
                <a:solidFill>
                  <a:srgbClr val="434343"/>
                </a:solidFill>
                <a:latin typeface="Barlow"/>
                <a:ea typeface="Barlow"/>
                <a:cs typeface="Barlow"/>
                <a:sym typeface="Barlow"/>
              </a:endParaRPr>
            </a:p>
          </p:txBody>
        </p:sp>
      </p:grpSp>
      <p:grpSp>
        <p:nvGrpSpPr>
          <p:cNvPr id="292" name="Google Shape;292;p30"/>
          <p:cNvGrpSpPr/>
          <p:nvPr/>
        </p:nvGrpSpPr>
        <p:grpSpPr>
          <a:xfrm>
            <a:off x="3734528" y="1479335"/>
            <a:ext cx="2766540" cy="2785550"/>
            <a:chOff x="2944204" y="1189775"/>
            <a:chExt cx="3305700" cy="2785550"/>
          </a:xfrm>
        </p:grpSpPr>
        <p:sp>
          <p:nvSpPr>
            <p:cNvPr id="293" name="Google Shape;293;p30"/>
            <p:cNvSpPr/>
            <p:nvPr/>
          </p:nvSpPr>
          <p:spPr>
            <a:xfrm>
              <a:off x="2944204" y="1189775"/>
              <a:ext cx="3305700" cy="6690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Barlow"/>
                  <a:ea typeface="Barlow"/>
                  <a:cs typeface="Barlow"/>
                  <a:sym typeface="Barlow"/>
                </a:rPr>
                <a:t>Data Cleaning</a:t>
              </a:r>
              <a:endParaRPr b="1" dirty="0">
                <a:solidFill>
                  <a:srgbClr val="FFFFFF"/>
                </a:solidFill>
                <a:latin typeface="Barlow"/>
                <a:ea typeface="Barlow"/>
                <a:cs typeface="Barlow"/>
                <a:sym typeface="Barlow"/>
              </a:endParaRPr>
            </a:p>
          </p:txBody>
        </p:sp>
        <p:sp>
          <p:nvSpPr>
            <p:cNvPr id="294" name="Google Shape;294;p30"/>
            <p:cNvSpPr txBox="1"/>
            <p:nvPr/>
          </p:nvSpPr>
          <p:spPr>
            <a:xfrm>
              <a:off x="3478941" y="2057125"/>
              <a:ext cx="2236200" cy="19182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Process: [1] Combined data sets on artist name—needed to clean some data to get matches. [2] Grouped by artist name to get means. [3] Initially removed global rankings</a:t>
              </a:r>
            </a:p>
            <a:p>
              <a:pPr marL="171450" lvl="0" indent="-171450" algn="l" rtl="0">
                <a:lnSpc>
                  <a:spcPct val="115000"/>
                </a:lnSpc>
                <a:spcBef>
                  <a:spcPts val="0"/>
                </a:spcBef>
                <a:spcAft>
                  <a:spcPts val="0"/>
                </a:spcAft>
                <a:buFont typeface="Arial" panose="020B0604020202020204" pitchFamily="34" charset="0"/>
                <a:buChar char="•"/>
              </a:pPr>
              <a:r>
                <a:rPr lang="en" sz="1200" dirty="0">
                  <a:solidFill>
                    <a:srgbClr val="434343"/>
                  </a:solidFill>
                  <a:latin typeface="Barlow"/>
                  <a:ea typeface="Barlow"/>
                  <a:cs typeface="Barlow"/>
                  <a:sym typeface="Barlow"/>
                </a:rPr>
                <a:t>Concerns: Not all artists may match</a:t>
              </a:r>
            </a:p>
            <a:p>
              <a:pPr marL="171450" lvl="0" indent="-171450" algn="l" rtl="0">
                <a:lnSpc>
                  <a:spcPct val="115000"/>
                </a:lnSpc>
                <a:spcBef>
                  <a:spcPts val="0"/>
                </a:spcBef>
                <a:spcAft>
                  <a:spcPts val="0"/>
                </a:spcAft>
                <a:buFont typeface="Arial" panose="020B0604020202020204" pitchFamily="34" charset="0"/>
                <a:buChar char="•"/>
              </a:pPr>
              <a:endParaRPr sz="1200" dirty="0">
                <a:solidFill>
                  <a:srgbClr val="434343"/>
                </a:solidFill>
                <a:latin typeface="Barlow"/>
                <a:ea typeface="Barlow"/>
                <a:cs typeface="Barlow"/>
                <a:sym typeface="Barlow"/>
              </a:endParaRPr>
            </a:p>
          </p:txBody>
        </p:sp>
      </p:grpSp>
    </p:spTree>
    <p:extLst>
      <p:ext uri="{BB962C8B-B14F-4D97-AF65-F5344CB8AC3E}">
        <p14:creationId xmlns:p14="http://schemas.microsoft.com/office/powerpoint/2010/main" val="259452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2203435"/>
            <a:ext cx="5814900" cy="7487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of Key Questions</a:t>
            </a:r>
            <a:endParaRPr dirty="0"/>
          </a:p>
        </p:txBody>
      </p:sp>
    </p:spTree>
    <p:extLst>
      <p:ext uri="{BB962C8B-B14F-4D97-AF65-F5344CB8AC3E}">
        <p14:creationId xmlns:p14="http://schemas.microsoft.com/office/powerpoint/2010/main" val="270290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751976" y="217897"/>
            <a:ext cx="6998423" cy="1159800"/>
          </a:xfrm>
          <a:prstGeom prst="rect">
            <a:avLst/>
          </a:prstGeom>
        </p:spPr>
        <p:txBody>
          <a:bodyPr spcFirstLastPara="1" wrap="square" lIns="91425" tIns="91425" rIns="91425" bIns="91425" anchor="ctr" anchorCtr="0">
            <a:noAutofit/>
          </a:bodyPr>
          <a:lstStyle/>
          <a:p>
            <a:r>
              <a:rPr lang="en-US" sz="2000" dirty="0">
                <a:solidFill>
                  <a:srgbClr val="FFC000"/>
                </a:solidFill>
              </a:rPr>
              <a:t>Question 1: Is there a relationship between “</a:t>
            </a:r>
            <a:r>
              <a:rPr lang="en-US" sz="2000" dirty="0" err="1">
                <a:solidFill>
                  <a:srgbClr val="FFC000"/>
                </a:solidFill>
              </a:rPr>
              <a:t>musicalities</a:t>
            </a:r>
            <a:r>
              <a:rPr lang="en-US" sz="2000" dirty="0">
                <a:solidFill>
                  <a:srgbClr val="FFC000"/>
                </a:solidFill>
              </a:rPr>
              <a:t>” and rank?</a:t>
            </a:r>
            <a:endParaRPr sz="2000" dirty="0">
              <a:solidFill>
                <a:srgbClr val="FFC000"/>
              </a:solidFill>
            </a:endParaRPr>
          </a:p>
        </p:txBody>
      </p:sp>
      <p:sp>
        <p:nvSpPr>
          <p:cNvPr id="142" name="Google Shape;142;p20"/>
          <p:cNvSpPr txBox="1">
            <a:spLocks noGrp="1"/>
          </p:cNvSpPr>
          <p:nvPr>
            <p:ph type="subTitle" idx="4294967295"/>
          </p:nvPr>
        </p:nvSpPr>
        <p:spPr>
          <a:xfrm>
            <a:off x="1751977" y="993210"/>
            <a:ext cx="6795338" cy="784800"/>
          </a:xfrm>
          <a:prstGeom prst="rect">
            <a:avLst/>
          </a:prstGeom>
        </p:spPr>
        <p:txBody>
          <a:bodyPr spcFirstLastPara="1" wrap="square" lIns="91425" tIns="91425" rIns="91425" bIns="91425" anchor="t" anchorCtr="0">
            <a:noAutofit/>
          </a:bodyPr>
          <a:lstStyle/>
          <a:p>
            <a:pPr marL="0" lvl="0" indent="0">
              <a:buNone/>
            </a:pPr>
            <a:r>
              <a:rPr lang="en-US" sz="1200" dirty="0"/>
              <a:t>Compared song rank to various </a:t>
            </a:r>
            <a:r>
              <a:rPr lang="en-US" sz="1200" dirty="0" err="1"/>
              <a:t>musicalities</a:t>
            </a:r>
            <a:r>
              <a:rPr lang="en-US" sz="1200" dirty="0"/>
              <a:t> for artists whose average rank is less than or equal to 10. </a:t>
            </a:r>
            <a:r>
              <a:rPr lang="en-US" sz="1200" dirty="0" err="1"/>
              <a:t>Musicalities</a:t>
            </a:r>
            <a:r>
              <a:rPr lang="en-US" sz="1200" dirty="0"/>
              <a:t> includes energy, danceability, tempo, loudness, etc.</a:t>
            </a: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Google Shape;142;p20">
            <a:extLst>
              <a:ext uri="{FF2B5EF4-FFF2-40B4-BE49-F238E27FC236}">
                <a16:creationId xmlns:a16="http://schemas.microsoft.com/office/drawing/2014/main" id="{271F5E26-2EC3-9F42-9627-060E7C7D7B0D}"/>
              </a:ext>
            </a:extLst>
          </p:cNvPr>
          <p:cNvSpPr txBox="1">
            <a:spLocks/>
          </p:cNvSpPr>
          <p:nvPr/>
        </p:nvSpPr>
        <p:spPr>
          <a:xfrm>
            <a:off x="1751976" y="4075931"/>
            <a:ext cx="6499926" cy="954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None/>
            </a:pPr>
            <a:r>
              <a:rPr lang="en-US" sz="1200" dirty="0"/>
              <a:t>The </a:t>
            </a:r>
            <a:r>
              <a:rPr lang="en-US" sz="1200" dirty="0" err="1"/>
              <a:t>r-value</a:t>
            </a:r>
            <a:r>
              <a:rPr lang="en-US" sz="1200" dirty="0"/>
              <a:t> is: 0.0007640423231120749</a:t>
            </a:r>
          </a:p>
          <a:p>
            <a:pPr marL="0" indent="0">
              <a:buFont typeface="Barlow"/>
              <a:buNone/>
            </a:pPr>
            <a:r>
              <a:rPr lang="en-US" sz="1200" dirty="0"/>
              <a:t>Findings: It appears there may be a very weak positive correlation between danceability and rank suggesting lower ranked songs (farther away from 1) may have more danceability.</a:t>
            </a:r>
          </a:p>
        </p:txBody>
      </p:sp>
      <p:pic>
        <p:nvPicPr>
          <p:cNvPr id="3" name="Picture 2">
            <a:extLst>
              <a:ext uri="{FF2B5EF4-FFF2-40B4-BE49-F238E27FC236}">
                <a16:creationId xmlns:a16="http://schemas.microsoft.com/office/drawing/2014/main" id="{6C9BA47D-39FB-DF4F-9934-E197179662F8}"/>
              </a:ext>
            </a:extLst>
          </p:cNvPr>
          <p:cNvPicPr>
            <a:picLocks noChangeAspect="1"/>
          </p:cNvPicPr>
          <p:nvPr/>
        </p:nvPicPr>
        <p:blipFill>
          <a:blip r:embed="rId3"/>
          <a:stretch>
            <a:fillRect/>
          </a:stretch>
        </p:blipFill>
        <p:spPr>
          <a:xfrm>
            <a:off x="3102483" y="1526867"/>
            <a:ext cx="3933812" cy="2622541"/>
          </a:xfrm>
          <a:prstGeom prst="rect">
            <a:avLst/>
          </a:prstGeom>
        </p:spPr>
      </p:pic>
    </p:spTree>
    <p:extLst>
      <p:ext uri="{BB962C8B-B14F-4D97-AF65-F5344CB8AC3E}">
        <p14:creationId xmlns:p14="http://schemas.microsoft.com/office/powerpoint/2010/main" val="3543027397"/>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995</Words>
  <Application>Microsoft Macintosh PowerPoint</Application>
  <PresentationFormat>On-screen Show (16:9)</PresentationFormat>
  <Paragraphs>81</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Barlow</vt:lpstr>
      <vt:lpstr>Arial</vt:lpstr>
      <vt:lpstr>Basset template</vt:lpstr>
      <vt:lpstr>STREAMING MUSIC ANALYSIS</vt:lpstr>
      <vt:lpstr>Agenda</vt:lpstr>
      <vt:lpstr>Project Overview and Key Questions</vt:lpstr>
      <vt:lpstr>Project Overview</vt:lpstr>
      <vt:lpstr>Key Questions</vt:lpstr>
      <vt:lpstr>Methodology</vt:lpstr>
      <vt:lpstr>Methodology</vt:lpstr>
      <vt:lpstr>Analysis of Key Questions</vt:lpstr>
      <vt:lpstr>Question 1: Is there a relationship between “musicalities” and rank?</vt:lpstr>
      <vt:lpstr>Question 1: Is there a relationship between “musicalities” and rank?</vt:lpstr>
      <vt:lpstr>Question 2: Is there a relationship between “musicalities” and popularity by country? </vt:lpstr>
      <vt:lpstr>Question 2: Is there a relationship between “musicalities” and popularity? </vt:lpstr>
      <vt:lpstr>Question 3: How does top artists’ rank across continents compare to their global rank? </vt:lpstr>
      <vt:lpstr>Question 3: How does top artists’ rank across continents compare to their global rank? </vt:lpstr>
      <vt:lpstr>Discussion and Next Steps</vt:lpstr>
      <vt:lpstr>Discussion</vt:lpstr>
      <vt:lpstr>Challenges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Amanda Freund</cp:lastModifiedBy>
  <cp:revision>38</cp:revision>
  <dcterms:modified xsi:type="dcterms:W3CDTF">2021-04-03T17:48:21Z</dcterms:modified>
</cp:coreProperties>
</file>