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352" r:id="rId2"/>
    <p:sldId id="354" r:id="rId3"/>
    <p:sldId id="355" r:id="rId4"/>
    <p:sldId id="361" r:id="rId5"/>
    <p:sldId id="359" r:id="rId6"/>
    <p:sldId id="356" r:id="rId7"/>
    <p:sldId id="362" r:id="rId8"/>
    <p:sldId id="366" r:id="rId9"/>
    <p:sldId id="370" r:id="rId10"/>
    <p:sldId id="369" r:id="rId11"/>
    <p:sldId id="346" r:id="rId12"/>
  </p:sldIdLst>
  <p:sldSz cx="9144000" cy="5143500" type="screen16x9"/>
  <p:notesSz cx="6858000" cy="9144000"/>
  <p:embeddedFontLst>
    <p:embeddedFont>
      <p:font typeface="Proxima Nova" panose="02000506030000020004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EC937291-DA83-E34D-8F6A-AAC174EF1AFC}">
          <p14:sldIdLst>
            <p14:sldId id="352"/>
            <p14:sldId id="354"/>
            <p14:sldId id="355"/>
            <p14:sldId id="361"/>
            <p14:sldId id="359"/>
            <p14:sldId id="356"/>
            <p14:sldId id="362"/>
            <p14:sldId id="366"/>
            <p14:sldId id="370"/>
          </p14:sldIdLst>
        </p14:section>
        <p14:section name="Untitled Section" id="{CE8DE159-861A-F44C-B09C-C7BA2B425BE8}">
          <p14:sldIdLst>
            <p14:sldId id="369"/>
            <p14:sldId id="3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58"/>
    <p:restoredTop sz="94656"/>
  </p:normalViewPr>
  <p:slideViewPr>
    <p:cSldViewPr snapToGrid="0">
      <p:cViewPr varScale="1">
        <p:scale>
          <a:sx n="147" d="100"/>
          <a:sy n="147" d="100"/>
        </p:scale>
        <p:origin x="744" y="2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6120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6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54632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15818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380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4"/>
                </a:solidFill>
              </a:defRPr>
            </a:lvl1pPr>
            <a:lvl2pPr lvl="1">
              <a:buNone/>
              <a:defRPr>
                <a:solidFill>
                  <a:schemeClr val="accent4"/>
                </a:solidFill>
              </a:defRPr>
            </a:lvl2pPr>
            <a:lvl3pPr lvl="2">
              <a:buNone/>
              <a:defRPr>
                <a:solidFill>
                  <a:schemeClr val="accent4"/>
                </a:solidFill>
              </a:defRPr>
            </a:lvl3pPr>
            <a:lvl4pPr lvl="3">
              <a:buNone/>
              <a:defRPr>
                <a:solidFill>
                  <a:schemeClr val="accent4"/>
                </a:solidFill>
              </a:defRPr>
            </a:lvl4pPr>
            <a:lvl5pPr lvl="4">
              <a:buNone/>
              <a:defRPr>
                <a:solidFill>
                  <a:schemeClr val="accent4"/>
                </a:solidFill>
              </a:defRPr>
            </a:lvl5pPr>
            <a:lvl6pPr lvl="5">
              <a:buNone/>
              <a:defRPr>
                <a:solidFill>
                  <a:schemeClr val="accent4"/>
                </a:solidFill>
              </a:defRPr>
            </a:lvl6pPr>
            <a:lvl7pPr lvl="6">
              <a:buNone/>
              <a:defRPr>
                <a:solidFill>
                  <a:schemeClr val="accent4"/>
                </a:solidFill>
              </a:defRPr>
            </a:lvl7pPr>
            <a:lvl8pPr lvl="7">
              <a:buNone/>
              <a:defRPr>
                <a:solidFill>
                  <a:schemeClr val="accent4"/>
                </a:solidFill>
              </a:defRPr>
            </a:lvl8pPr>
            <a:lvl9pPr lvl="8">
              <a:buNone/>
              <a:defRPr>
                <a:solidFill>
                  <a:schemeClr val="accent4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2"/>
          </p:nvPr>
        </p:nvSpPr>
        <p:spPr>
          <a:xfrm>
            <a:off x="387975" y="789025"/>
            <a:ext cx="8520600" cy="8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311700" y="13810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832400" y="13048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4"/>
                </a:solidFill>
              </a:defRPr>
            </a:lvl1pPr>
            <a:lvl2pPr lvl="1">
              <a:buNone/>
              <a:defRPr>
                <a:solidFill>
                  <a:schemeClr val="accent4"/>
                </a:solidFill>
              </a:defRPr>
            </a:lvl2pPr>
            <a:lvl3pPr lvl="2">
              <a:buNone/>
              <a:defRPr>
                <a:solidFill>
                  <a:schemeClr val="accent4"/>
                </a:solidFill>
              </a:defRPr>
            </a:lvl3pPr>
            <a:lvl4pPr lvl="3">
              <a:buNone/>
              <a:defRPr>
                <a:solidFill>
                  <a:schemeClr val="accent4"/>
                </a:solidFill>
              </a:defRPr>
            </a:lvl4pPr>
            <a:lvl5pPr lvl="4">
              <a:buNone/>
              <a:defRPr>
                <a:solidFill>
                  <a:schemeClr val="accent4"/>
                </a:solidFill>
              </a:defRPr>
            </a:lvl5pPr>
            <a:lvl6pPr lvl="5">
              <a:buNone/>
              <a:defRPr>
                <a:solidFill>
                  <a:schemeClr val="accent4"/>
                </a:solidFill>
              </a:defRPr>
            </a:lvl6pPr>
            <a:lvl7pPr lvl="6">
              <a:buNone/>
              <a:defRPr>
                <a:solidFill>
                  <a:schemeClr val="accent4"/>
                </a:solidFill>
              </a:defRPr>
            </a:lvl7pPr>
            <a:lvl8pPr lvl="7">
              <a:buNone/>
              <a:defRPr>
                <a:solidFill>
                  <a:schemeClr val="accent4"/>
                </a:solidFill>
              </a:defRPr>
            </a:lvl8pPr>
            <a:lvl9pPr lvl="8">
              <a:buNone/>
              <a:defRPr>
                <a:solidFill>
                  <a:schemeClr val="accent4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ubTitle" idx="3"/>
          </p:nvPr>
        </p:nvSpPr>
        <p:spPr>
          <a:xfrm>
            <a:off x="386975" y="864000"/>
            <a:ext cx="83682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4"/>
          </p:nvPr>
        </p:nvSpPr>
        <p:spPr>
          <a:xfrm>
            <a:off x="4813725" y="3822525"/>
            <a:ext cx="3999900" cy="2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3050" algn="r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marL="914400" lvl="1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2pPr>
            <a:lvl3pPr marL="1371600" lvl="2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3pPr>
            <a:lvl4pPr marL="1828800" lvl="3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4pPr>
            <a:lvl5pPr marL="2286000" lvl="4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5pPr>
            <a:lvl6pPr marL="2743200" lvl="5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6pPr>
            <a:lvl7pPr marL="3200400" lvl="6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7pPr>
            <a:lvl8pPr marL="3657600" lvl="7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8pPr>
            <a:lvl9pPr marL="4114800" lvl="8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oogle Shape;46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body" idx="2"/>
          </p:nvPr>
        </p:nvSpPr>
        <p:spPr>
          <a:xfrm>
            <a:off x="4832400" y="13048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ubTitle" idx="3"/>
          </p:nvPr>
        </p:nvSpPr>
        <p:spPr>
          <a:xfrm>
            <a:off x="386975" y="787800"/>
            <a:ext cx="83682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4"/>
          </p:nvPr>
        </p:nvSpPr>
        <p:spPr>
          <a:xfrm>
            <a:off x="4813725" y="3822525"/>
            <a:ext cx="3999900" cy="2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3050" algn="r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marL="914400" lvl="1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2pPr>
            <a:lvl3pPr marL="1371600" lvl="2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3pPr>
            <a:lvl4pPr marL="1828800" lvl="3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4pPr>
            <a:lvl5pPr marL="2286000" lvl="4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5pPr>
            <a:lvl6pPr marL="2743200" lvl="5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6pPr>
            <a:lvl7pPr marL="3200400" lvl="6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7pPr>
            <a:lvl8pPr marL="3657600" lvl="7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8pPr>
            <a:lvl9pPr marL="4114800" lvl="8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5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accent4"/>
                </a:solidFill>
              </a:defRPr>
            </a:lvl1pPr>
            <a:lvl2pPr lvl="1" rtl="0">
              <a:buNone/>
              <a:defRPr>
                <a:solidFill>
                  <a:schemeClr val="accent4"/>
                </a:solidFill>
              </a:defRPr>
            </a:lvl2pPr>
            <a:lvl3pPr lvl="2" rtl="0">
              <a:buNone/>
              <a:defRPr>
                <a:solidFill>
                  <a:schemeClr val="accent4"/>
                </a:solidFill>
              </a:defRPr>
            </a:lvl3pPr>
            <a:lvl4pPr lvl="3" rtl="0">
              <a:buNone/>
              <a:defRPr>
                <a:solidFill>
                  <a:schemeClr val="accent4"/>
                </a:solidFill>
              </a:defRPr>
            </a:lvl4pPr>
            <a:lvl5pPr lvl="4" rtl="0">
              <a:buNone/>
              <a:defRPr>
                <a:solidFill>
                  <a:schemeClr val="accent4"/>
                </a:solidFill>
              </a:defRPr>
            </a:lvl5pPr>
            <a:lvl6pPr lvl="5" rtl="0">
              <a:buNone/>
              <a:defRPr>
                <a:solidFill>
                  <a:schemeClr val="accent4"/>
                </a:solidFill>
              </a:defRPr>
            </a:lvl6pPr>
            <a:lvl7pPr lvl="6" rtl="0">
              <a:buNone/>
              <a:defRPr>
                <a:solidFill>
                  <a:schemeClr val="accent4"/>
                </a:solidFill>
              </a:defRPr>
            </a:lvl7pPr>
            <a:lvl8pPr lvl="7" rtl="0">
              <a:buNone/>
              <a:defRPr>
                <a:solidFill>
                  <a:schemeClr val="accent4"/>
                </a:solidFill>
              </a:defRPr>
            </a:lvl8pPr>
            <a:lvl9pPr lvl="8" rtl="0">
              <a:buNone/>
              <a:defRPr>
                <a:solidFill>
                  <a:schemeClr val="accent4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2BABC71-0705-4722-8A71-FE16FBAB691E}"/>
              </a:ext>
            </a:extLst>
          </p:cNvPr>
          <p:cNvSpPr/>
          <p:nvPr/>
        </p:nvSpPr>
        <p:spPr>
          <a:xfrm>
            <a:off x="4692696" y="226503"/>
            <a:ext cx="4441370" cy="5150031"/>
          </a:xfrm>
          <a:custGeom>
            <a:avLst/>
            <a:gdLst>
              <a:gd name="connsiteX0" fmla="*/ 0 w 5721711"/>
              <a:gd name="connsiteY0" fmla="*/ 0 h 6858000"/>
              <a:gd name="connsiteX1" fmla="*/ 5721711 w 5721711"/>
              <a:gd name="connsiteY1" fmla="*/ 0 h 6858000"/>
              <a:gd name="connsiteX2" fmla="*/ 5721711 w 5721711"/>
              <a:gd name="connsiteY2" fmla="*/ 6858000 h 6858000"/>
              <a:gd name="connsiteX3" fmla="*/ 0 w 5721711"/>
              <a:gd name="connsiteY3" fmla="*/ 6858000 h 6858000"/>
              <a:gd name="connsiteX4" fmla="*/ 0 w 5721711"/>
              <a:gd name="connsiteY4" fmla="*/ 0 h 6858000"/>
              <a:gd name="connsiteX0" fmla="*/ 0 w 5721711"/>
              <a:gd name="connsiteY0" fmla="*/ 0 h 6858000"/>
              <a:gd name="connsiteX1" fmla="*/ 5721711 w 5721711"/>
              <a:gd name="connsiteY1" fmla="*/ 0 h 6858000"/>
              <a:gd name="connsiteX2" fmla="*/ 5721711 w 5721711"/>
              <a:gd name="connsiteY2" fmla="*/ 6858000 h 6858000"/>
              <a:gd name="connsiteX3" fmla="*/ 0 w 5721711"/>
              <a:gd name="connsiteY3" fmla="*/ 6858000 h 6858000"/>
              <a:gd name="connsiteX4" fmla="*/ 181 w 5721711"/>
              <a:gd name="connsiteY4" fmla="*/ 2455817 h 6858000"/>
              <a:gd name="connsiteX5" fmla="*/ 0 w 5721711"/>
              <a:gd name="connsiteY5" fmla="*/ 0 h 6858000"/>
              <a:gd name="connsiteX0" fmla="*/ 2795451 w 5721711"/>
              <a:gd name="connsiteY0" fmla="*/ 17417 h 6858000"/>
              <a:gd name="connsiteX1" fmla="*/ 5721711 w 5721711"/>
              <a:gd name="connsiteY1" fmla="*/ 0 h 6858000"/>
              <a:gd name="connsiteX2" fmla="*/ 5721711 w 5721711"/>
              <a:gd name="connsiteY2" fmla="*/ 6858000 h 6858000"/>
              <a:gd name="connsiteX3" fmla="*/ 0 w 5721711"/>
              <a:gd name="connsiteY3" fmla="*/ 6858000 h 6858000"/>
              <a:gd name="connsiteX4" fmla="*/ 181 w 5721711"/>
              <a:gd name="connsiteY4" fmla="*/ 2455817 h 6858000"/>
              <a:gd name="connsiteX5" fmla="*/ 2795451 w 5721711"/>
              <a:gd name="connsiteY5" fmla="*/ 17417 h 6858000"/>
              <a:gd name="connsiteX0" fmla="*/ 2795451 w 5721711"/>
              <a:gd name="connsiteY0" fmla="*/ 0 h 6858000"/>
              <a:gd name="connsiteX1" fmla="*/ 5721711 w 5721711"/>
              <a:gd name="connsiteY1" fmla="*/ 0 h 6858000"/>
              <a:gd name="connsiteX2" fmla="*/ 5721711 w 5721711"/>
              <a:gd name="connsiteY2" fmla="*/ 6858000 h 6858000"/>
              <a:gd name="connsiteX3" fmla="*/ 0 w 5721711"/>
              <a:gd name="connsiteY3" fmla="*/ 6858000 h 6858000"/>
              <a:gd name="connsiteX4" fmla="*/ 181 w 5721711"/>
              <a:gd name="connsiteY4" fmla="*/ 2455817 h 6858000"/>
              <a:gd name="connsiteX5" fmla="*/ 2795451 w 5721711"/>
              <a:gd name="connsiteY5" fmla="*/ 0 h 6858000"/>
              <a:gd name="connsiteX0" fmla="*/ 2795451 w 5721711"/>
              <a:gd name="connsiteY0" fmla="*/ 0 h 6858000"/>
              <a:gd name="connsiteX1" fmla="*/ 5721711 w 5721711"/>
              <a:gd name="connsiteY1" fmla="*/ 0 h 6858000"/>
              <a:gd name="connsiteX2" fmla="*/ 5721711 w 5721711"/>
              <a:gd name="connsiteY2" fmla="*/ 6858000 h 6858000"/>
              <a:gd name="connsiteX3" fmla="*/ 0 w 5721711"/>
              <a:gd name="connsiteY3" fmla="*/ 6858000 h 6858000"/>
              <a:gd name="connsiteX4" fmla="*/ 181 w 5721711"/>
              <a:gd name="connsiteY4" fmla="*/ 2455817 h 6858000"/>
              <a:gd name="connsiteX5" fmla="*/ 2795451 w 5721711"/>
              <a:gd name="connsiteY5" fmla="*/ 0 h 6858000"/>
              <a:gd name="connsiteX0" fmla="*/ 2795451 w 5721711"/>
              <a:gd name="connsiteY0" fmla="*/ 0 h 6858000"/>
              <a:gd name="connsiteX1" fmla="*/ 5721711 w 5721711"/>
              <a:gd name="connsiteY1" fmla="*/ 0 h 6858000"/>
              <a:gd name="connsiteX2" fmla="*/ 5721711 w 5721711"/>
              <a:gd name="connsiteY2" fmla="*/ 6858000 h 6858000"/>
              <a:gd name="connsiteX3" fmla="*/ 0 w 5721711"/>
              <a:gd name="connsiteY3" fmla="*/ 6858000 h 6858000"/>
              <a:gd name="connsiteX4" fmla="*/ 181 w 5721711"/>
              <a:gd name="connsiteY4" fmla="*/ 2455817 h 6858000"/>
              <a:gd name="connsiteX5" fmla="*/ 2795451 w 5721711"/>
              <a:gd name="connsiteY5" fmla="*/ 0 h 6858000"/>
              <a:gd name="connsiteX0" fmla="*/ 2795451 w 5721711"/>
              <a:gd name="connsiteY0" fmla="*/ 0 h 6858000"/>
              <a:gd name="connsiteX1" fmla="*/ 5721711 w 5721711"/>
              <a:gd name="connsiteY1" fmla="*/ 0 h 6858000"/>
              <a:gd name="connsiteX2" fmla="*/ 5721711 w 5721711"/>
              <a:gd name="connsiteY2" fmla="*/ 6858000 h 6858000"/>
              <a:gd name="connsiteX3" fmla="*/ 0 w 5721711"/>
              <a:gd name="connsiteY3" fmla="*/ 6858000 h 6858000"/>
              <a:gd name="connsiteX4" fmla="*/ 181 w 5721711"/>
              <a:gd name="connsiteY4" fmla="*/ 2455817 h 6858000"/>
              <a:gd name="connsiteX5" fmla="*/ 2795451 w 5721711"/>
              <a:gd name="connsiteY5" fmla="*/ 0 h 6858000"/>
              <a:gd name="connsiteX0" fmla="*/ 2795451 w 5721711"/>
              <a:gd name="connsiteY0" fmla="*/ 0 h 6858000"/>
              <a:gd name="connsiteX1" fmla="*/ 5721711 w 5721711"/>
              <a:gd name="connsiteY1" fmla="*/ 0 h 6858000"/>
              <a:gd name="connsiteX2" fmla="*/ 5721711 w 5721711"/>
              <a:gd name="connsiteY2" fmla="*/ 6858000 h 6858000"/>
              <a:gd name="connsiteX3" fmla="*/ 0 w 5721711"/>
              <a:gd name="connsiteY3" fmla="*/ 6858000 h 6858000"/>
              <a:gd name="connsiteX4" fmla="*/ 181 w 5721711"/>
              <a:gd name="connsiteY4" fmla="*/ 2455817 h 6858000"/>
              <a:gd name="connsiteX5" fmla="*/ 2795451 w 5721711"/>
              <a:gd name="connsiteY5" fmla="*/ 0 h 6858000"/>
              <a:gd name="connsiteX0" fmla="*/ 2795451 w 5721711"/>
              <a:gd name="connsiteY0" fmla="*/ 0 h 6858000"/>
              <a:gd name="connsiteX1" fmla="*/ 5721711 w 5721711"/>
              <a:gd name="connsiteY1" fmla="*/ 0 h 6858000"/>
              <a:gd name="connsiteX2" fmla="*/ 5721711 w 5721711"/>
              <a:gd name="connsiteY2" fmla="*/ 6858000 h 6858000"/>
              <a:gd name="connsiteX3" fmla="*/ 0 w 5721711"/>
              <a:gd name="connsiteY3" fmla="*/ 6858000 h 6858000"/>
              <a:gd name="connsiteX4" fmla="*/ 181 w 5721711"/>
              <a:gd name="connsiteY4" fmla="*/ 2455817 h 6858000"/>
              <a:gd name="connsiteX5" fmla="*/ 2795451 w 5721711"/>
              <a:gd name="connsiteY5" fmla="*/ 0 h 6858000"/>
              <a:gd name="connsiteX0" fmla="*/ 2795451 w 5721711"/>
              <a:gd name="connsiteY0" fmla="*/ 0 h 6858000"/>
              <a:gd name="connsiteX1" fmla="*/ 5721711 w 5721711"/>
              <a:gd name="connsiteY1" fmla="*/ 0 h 6858000"/>
              <a:gd name="connsiteX2" fmla="*/ 5721711 w 5721711"/>
              <a:gd name="connsiteY2" fmla="*/ 6858000 h 6858000"/>
              <a:gd name="connsiteX3" fmla="*/ 0 w 5721711"/>
              <a:gd name="connsiteY3" fmla="*/ 6858000 h 6858000"/>
              <a:gd name="connsiteX4" fmla="*/ 181 w 5721711"/>
              <a:gd name="connsiteY4" fmla="*/ 2455817 h 6858000"/>
              <a:gd name="connsiteX5" fmla="*/ 2795451 w 5721711"/>
              <a:gd name="connsiteY5" fmla="*/ 0 h 6858000"/>
              <a:gd name="connsiteX0" fmla="*/ 2795271 w 5721531"/>
              <a:gd name="connsiteY0" fmla="*/ 0 h 6866708"/>
              <a:gd name="connsiteX1" fmla="*/ 5721531 w 5721531"/>
              <a:gd name="connsiteY1" fmla="*/ 0 h 6866708"/>
              <a:gd name="connsiteX2" fmla="*/ 5721531 w 5721531"/>
              <a:gd name="connsiteY2" fmla="*/ 6858000 h 6866708"/>
              <a:gd name="connsiteX3" fmla="*/ 3291660 w 5721531"/>
              <a:gd name="connsiteY3" fmla="*/ 6866708 h 6866708"/>
              <a:gd name="connsiteX4" fmla="*/ 1 w 5721531"/>
              <a:gd name="connsiteY4" fmla="*/ 2455817 h 6866708"/>
              <a:gd name="connsiteX5" fmla="*/ 2795271 w 5721531"/>
              <a:gd name="connsiteY5" fmla="*/ 0 h 6866708"/>
              <a:gd name="connsiteX0" fmla="*/ 2795271 w 5721531"/>
              <a:gd name="connsiteY0" fmla="*/ 0 h 6866708"/>
              <a:gd name="connsiteX1" fmla="*/ 5721531 w 5721531"/>
              <a:gd name="connsiteY1" fmla="*/ 0 h 6866708"/>
              <a:gd name="connsiteX2" fmla="*/ 5721531 w 5721531"/>
              <a:gd name="connsiteY2" fmla="*/ 6858000 h 6866708"/>
              <a:gd name="connsiteX3" fmla="*/ 3291660 w 5721531"/>
              <a:gd name="connsiteY3" fmla="*/ 6866708 h 6866708"/>
              <a:gd name="connsiteX4" fmla="*/ 1 w 5721531"/>
              <a:gd name="connsiteY4" fmla="*/ 2455817 h 6866708"/>
              <a:gd name="connsiteX5" fmla="*/ 2795271 w 5721531"/>
              <a:gd name="connsiteY5" fmla="*/ 0 h 6866708"/>
              <a:gd name="connsiteX0" fmla="*/ 2795270 w 5721530"/>
              <a:gd name="connsiteY0" fmla="*/ 0 h 6866708"/>
              <a:gd name="connsiteX1" fmla="*/ 5721530 w 5721530"/>
              <a:gd name="connsiteY1" fmla="*/ 0 h 6866708"/>
              <a:gd name="connsiteX2" fmla="*/ 5721530 w 5721530"/>
              <a:gd name="connsiteY2" fmla="*/ 6858000 h 6866708"/>
              <a:gd name="connsiteX3" fmla="*/ 3291659 w 5721530"/>
              <a:gd name="connsiteY3" fmla="*/ 6866708 h 6866708"/>
              <a:gd name="connsiteX4" fmla="*/ 0 w 5721530"/>
              <a:gd name="connsiteY4" fmla="*/ 2455817 h 6866708"/>
              <a:gd name="connsiteX5" fmla="*/ 2795270 w 5721530"/>
              <a:gd name="connsiteY5" fmla="*/ 0 h 6866708"/>
              <a:gd name="connsiteX0" fmla="*/ 2995567 w 5921827"/>
              <a:gd name="connsiteY0" fmla="*/ 0 h 6866708"/>
              <a:gd name="connsiteX1" fmla="*/ 5921827 w 5921827"/>
              <a:gd name="connsiteY1" fmla="*/ 0 h 6866708"/>
              <a:gd name="connsiteX2" fmla="*/ 5921827 w 5921827"/>
              <a:gd name="connsiteY2" fmla="*/ 6858000 h 6866708"/>
              <a:gd name="connsiteX3" fmla="*/ 3491956 w 5921827"/>
              <a:gd name="connsiteY3" fmla="*/ 6866708 h 6866708"/>
              <a:gd name="connsiteX4" fmla="*/ 0 w 5921827"/>
              <a:gd name="connsiteY4" fmla="*/ 3074126 h 6866708"/>
              <a:gd name="connsiteX5" fmla="*/ 2995567 w 5921827"/>
              <a:gd name="connsiteY5" fmla="*/ 0 h 6866708"/>
              <a:gd name="connsiteX0" fmla="*/ 2995567 w 5921827"/>
              <a:gd name="connsiteY0" fmla="*/ 0 h 6866708"/>
              <a:gd name="connsiteX1" fmla="*/ 5921827 w 5921827"/>
              <a:gd name="connsiteY1" fmla="*/ 0 h 6866708"/>
              <a:gd name="connsiteX2" fmla="*/ 5921827 w 5921827"/>
              <a:gd name="connsiteY2" fmla="*/ 6858000 h 6866708"/>
              <a:gd name="connsiteX3" fmla="*/ 3491956 w 5921827"/>
              <a:gd name="connsiteY3" fmla="*/ 6866708 h 6866708"/>
              <a:gd name="connsiteX4" fmla="*/ 0 w 5921827"/>
              <a:gd name="connsiteY4" fmla="*/ 3074126 h 6866708"/>
              <a:gd name="connsiteX5" fmla="*/ 2995567 w 5921827"/>
              <a:gd name="connsiteY5" fmla="*/ 0 h 6866708"/>
              <a:gd name="connsiteX0" fmla="*/ 2995567 w 5921827"/>
              <a:gd name="connsiteY0" fmla="*/ 0 h 6866708"/>
              <a:gd name="connsiteX1" fmla="*/ 5921827 w 5921827"/>
              <a:gd name="connsiteY1" fmla="*/ 0 h 6866708"/>
              <a:gd name="connsiteX2" fmla="*/ 5921827 w 5921827"/>
              <a:gd name="connsiteY2" fmla="*/ 6858000 h 6866708"/>
              <a:gd name="connsiteX3" fmla="*/ 3491956 w 5921827"/>
              <a:gd name="connsiteY3" fmla="*/ 6866708 h 6866708"/>
              <a:gd name="connsiteX4" fmla="*/ 0 w 5921827"/>
              <a:gd name="connsiteY4" fmla="*/ 3074126 h 6866708"/>
              <a:gd name="connsiteX5" fmla="*/ 2995567 w 5921827"/>
              <a:gd name="connsiteY5" fmla="*/ 0 h 6866708"/>
              <a:gd name="connsiteX0" fmla="*/ 2995567 w 5921827"/>
              <a:gd name="connsiteY0" fmla="*/ 0 h 6866708"/>
              <a:gd name="connsiteX1" fmla="*/ 5921827 w 5921827"/>
              <a:gd name="connsiteY1" fmla="*/ 0 h 6866708"/>
              <a:gd name="connsiteX2" fmla="*/ 5921827 w 5921827"/>
              <a:gd name="connsiteY2" fmla="*/ 6858000 h 6866708"/>
              <a:gd name="connsiteX3" fmla="*/ 3491956 w 5921827"/>
              <a:gd name="connsiteY3" fmla="*/ 6866708 h 6866708"/>
              <a:gd name="connsiteX4" fmla="*/ 0 w 5921827"/>
              <a:gd name="connsiteY4" fmla="*/ 3074126 h 6866708"/>
              <a:gd name="connsiteX5" fmla="*/ 2995567 w 5921827"/>
              <a:gd name="connsiteY5" fmla="*/ 0 h 6866708"/>
              <a:gd name="connsiteX0" fmla="*/ 2995567 w 5921827"/>
              <a:gd name="connsiteY0" fmla="*/ 0 h 6866708"/>
              <a:gd name="connsiteX1" fmla="*/ 5921827 w 5921827"/>
              <a:gd name="connsiteY1" fmla="*/ 0 h 6866708"/>
              <a:gd name="connsiteX2" fmla="*/ 5921827 w 5921827"/>
              <a:gd name="connsiteY2" fmla="*/ 6858000 h 6866708"/>
              <a:gd name="connsiteX3" fmla="*/ 3491956 w 5921827"/>
              <a:gd name="connsiteY3" fmla="*/ 6866708 h 6866708"/>
              <a:gd name="connsiteX4" fmla="*/ 0 w 5921827"/>
              <a:gd name="connsiteY4" fmla="*/ 3074126 h 6866708"/>
              <a:gd name="connsiteX5" fmla="*/ 2995567 w 5921827"/>
              <a:gd name="connsiteY5" fmla="*/ 0 h 686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1827" h="6866708">
                <a:moveTo>
                  <a:pt x="2995567" y="0"/>
                </a:moveTo>
                <a:lnTo>
                  <a:pt x="5921827" y="0"/>
                </a:lnTo>
                <a:lnTo>
                  <a:pt x="5921827" y="6858000"/>
                </a:lnTo>
                <a:lnTo>
                  <a:pt x="3491956" y="6866708"/>
                </a:lnTo>
                <a:cubicBezTo>
                  <a:pt x="2316358" y="5529943"/>
                  <a:pt x="1541357" y="4741818"/>
                  <a:pt x="0" y="3074126"/>
                </a:cubicBezTo>
                <a:cubicBezTo>
                  <a:pt x="940467" y="2063931"/>
                  <a:pt x="2098644" y="931818"/>
                  <a:pt x="29955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4931093" y="298051"/>
            <a:ext cx="3964577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4050" dirty="0">
                <a:solidFill>
                  <a:schemeClr val="bg1"/>
                </a:solidFill>
                <a:latin typeface="+mj-lt"/>
              </a:rPr>
              <a:t>Capstone 2:</a:t>
            </a:r>
          </a:p>
          <a:p>
            <a:pPr algn="r"/>
            <a:r>
              <a:rPr lang="en-US" sz="4050" dirty="0">
                <a:solidFill>
                  <a:schemeClr val="bg1"/>
                </a:solidFill>
                <a:latin typeface="+mj-lt"/>
              </a:rPr>
              <a:t>Diabetes Prediction Project</a:t>
            </a:r>
            <a:endParaRPr lang="ko-KR" altLang="en-US" sz="405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4931093" y="3822176"/>
            <a:ext cx="396457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CA" altLang="ko-KR" dirty="0" err="1">
                <a:solidFill>
                  <a:schemeClr val="bg1"/>
                </a:solidFill>
                <a:cs typeface="Arial" pitchFamily="34" charset="0"/>
              </a:rPr>
              <a:t>Mengxiao</a:t>
            </a:r>
            <a:r>
              <a:rPr lang="en-CA" altLang="ko-KR" dirty="0">
                <a:solidFill>
                  <a:schemeClr val="bg1"/>
                </a:solidFill>
                <a:cs typeface="Arial" pitchFamily="34" charset="0"/>
              </a:rPr>
              <a:t> Wang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606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5CF374-0577-3713-EEDC-0387DBAA04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4400" dirty="0"/>
              <a:t>Next Step</a:t>
            </a:r>
            <a:endParaRPr lang="en-US" dirty="0"/>
          </a:p>
        </p:txBody>
      </p:sp>
      <p:pic>
        <p:nvPicPr>
          <p:cNvPr id="1026" name="Picture 2" descr="ANOVA test graphs">
            <a:extLst>
              <a:ext uri="{FF2B5EF4-FFF2-40B4-BE49-F238E27FC236}">
                <a16:creationId xmlns:a16="http://schemas.microsoft.com/office/drawing/2014/main" id="{9CA2EB2C-CBF2-76F7-DB87-1334457A3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043" y="1718737"/>
            <a:ext cx="3312850" cy="183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80E2E7-1AEC-4E33-2206-FD5C63C5D979}"/>
              </a:ext>
            </a:extLst>
          </p:cNvPr>
          <p:cNvSpPr txBox="1"/>
          <p:nvPr/>
        </p:nvSpPr>
        <p:spPr>
          <a:xfrm>
            <a:off x="6094520" y="134940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ANOVA Testing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7CEEDA3-00CD-B85F-5D96-0B1964AFB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47" y="1309443"/>
            <a:ext cx="3801312" cy="224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1E705C-A998-A590-A984-7DCAA6A4DCDE}"/>
              </a:ext>
            </a:extLst>
          </p:cNvPr>
          <p:cNvSpPr txBox="1"/>
          <p:nvPr/>
        </p:nvSpPr>
        <p:spPr>
          <a:xfrm>
            <a:off x="643631" y="3551847"/>
            <a:ext cx="533547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latin typeface="Helvetica Neue" panose="02000503000000020004" pitchFamily="2" charset="0"/>
              </a:rPr>
              <a:t>Model Tuning: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>
                <a:latin typeface="Helvetica Neue" panose="02000503000000020004" pitchFamily="2" charset="0"/>
              </a:rPr>
              <a:t>Hyperparameter Optimization: Use techniques like Grid Search or Random Search to find the best hyperparameters for your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>
                <a:latin typeface="Helvetica Neue" panose="02000503000000020004" pitchFamily="2" charset="0"/>
              </a:rPr>
              <a:t>Ensemble Methods: Consider using ensemble methods to combine the strengths of different models and improve overall performance.</a:t>
            </a:r>
          </a:p>
        </p:txBody>
      </p:sp>
    </p:spTree>
    <p:extLst>
      <p:ext uri="{BB962C8B-B14F-4D97-AF65-F5344CB8AC3E}">
        <p14:creationId xmlns:p14="http://schemas.microsoft.com/office/powerpoint/2010/main" val="1066888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4D0E61-DB98-4FB8-952D-393A0A10AD85}"/>
              </a:ext>
            </a:extLst>
          </p:cNvPr>
          <p:cNvSpPr/>
          <p:nvPr/>
        </p:nvSpPr>
        <p:spPr>
          <a:xfrm>
            <a:off x="724988" y="3906706"/>
            <a:ext cx="8419013" cy="92654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30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368521-7F4D-4EB3-AEFD-E2ADA82243DB}"/>
              </a:ext>
            </a:extLst>
          </p:cNvPr>
          <p:cNvSpPr txBox="1"/>
          <p:nvPr/>
        </p:nvSpPr>
        <p:spPr>
          <a:xfrm>
            <a:off x="4078534" y="3773130"/>
            <a:ext cx="3582864" cy="784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500" b="1" spc="225" dirty="0">
                <a:solidFill>
                  <a:schemeClr val="bg1"/>
                </a:solidFill>
                <a:latin typeface="+mj-lt"/>
                <a:cs typeface="Arial" pitchFamily="34" charset="0"/>
              </a:rPr>
              <a:t>Questions?</a:t>
            </a:r>
            <a:endParaRPr lang="ko-KR" altLang="en-US" sz="4500" b="1" spc="225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CD8CE4-625A-417F-A21A-EFF082D32DB1}"/>
              </a:ext>
            </a:extLst>
          </p:cNvPr>
          <p:cNvSpPr/>
          <p:nvPr/>
        </p:nvSpPr>
        <p:spPr>
          <a:xfrm>
            <a:off x="8869680" y="0"/>
            <a:ext cx="27432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4F5B88B-E2E9-4841-8F94-8D8C7C37C9BF}"/>
              </a:ext>
            </a:extLst>
          </p:cNvPr>
          <p:cNvGrpSpPr/>
          <p:nvPr/>
        </p:nvGrpSpPr>
        <p:grpSpPr>
          <a:xfrm>
            <a:off x="4403235" y="484235"/>
            <a:ext cx="4320233" cy="4280422"/>
            <a:chOff x="5870979" y="645646"/>
            <a:chExt cx="5760309" cy="5707229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21E2DDD-6302-47DF-8D50-028DC199ECCD}"/>
                </a:ext>
              </a:extLst>
            </p:cNvPr>
            <p:cNvGrpSpPr/>
            <p:nvPr/>
          </p:nvGrpSpPr>
          <p:grpSpPr>
            <a:xfrm>
              <a:off x="5927632" y="645646"/>
              <a:ext cx="5416228" cy="1736181"/>
              <a:chOff x="5927632" y="712309"/>
              <a:chExt cx="5416228" cy="1736181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3128D5-9A67-4A79-B9E8-FAFEBED466F7}"/>
                  </a:ext>
                </a:extLst>
              </p:cNvPr>
              <p:cNvSpPr txBox="1"/>
              <p:nvPr/>
            </p:nvSpPr>
            <p:spPr>
              <a:xfrm>
                <a:off x="6932842" y="1679049"/>
                <a:ext cx="441101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91440" algn="l">
                  <a:spcBef>
                    <a:spcPts val="0"/>
                  </a:spcBef>
                  <a:spcAft>
                    <a:spcPts val="800"/>
                  </a:spcAft>
                  <a:buSzPct val="100000"/>
                  <a:buFont typeface="Arial"/>
                  <a:buChar char="•"/>
                </a:pPr>
                <a:r>
                  <a:rPr lang="en-CA" sz="1050" b="0" i="0" dirty="0">
                    <a:solidFill>
                      <a:srgbClr val="616161"/>
                    </a:solidFill>
                    <a:latin typeface="Proxima Nova"/>
                  </a:rPr>
                  <a:t>Diabetes is a chronic disease that affects millions worldwide. Early detection is important for effective management and prevention.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3BC8AF-C574-4A7A-B8B6-4559F1E001B5}"/>
                  </a:ext>
                </a:extLst>
              </p:cNvPr>
              <p:cNvSpPr txBox="1"/>
              <p:nvPr/>
            </p:nvSpPr>
            <p:spPr>
              <a:xfrm>
                <a:off x="7271656" y="1125051"/>
                <a:ext cx="3827659" cy="553997"/>
              </a:xfrm>
              <a:prstGeom prst="rect">
                <a:avLst/>
              </a:prstGeom>
              <a:noFill/>
            </p:spPr>
            <p:txBody>
              <a:bodyPr wrap="square" lIns="81000" rIns="81000" rtlCol="0">
                <a:spAutoFit/>
              </a:bodyPr>
              <a:lstStyle/>
              <a:p>
                <a:r>
                  <a:rPr lang="en-US" altLang="ko-KR" sz="2100" b="1" dirty="0">
                    <a:solidFill>
                      <a:schemeClr val="accent1"/>
                    </a:solidFill>
                    <a:cs typeface="Arial" pitchFamily="34" charset="0"/>
                  </a:rPr>
                  <a:t>Purpose of project</a:t>
                </a:r>
                <a:endParaRPr lang="ko-KR" altLang="en-US" sz="2100" b="1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4F9B065-07C1-4CA3-8A95-5AC0D2D6BF6E}"/>
                  </a:ext>
                </a:extLst>
              </p:cNvPr>
              <p:cNvSpPr txBox="1"/>
              <p:nvPr/>
            </p:nvSpPr>
            <p:spPr>
              <a:xfrm>
                <a:off x="5927632" y="712309"/>
                <a:ext cx="1531549" cy="113877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en-US"/>
                </a:defPPr>
                <a:lvl1pPr>
                  <a:defRPr sz="7200">
                    <a:solidFill>
                      <a:schemeClr val="bg1"/>
                    </a:solidFill>
                    <a:effectLst>
                      <a:outerShdw blurRad="12700" dist="88900" dir="3000000" algn="tl" rotWithShape="0">
                        <a:schemeClr val="accent2">
                          <a:alpha val="40000"/>
                        </a:schemeClr>
                      </a:outerShdw>
                    </a:effectLst>
                  </a:defRPr>
                </a:lvl1pPr>
              </a:lstStyle>
              <a:p>
                <a:pPr algn="ctr"/>
                <a:r>
                  <a:rPr lang="en-US" altLang="ko-KR" sz="4950" b="1" dirty="0">
                    <a:solidFill>
                      <a:schemeClr val="accent1"/>
                    </a:solidFill>
                    <a:effectLst/>
                  </a:rPr>
                  <a:t>01</a:t>
                </a:r>
                <a:endParaRPr lang="ko-KR" altLang="en-US" sz="4950" b="1" dirty="0">
                  <a:solidFill>
                    <a:schemeClr val="accent1"/>
                  </a:solidFill>
                  <a:effectLst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A8607ECB-1D76-45C1-84AB-A0FBDF98C876}"/>
                </a:ext>
              </a:extLst>
            </p:cNvPr>
            <p:cNvGrpSpPr/>
            <p:nvPr/>
          </p:nvGrpSpPr>
          <p:grpSpPr>
            <a:xfrm>
              <a:off x="5870979" y="2383124"/>
              <a:ext cx="5687303" cy="2646312"/>
              <a:chOff x="5870979" y="499837"/>
              <a:chExt cx="5687303" cy="2646312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8E0EAB6-B108-42E8-899B-09082C5D0788}"/>
                  </a:ext>
                </a:extLst>
              </p:cNvPr>
              <p:cNvSpPr txBox="1"/>
              <p:nvPr/>
            </p:nvSpPr>
            <p:spPr>
              <a:xfrm>
                <a:off x="7271655" y="752748"/>
                <a:ext cx="3827661" cy="615553"/>
              </a:xfrm>
              <a:prstGeom prst="rect">
                <a:avLst/>
              </a:prstGeom>
              <a:noFill/>
            </p:spPr>
            <p:txBody>
              <a:bodyPr wrap="square" lIns="81000" rIns="81000" rtlCol="0">
                <a:spAutoFit/>
              </a:bodyPr>
              <a:lstStyle/>
              <a:p>
                <a:r>
                  <a:rPr lang="en-CA" sz="2400" b="1" i="0" dirty="0">
                    <a:solidFill>
                      <a:srgbClr val="616161"/>
                    </a:solidFill>
                    <a:latin typeface="Proxima Nova"/>
                  </a:rPr>
                  <a:t>Problem Statement</a:t>
                </a:r>
                <a:endParaRPr lang="ko-KR" altLang="en-US" sz="2100" b="1" dirty="0">
                  <a:solidFill>
                    <a:schemeClr val="accent2"/>
                  </a:solidFill>
                  <a:cs typeface="Arial" pitchFamily="34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A34DB11-6193-4433-83AE-FCF8D7C23AED}"/>
                  </a:ext>
                </a:extLst>
              </p:cNvPr>
              <p:cNvSpPr txBox="1"/>
              <p:nvPr/>
            </p:nvSpPr>
            <p:spPr>
              <a:xfrm>
                <a:off x="5870979" y="499837"/>
                <a:ext cx="1531549" cy="113877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en-US"/>
                </a:defPPr>
                <a:lvl1pPr>
                  <a:defRPr sz="7200">
                    <a:solidFill>
                      <a:schemeClr val="bg1"/>
                    </a:solidFill>
                    <a:effectLst>
                      <a:outerShdw blurRad="12700" dist="88900" dir="3000000" algn="tl" rotWithShape="0">
                        <a:schemeClr val="accent2">
                          <a:alpha val="40000"/>
                        </a:schemeClr>
                      </a:outerShdw>
                    </a:effectLst>
                  </a:defRPr>
                </a:lvl1pPr>
              </a:lstStyle>
              <a:p>
                <a:pPr algn="ctr"/>
                <a:r>
                  <a:rPr lang="en-US" altLang="ko-KR" sz="4950" b="1" dirty="0">
                    <a:solidFill>
                      <a:schemeClr val="accent2"/>
                    </a:solidFill>
                    <a:effectLst/>
                  </a:rPr>
                  <a:t>02</a:t>
                </a:r>
                <a:endParaRPr lang="ko-KR" altLang="en-US" sz="4950" b="1" dirty="0">
                  <a:solidFill>
                    <a:schemeClr val="accent2"/>
                  </a:solidFill>
                  <a:effectLst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4FA5F4-691F-481B-A558-1E811A35A5E2}"/>
                  </a:ext>
                </a:extLst>
              </p:cNvPr>
              <p:cNvSpPr txBox="1"/>
              <p:nvPr/>
            </p:nvSpPr>
            <p:spPr>
              <a:xfrm>
                <a:off x="7000215" y="1545710"/>
                <a:ext cx="4558067" cy="1600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CA" sz="1200" b="0" i="0" dirty="0">
                    <a:solidFill>
                      <a:srgbClr val="616161"/>
                    </a:solidFill>
                    <a:latin typeface="Proxima Nova"/>
                  </a:rPr>
                  <a:t>Many individuals remain undiagnosed due to lack of access to medical testing. There is an opportunity to leverage data science to predict diabetes risk using readily available health data.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endPara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1E77AE5E-8926-4447-9675-CEB7D033BA25}"/>
                </a:ext>
              </a:extLst>
            </p:cNvPr>
            <p:cNvGrpSpPr/>
            <p:nvPr/>
          </p:nvGrpSpPr>
          <p:grpSpPr>
            <a:xfrm>
              <a:off x="5979884" y="4444010"/>
              <a:ext cx="5651404" cy="1908865"/>
              <a:chOff x="5979884" y="610772"/>
              <a:chExt cx="5651404" cy="1908865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0FC41AF-3C61-4856-9F85-F8578E4239E6}"/>
                  </a:ext>
                </a:extLst>
              </p:cNvPr>
              <p:cNvSpPr txBox="1"/>
              <p:nvPr/>
            </p:nvSpPr>
            <p:spPr>
              <a:xfrm>
                <a:off x="7365417" y="949978"/>
                <a:ext cx="3827659" cy="615553"/>
              </a:xfrm>
              <a:prstGeom prst="rect">
                <a:avLst/>
              </a:prstGeom>
              <a:noFill/>
            </p:spPr>
            <p:txBody>
              <a:bodyPr wrap="square" lIns="81000" rIns="81000" rtlCol="0">
                <a:spAutoFit/>
              </a:bodyPr>
              <a:lstStyle/>
              <a:p>
                <a:r>
                  <a:rPr lang="en-CA" sz="2400" b="1" i="0" dirty="0">
                    <a:solidFill>
                      <a:srgbClr val="616161"/>
                    </a:solidFill>
                    <a:latin typeface="Proxima Nova"/>
                  </a:rPr>
                  <a:t>Opportunity:</a:t>
                </a:r>
                <a:endParaRPr lang="ko-KR" altLang="en-US" sz="2100" b="1" dirty="0">
                  <a:solidFill>
                    <a:schemeClr val="accent3"/>
                  </a:solidFill>
                  <a:cs typeface="Arial" pitchFamily="34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22453D3-9824-4474-A84F-07E96038BC41}"/>
                  </a:ext>
                </a:extLst>
              </p:cNvPr>
              <p:cNvSpPr txBox="1"/>
              <p:nvPr/>
            </p:nvSpPr>
            <p:spPr>
              <a:xfrm>
                <a:off x="5979884" y="610772"/>
                <a:ext cx="1531549" cy="113877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en-US"/>
                </a:defPPr>
                <a:lvl1pPr>
                  <a:defRPr sz="7200">
                    <a:solidFill>
                      <a:schemeClr val="bg1"/>
                    </a:solidFill>
                    <a:effectLst>
                      <a:outerShdw blurRad="12700" dist="88900" dir="3000000" algn="tl" rotWithShape="0">
                        <a:schemeClr val="accent2">
                          <a:alpha val="40000"/>
                        </a:schemeClr>
                      </a:outerShdw>
                    </a:effectLst>
                  </a:defRPr>
                </a:lvl1pPr>
              </a:lstStyle>
              <a:p>
                <a:pPr algn="ctr"/>
                <a:r>
                  <a:rPr lang="en-US" altLang="ko-KR" sz="4950" b="1" dirty="0">
                    <a:solidFill>
                      <a:schemeClr val="accent3"/>
                    </a:solidFill>
                    <a:effectLst/>
                  </a:rPr>
                  <a:t>03</a:t>
                </a:r>
                <a:endParaRPr lang="ko-KR" altLang="en-US" sz="4950" b="1" dirty="0">
                  <a:solidFill>
                    <a:schemeClr val="accent3"/>
                  </a:solidFill>
                  <a:effectLst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574D21A-0D90-4E8B-BB56-07E00E8EAC0E}"/>
                  </a:ext>
                </a:extLst>
              </p:cNvPr>
              <p:cNvSpPr txBox="1"/>
              <p:nvPr/>
            </p:nvSpPr>
            <p:spPr>
              <a:xfrm>
                <a:off x="7073221" y="1657863"/>
                <a:ext cx="4558067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CA" sz="1200" b="0" i="0" dirty="0">
                    <a:solidFill>
                      <a:srgbClr val="616161"/>
                    </a:solidFill>
                    <a:latin typeface="Proxima Nova"/>
                  </a:rPr>
                  <a:t>Implementing a predictive model can provide early warnings and promote proactive healthcare measures.</a:t>
                </a:r>
                <a:endPara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7152494-4C8E-88BA-3723-05BE13A360EE}"/>
              </a:ext>
            </a:extLst>
          </p:cNvPr>
          <p:cNvSpPr txBox="1">
            <a:spLocks/>
          </p:cNvSpPr>
          <p:nvPr/>
        </p:nvSpPr>
        <p:spPr>
          <a:xfrm>
            <a:off x="76483" y="436584"/>
            <a:ext cx="4568194" cy="103230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CA" sz="2400" dirty="0"/>
              <a:t>Addressing Diabetes Prediction through Data Science</a:t>
            </a:r>
          </a:p>
        </p:txBody>
      </p:sp>
    </p:spTree>
    <p:extLst>
      <p:ext uri="{BB962C8B-B14F-4D97-AF65-F5344CB8AC3E}">
        <p14:creationId xmlns:p14="http://schemas.microsoft.com/office/powerpoint/2010/main" val="2111733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5CF374-0577-3713-EEDC-0387DBAA04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4400" dirty="0"/>
              <a:t>Introduction of the Dataset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00FE90-BD0B-240B-AA4A-3696246B2BB6}"/>
              </a:ext>
            </a:extLst>
          </p:cNvPr>
          <p:cNvSpPr txBox="1"/>
          <p:nvPr/>
        </p:nvSpPr>
        <p:spPr>
          <a:xfrm>
            <a:off x="242648" y="1117734"/>
            <a:ext cx="20041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The diabetes dataset has 100,000 rows and 9 columns, with 3854 duplicate rows and no null values.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9C87F1-7096-C77A-01D6-25DB70EA0D79}"/>
              </a:ext>
            </a:extLst>
          </p:cNvPr>
          <p:cNvSpPr txBox="1"/>
          <p:nvPr/>
        </p:nvSpPr>
        <p:spPr>
          <a:xfrm>
            <a:off x="3810000" y="1117734"/>
            <a:ext cx="457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200" dirty="0">
                <a:solidFill>
                  <a:srgbClr val="616161"/>
                </a:solidFill>
                <a:latin typeface="Proxima Nova"/>
              </a:rPr>
              <a:t>Resource: the Diabetes prediction dataset is a collection of medical and demographic data from patients, along with their diabetes status (positive or negative).</a:t>
            </a:r>
            <a:r>
              <a:rPr lang="en-US" altLang="ko-KR" sz="1200" dirty="0">
                <a:solidFill>
                  <a:srgbClr val="616161"/>
                </a:solidFill>
                <a:latin typeface="Proxima Nova"/>
              </a:rPr>
              <a:t> </a:t>
            </a:r>
            <a:r>
              <a:rPr lang="en-CA" sz="1200" dirty="0">
                <a:solidFill>
                  <a:srgbClr val="616161"/>
                </a:solidFill>
                <a:latin typeface="Proxima Nova"/>
              </a:rPr>
              <a:t>Electronic Health Records (EHRs) are the primary source of data for the Diabetes Prediction dataset. </a:t>
            </a:r>
            <a:endParaRPr lang="ko-KR" altLang="en-US" sz="1200" dirty="0">
              <a:solidFill>
                <a:srgbClr val="616161"/>
              </a:solidFill>
              <a:latin typeface="Proxima Nova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5EDFEFF-20EB-BC0A-570A-1BC2DA5AE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4026" y="2571750"/>
            <a:ext cx="5459974" cy="216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4940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5CF374-0577-3713-EEDC-0387DBAA04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CA" sz="4400" dirty="0"/>
              <a:t>Preprocessing Procedures</a:t>
            </a:r>
            <a:endParaRPr 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733768-1E1E-F2D0-0E68-F40129F9150B}"/>
              </a:ext>
            </a:extLst>
          </p:cNvPr>
          <p:cNvSpPr txBox="1"/>
          <p:nvPr/>
        </p:nvSpPr>
        <p:spPr>
          <a:xfrm>
            <a:off x="242647" y="1235130"/>
            <a:ext cx="4572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i="0" dirty="0">
                <a:effectLst/>
                <a:latin typeface="Arial" panose="020B0604020202020204" pitchFamily="34" charset="0"/>
              </a:rPr>
              <a:t>Dropped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3854 duplicated rows</a:t>
            </a: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</a:rPr>
              <a:t>Handled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outliners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for BMI, </a:t>
            </a:r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HbA1c_level and </a:t>
            </a:r>
            <a:r>
              <a:rPr lang="en-CA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blood_glucose_level</a:t>
            </a:r>
            <a:endParaRPr lang="en-CA" b="1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  <a:p>
            <a:endParaRPr lang="en-CA" b="1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  <a:p>
            <a:endParaRPr lang="en-CA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4BE69E-F77D-7C6E-B8F8-FF070E269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4475"/>
            <a:ext cx="2697842" cy="25218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E713A0-3479-EB69-ACC6-EDC5ED514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736" y="2484475"/>
            <a:ext cx="2697842" cy="25218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37A283E-26B2-8362-D2DB-8188CB6A93A7}"/>
              </a:ext>
            </a:extLst>
          </p:cNvPr>
          <p:cNvSpPr txBox="1"/>
          <p:nvPr/>
        </p:nvSpPr>
        <p:spPr>
          <a:xfrm>
            <a:off x="4911634" y="1235130"/>
            <a:ext cx="3663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Mapping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the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smoking_history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column </a:t>
            </a:r>
            <a:r>
              <a:rPr lang="en-US" dirty="0">
                <a:latin typeface="Arial" panose="020B0604020202020204" pitchFamily="34" charset="0"/>
              </a:rPr>
              <a:t>for </a:t>
            </a:r>
          </a:p>
          <a:p>
            <a:r>
              <a:rPr lang="en-CA" dirty="0">
                <a:latin typeface="Arial" panose="020B0604020202020204" pitchFamily="34" charset="0"/>
              </a:rPr>
              <a:t>simplification reason</a:t>
            </a: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56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0E0C9C-56C8-D7BC-2BAE-1735E97F8E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sz="2400" dirty="0"/>
              <a:t>Findings from EDA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82F199-5A9C-DB55-B20C-8066AD87A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71" y="1184366"/>
            <a:ext cx="3838771" cy="32825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FD5C3B-E6E2-F4F7-9B69-B0BEE370E874}"/>
              </a:ext>
            </a:extLst>
          </p:cNvPr>
          <p:cNvSpPr txBox="1"/>
          <p:nvPr/>
        </p:nvSpPr>
        <p:spPr>
          <a:xfrm>
            <a:off x="444137" y="4466951"/>
            <a:ext cx="3361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there are noticeable peaks at age 0 and age 80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F52FA6-4235-47B4-E6DF-2792668E2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762" y="1184366"/>
            <a:ext cx="2549070" cy="19594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9D40B8-961E-6CF4-4FF8-C3DAE4F04E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6761" y="3143074"/>
            <a:ext cx="2549069" cy="19594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380B2E-9280-17CB-2D08-0153477D7B51}"/>
              </a:ext>
            </a:extLst>
          </p:cNvPr>
          <p:cNvSpPr txBox="1"/>
          <p:nvPr/>
        </p:nvSpPr>
        <p:spPr>
          <a:xfrm>
            <a:off x="6595830" y="1371530"/>
            <a:ext cx="254817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</a:t>
            </a:r>
            <a:r>
              <a:rPr lang="en-CA" dirty="0" err="1"/>
              <a:t>lder</a:t>
            </a:r>
            <a:r>
              <a:rPr lang="en-CA" dirty="0"/>
              <a:t> people more easy to get hypertension. Also, hypertension may independently contribute to the risk of diabetes regardless of age.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44C867-3822-DDA4-BCED-2C74795F757F}"/>
              </a:ext>
            </a:extLst>
          </p:cNvPr>
          <p:cNvSpPr txBox="1"/>
          <p:nvPr/>
        </p:nvSpPr>
        <p:spPr>
          <a:xfrm>
            <a:off x="6595830" y="3266636"/>
            <a:ext cx="246209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Same with hyperextension, age and </a:t>
            </a:r>
            <a:r>
              <a:rPr lang="en-CA" dirty="0" err="1"/>
              <a:t>heart_disease</a:t>
            </a:r>
            <a:r>
              <a:rPr lang="en-CA" dirty="0"/>
              <a:t> are strongly related, </a:t>
            </a:r>
            <a:r>
              <a:rPr lang="en-CA" dirty="0" err="1"/>
              <a:t>heart_disease</a:t>
            </a:r>
            <a:r>
              <a:rPr lang="en-CA" dirty="0"/>
              <a:t> may independently contribute to the risk of diabetes with only a small influence from age.</a:t>
            </a:r>
          </a:p>
        </p:txBody>
      </p:sp>
    </p:spTree>
    <p:extLst>
      <p:ext uri="{BB962C8B-B14F-4D97-AF65-F5344CB8AC3E}">
        <p14:creationId xmlns:p14="http://schemas.microsoft.com/office/powerpoint/2010/main" val="184126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980274-A2E0-31E7-0C26-86AD9415D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9670"/>
            <a:ext cx="5436220" cy="5143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4D4D46-D6E5-FE36-0BC9-446C97E42977}"/>
              </a:ext>
            </a:extLst>
          </p:cNvPr>
          <p:cNvSpPr txBox="1"/>
          <p:nvPr/>
        </p:nvSpPr>
        <p:spPr>
          <a:xfrm>
            <a:off x="5436220" y="860087"/>
            <a:ext cx="3357923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effectLst/>
                <a:latin typeface="Helvetica Neue" panose="02000503000000020004" pitchFamily="2" charset="0"/>
              </a:rPr>
              <a:t>According to the </a:t>
            </a:r>
            <a:r>
              <a:rPr lang="en-CA" dirty="0" err="1">
                <a:effectLst/>
                <a:latin typeface="Helvetica Neue" panose="02000503000000020004" pitchFamily="2" charset="0"/>
              </a:rPr>
              <a:t>pairplot</a:t>
            </a:r>
            <a:r>
              <a:rPr lang="en-CA" dirty="0">
                <a:effectLst/>
                <a:latin typeface="Helvetica Neue" panose="02000503000000020004" pitchFamily="2" charset="0"/>
              </a:rPr>
              <a:t>, we can see that </a:t>
            </a:r>
          </a:p>
          <a:p>
            <a:r>
              <a:rPr lang="en-CA" dirty="0">
                <a:effectLst/>
                <a:latin typeface="Helvetica Neue" panose="02000503000000020004" pitchFamily="2" charset="0"/>
              </a:rPr>
              <a:t>- Age is a strong predictor of diabetes, with older individuals at higher risk.</a:t>
            </a:r>
          </a:p>
          <a:p>
            <a:r>
              <a:rPr lang="en-CA" dirty="0">
                <a:effectLst/>
                <a:latin typeface="Helvetica Neue" panose="02000503000000020004" pitchFamily="2" charset="0"/>
              </a:rPr>
              <a:t>- Hypertension and heart disease are associated with a higher prevalence of diabetes.</a:t>
            </a:r>
          </a:p>
          <a:p>
            <a:r>
              <a:rPr lang="en-CA" dirty="0">
                <a:effectLst/>
                <a:latin typeface="Helvetica Neue" panose="02000503000000020004" pitchFamily="2" charset="0"/>
              </a:rPr>
              <a:t>- BMI, HbA1c level, and blood glucose level are significant indicators of diabetes. Higher values in these features are strongly associated with the presence of diabetes.</a:t>
            </a:r>
          </a:p>
          <a:p>
            <a:endParaRPr lang="en-CA" dirty="0">
              <a:effectLst/>
              <a:latin typeface="Helvetica Neue" panose="02000503000000020004" pitchFamily="2" charset="0"/>
            </a:endParaRPr>
          </a:p>
          <a:p>
            <a:pPr algn="ctr"/>
            <a:br>
              <a:rPr lang="en-CA" dirty="0">
                <a:effectLst/>
                <a:latin typeface="Helvetica Neue" panose="02000503000000020004" pitchFamily="2" charset="0"/>
              </a:rPr>
            </a:br>
            <a:endParaRPr lang="en-CA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C820E2-7921-C2D7-4B98-2032D00460C5}"/>
              </a:ext>
            </a:extLst>
          </p:cNvPr>
          <p:cNvSpPr txBox="1"/>
          <p:nvPr/>
        </p:nvSpPr>
        <p:spPr>
          <a:xfrm>
            <a:off x="5436220" y="3745847"/>
            <a:ext cx="335792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effectLst/>
                <a:latin typeface="Helvetica Neue" panose="02000503000000020004" pitchFamily="2" charset="0"/>
              </a:rPr>
              <a:t>I intend to use hypothesis testing to determine whether my assumption is valid.</a:t>
            </a:r>
          </a:p>
        </p:txBody>
      </p:sp>
    </p:spTree>
    <p:extLst>
      <p:ext uri="{BB962C8B-B14F-4D97-AF65-F5344CB8AC3E}">
        <p14:creationId xmlns:p14="http://schemas.microsoft.com/office/powerpoint/2010/main" val="1928798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DDDB7D-7A0C-9AC5-C9A0-F0B79589A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49" y="243224"/>
            <a:ext cx="5761464" cy="48393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18A0FB-F5E2-DBF3-CB22-9366466D4692}"/>
              </a:ext>
            </a:extLst>
          </p:cNvPr>
          <p:cNvSpPr txBox="1"/>
          <p:nvPr/>
        </p:nvSpPr>
        <p:spPr>
          <a:xfrm>
            <a:off x="5756367" y="1113583"/>
            <a:ext cx="281286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latin typeface="Helvetica Neue" panose="02000503000000020004" pitchFamily="2" charset="0"/>
              </a:rPr>
              <a:t>HbA1c Level and Blood Glucose Level have strong correlation with diabetes of 0.41 and 0.42.</a:t>
            </a:r>
          </a:p>
          <a:p>
            <a:endParaRPr lang="en-CA" dirty="0">
              <a:latin typeface="Helvetica Neue" panose="02000503000000020004" pitchFamily="2" charset="0"/>
            </a:endParaRPr>
          </a:p>
          <a:p>
            <a:r>
              <a:rPr lang="en-CA" dirty="0">
                <a:latin typeface="Helvetica Neue" panose="02000503000000020004" pitchFamily="2" charset="0"/>
              </a:rPr>
              <a:t>Age, BMI and </a:t>
            </a:r>
            <a:r>
              <a:rPr lang="en-CA" dirty="0" err="1">
                <a:latin typeface="Helvetica Neue" panose="02000503000000020004" pitchFamily="2" charset="0"/>
              </a:rPr>
              <a:t>hypertention</a:t>
            </a:r>
            <a:r>
              <a:rPr lang="en-CA" dirty="0">
                <a:latin typeface="Helvetica Neue" panose="02000503000000020004" pitchFamily="2" charset="0"/>
              </a:rPr>
              <a:t>, </a:t>
            </a:r>
            <a:r>
              <a:rPr lang="en-CA" dirty="0" err="1">
                <a:latin typeface="Helvetica Neue" panose="02000503000000020004" pitchFamily="2" charset="0"/>
              </a:rPr>
              <a:t>heart_disease</a:t>
            </a:r>
            <a:r>
              <a:rPr lang="en-CA" dirty="0">
                <a:latin typeface="Helvetica Neue" panose="02000503000000020004" pitchFamily="2" charset="0"/>
              </a:rPr>
              <a:t> have moderate correlation with diabetes of 0.26, 0.21, 0.2, and 0.17.</a:t>
            </a:r>
          </a:p>
          <a:p>
            <a:pPr marL="285750" indent="-285750">
              <a:buFontTx/>
              <a:buChar char="-"/>
            </a:pPr>
            <a:endParaRPr lang="en-CA" dirty="0">
              <a:latin typeface="Helvetica Neue" panose="02000503000000020004" pitchFamily="2" charset="0"/>
            </a:endParaRPr>
          </a:p>
          <a:p>
            <a:r>
              <a:rPr lang="en-CA" dirty="0" err="1">
                <a:latin typeface="Helvetica Neue" panose="02000503000000020004" pitchFamily="2" charset="0"/>
              </a:rPr>
              <a:t>Smoking_histroy</a:t>
            </a:r>
            <a:r>
              <a:rPr lang="en-CA" dirty="0">
                <a:latin typeface="Helvetica Neue" panose="02000503000000020004" pitchFamily="2" charset="0"/>
              </a:rPr>
              <a:t> and gender have low correlation with diabetes</a:t>
            </a:r>
          </a:p>
        </p:txBody>
      </p:sp>
    </p:spTree>
    <p:extLst>
      <p:ext uri="{BB962C8B-B14F-4D97-AF65-F5344CB8AC3E}">
        <p14:creationId xmlns:p14="http://schemas.microsoft.com/office/powerpoint/2010/main" val="4208024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5CF374-0577-3713-EEDC-0387DBAA04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4400" dirty="0"/>
              <a:t>Modeling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3C32BA-B318-EA00-EACC-D8620AE1C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645" y="857263"/>
            <a:ext cx="3333441" cy="14387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13793C-CB14-66D3-08F6-0F479154311D}"/>
              </a:ext>
            </a:extLst>
          </p:cNvPr>
          <p:cNvSpPr txBox="1"/>
          <p:nvPr/>
        </p:nvSpPr>
        <p:spPr>
          <a:xfrm>
            <a:off x="3724182" y="929826"/>
            <a:ext cx="3860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 Regression(standardization is used)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20EF9E-4E81-E4E3-0747-0634662F30A2}"/>
              </a:ext>
            </a:extLst>
          </p:cNvPr>
          <p:cNvSpPr txBox="1"/>
          <p:nvPr/>
        </p:nvSpPr>
        <p:spPr>
          <a:xfrm>
            <a:off x="3724182" y="1283308"/>
            <a:ext cx="4572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latin typeface="Helvetica Neue" panose="02000503000000020004" pitchFamily="2" charset="0"/>
              </a:rPr>
              <a:t>My precision, recall, and F1-score are significantly higher for individuals without diabetes compared to those with diabetes It is because my dataset is not balanced. Therefore, I need to implement </a:t>
            </a:r>
            <a:r>
              <a:rPr lang="en-CA" dirty="0" err="1">
                <a:latin typeface="Helvetica Neue" panose="02000503000000020004" pitchFamily="2" charset="0"/>
              </a:rPr>
              <a:t>upsampling</a:t>
            </a:r>
            <a:r>
              <a:rPr lang="en-CA" dirty="0">
                <a:latin typeface="Helvetica Neue" panose="02000503000000020004" pitchFamily="2" charset="0"/>
              </a:rPr>
              <a:t> to address this issue.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137CCC-C190-BB88-C3D3-9A8E1D1DADA9}"/>
              </a:ext>
            </a:extLst>
          </p:cNvPr>
          <p:cNvSpPr txBox="1"/>
          <p:nvPr/>
        </p:nvSpPr>
        <p:spPr>
          <a:xfrm>
            <a:off x="1152482" y="4648839"/>
            <a:ext cx="2423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</a:t>
            </a:r>
            <a:r>
              <a:rPr lang="en-US" dirty="0" err="1"/>
              <a:t>upsampling</a:t>
            </a:r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113032-12AD-E250-D91C-D03EA06E0939}"/>
              </a:ext>
            </a:extLst>
          </p:cNvPr>
          <p:cNvSpPr txBox="1"/>
          <p:nvPr/>
        </p:nvSpPr>
        <p:spPr>
          <a:xfrm>
            <a:off x="3526886" y="4648839"/>
            <a:ext cx="2423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</a:t>
            </a:r>
            <a:r>
              <a:rPr lang="en-US" dirty="0" err="1"/>
              <a:t>downsampling</a:t>
            </a:r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72631A-61CB-5148-B318-3B33FF2100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847512"/>
            <a:ext cx="2978331" cy="15465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592AA1-89A4-92CB-5E16-E1567130C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0139" y="2847511"/>
            <a:ext cx="2820043" cy="15465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56EC30-B465-456A-C344-C031F94C2F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3172" y="2847510"/>
            <a:ext cx="2887618" cy="154656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9838504-D4C0-3E0F-EC78-A00D91E8081F}"/>
              </a:ext>
            </a:extLst>
          </p:cNvPr>
          <p:cNvSpPr txBox="1"/>
          <p:nvPr/>
        </p:nvSpPr>
        <p:spPr>
          <a:xfrm>
            <a:off x="6474823" y="464883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After smote</a:t>
            </a:r>
          </a:p>
        </p:txBody>
      </p:sp>
    </p:spTree>
    <p:extLst>
      <p:ext uri="{BB962C8B-B14F-4D97-AF65-F5344CB8AC3E}">
        <p14:creationId xmlns:p14="http://schemas.microsoft.com/office/powerpoint/2010/main" val="42482156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5CF374-0577-3713-EEDC-0387DBAA04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4400" dirty="0"/>
              <a:t>Modeling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13793C-CB14-66D3-08F6-0F479154311D}"/>
              </a:ext>
            </a:extLst>
          </p:cNvPr>
          <p:cNvSpPr txBox="1"/>
          <p:nvPr/>
        </p:nvSpPr>
        <p:spPr>
          <a:xfrm>
            <a:off x="1356655" y="854786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Decision Tree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113032-12AD-E250-D91C-D03EA06E0939}"/>
              </a:ext>
            </a:extLst>
          </p:cNvPr>
          <p:cNvSpPr txBox="1"/>
          <p:nvPr/>
        </p:nvSpPr>
        <p:spPr>
          <a:xfrm>
            <a:off x="995052" y="4766066"/>
            <a:ext cx="2423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</a:t>
            </a:r>
            <a:r>
              <a:rPr lang="en-US" dirty="0" err="1"/>
              <a:t>downsampling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02C93A-FED7-EB9C-7AAB-E963C8C0A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882" y="2993285"/>
            <a:ext cx="3937179" cy="17727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B6544E-B24A-506A-F5A0-F9DCABD02F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647" y="1234217"/>
            <a:ext cx="3928415" cy="14755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ECEB6C-87DC-0B3F-CF6D-25EFE87B8374}"/>
              </a:ext>
            </a:extLst>
          </p:cNvPr>
          <p:cNvSpPr txBox="1"/>
          <p:nvPr/>
        </p:nvSpPr>
        <p:spPr>
          <a:xfrm>
            <a:off x="4641669" y="2046514"/>
            <a:ext cx="2456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</a:t>
            </a:r>
            <a:r>
              <a:rPr lang="en-CA" dirty="0" err="1">
                <a:latin typeface="Helvetica Neue" panose="02000503000000020004" pitchFamily="2" charset="0"/>
              </a:rPr>
              <a:t>classification_report</a:t>
            </a:r>
            <a:endParaRPr lang="en-CA" dirty="0">
              <a:latin typeface="Helvetica Neue" panose="02000503000000020004" pitchFamily="2" charset="0"/>
            </a:endParaRP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98864A-11E5-E132-356C-C52BFE9854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9840" y="2993284"/>
            <a:ext cx="3866845" cy="17568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744853A-D8A1-8CAD-6989-81AA98FCCB96}"/>
              </a:ext>
            </a:extLst>
          </p:cNvPr>
          <p:cNvSpPr txBox="1"/>
          <p:nvPr/>
        </p:nvSpPr>
        <p:spPr>
          <a:xfrm>
            <a:off x="5862948" y="476913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After Smote</a:t>
            </a:r>
          </a:p>
        </p:txBody>
      </p:sp>
    </p:spTree>
    <p:extLst>
      <p:ext uri="{BB962C8B-B14F-4D97-AF65-F5344CB8AC3E}">
        <p14:creationId xmlns:p14="http://schemas.microsoft.com/office/powerpoint/2010/main" val="65147975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63D297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pearmint">
    <a:dk1>
      <a:srgbClr val="202729"/>
    </a:dk1>
    <a:lt1>
      <a:srgbClr val="FFFFFF"/>
    </a:lt1>
    <a:dk2>
      <a:srgbClr val="4BA173"/>
    </a:dk2>
    <a:lt2>
      <a:srgbClr val="63D297"/>
    </a:lt2>
    <a:accent1>
      <a:srgbClr val="353744"/>
    </a:accent1>
    <a:accent2>
      <a:srgbClr val="424242"/>
    </a:accent2>
    <a:accent3>
      <a:srgbClr val="616161"/>
    </a:accent3>
    <a:accent4>
      <a:srgbClr val="999999"/>
    </a:accent4>
    <a:accent5>
      <a:srgbClr val="FF5252"/>
    </a:accent5>
    <a:accent6>
      <a:srgbClr val="FFF176"/>
    </a:accent6>
    <a:hlink>
      <a:srgbClr val="63D297"/>
    </a:hlink>
    <a:folHlink>
      <a:srgbClr val="FF5252"/>
    </a:folHlink>
  </a:clrScheme>
</a:themeOverride>
</file>

<file path=ppt/theme/themeOverride2.xml><?xml version="1.0" encoding="utf-8"?>
<a:themeOverride xmlns:a="http://schemas.openxmlformats.org/drawingml/2006/main">
  <a:clrScheme name="Spearmint">
    <a:dk1>
      <a:srgbClr val="202729"/>
    </a:dk1>
    <a:lt1>
      <a:srgbClr val="FFFFFF"/>
    </a:lt1>
    <a:dk2>
      <a:srgbClr val="4BA173"/>
    </a:dk2>
    <a:lt2>
      <a:srgbClr val="63D297"/>
    </a:lt2>
    <a:accent1>
      <a:srgbClr val="353744"/>
    </a:accent1>
    <a:accent2>
      <a:srgbClr val="424242"/>
    </a:accent2>
    <a:accent3>
      <a:srgbClr val="616161"/>
    </a:accent3>
    <a:accent4>
      <a:srgbClr val="999999"/>
    </a:accent4>
    <a:accent5>
      <a:srgbClr val="FF5252"/>
    </a:accent5>
    <a:accent6>
      <a:srgbClr val="FFF176"/>
    </a:accent6>
    <a:hlink>
      <a:srgbClr val="63D297"/>
    </a:hlink>
    <a:folHlink>
      <a:srgbClr val="FF5252"/>
    </a:folHlink>
  </a:clrScheme>
</a:themeOverride>
</file>

<file path=ppt/theme/themeOverride3.xml><?xml version="1.0" encoding="utf-8"?>
<a:themeOverride xmlns:a="http://schemas.openxmlformats.org/drawingml/2006/main">
  <a:clrScheme name="Spearmint">
    <a:dk1>
      <a:srgbClr val="202729"/>
    </a:dk1>
    <a:lt1>
      <a:srgbClr val="FFFFFF"/>
    </a:lt1>
    <a:dk2>
      <a:srgbClr val="4BA173"/>
    </a:dk2>
    <a:lt2>
      <a:srgbClr val="63D297"/>
    </a:lt2>
    <a:accent1>
      <a:srgbClr val="353744"/>
    </a:accent1>
    <a:accent2>
      <a:srgbClr val="424242"/>
    </a:accent2>
    <a:accent3>
      <a:srgbClr val="616161"/>
    </a:accent3>
    <a:accent4>
      <a:srgbClr val="999999"/>
    </a:accent4>
    <a:accent5>
      <a:srgbClr val="FF5252"/>
    </a:accent5>
    <a:accent6>
      <a:srgbClr val="FFF176"/>
    </a:accent6>
    <a:hlink>
      <a:srgbClr val="63D297"/>
    </a:hlink>
    <a:folHlink>
      <a:srgbClr val="FF525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1076</TotalTime>
  <Words>502</Words>
  <Application>Microsoft Macintosh PowerPoint</Application>
  <PresentationFormat>On-screen Show (16:9)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Menlo</vt:lpstr>
      <vt:lpstr>Arial</vt:lpstr>
      <vt:lpstr>FZShuTi</vt:lpstr>
      <vt:lpstr>Helvetica Neue</vt:lpstr>
      <vt:lpstr>Proxima Nova</vt:lpstr>
      <vt:lpstr>Spearmint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c239</cp:lastModifiedBy>
  <cp:revision>7</cp:revision>
  <dcterms:modified xsi:type="dcterms:W3CDTF">2024-06-24T16:53:08Z</dcterms:modified>
</cp:coreProperties>
</file>