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8" r:id="rId2"/>
    <p:sldId id="280" r:id="rId3"/>
    <p:sldId id="259" r:id="rId4"/>
    <p:sldId id="263" r:id="rId5"/>
    <p:sldId id="261" r:id="rId6"/>
    <p:sldId id="262" r:id="rId7"/>
    <p:sldId id="264" r:id="rId8"/>
    <p:sldId id="278" r:id="rId9"/>
    <p:sldId id="265" r:id="rId10"/>
    <p:sldId id="281" r:id="rId11"/>
    <p:sldId id="282" r:id="rId12"/>
    <p:sldId id="283" r:id="rId13"/>
    <p:sldId id="284" r:id="rId14"/>
    <p:sldId id="285" r:id="rId15"/>
    <p:sldId id="266" r:id="rId16"/>
    <p:sldId id="267" r:id="rId17"/>
    <p:sldId id="268" r:id="rId18"/>
    <p:sldId id="269" r:id="rId19"/>
    <p:sldId id="270" r:id="rId20"/>
    <p:sldId id="286" r:id="rId21"/>
    <p:sldId id="271" r:id="rId22"/>
    <p:sldId id="287" r:id="rId23"/>
    <p:sldId id="272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73" r:id="rId33"/>
    <p:sldId id="274" r:id="rId34"/>
    <p:sldId id="275" r:id="rId35"/>
    <p:sldId id="276" r:id="rId36"/>
    <p:sldId id="277" r:id="rId37"/>
    <p:sldId id="29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7F0C9-A8E3-4681-95D2-D114806E5660}" type="datetimeFigureOut">
              <a:rPr lang="zh-CN" altLang="en-US" smtClean="0"/>
              <a:t>2017-10-11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3CA8A-2AFB-48E2-B98A-AF663844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1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02CDE64-4F4E-407E-BAE2-4D63FB2DB6B9}" type="datetime1">
              <a:rPr lang="zh-CN" altLang="en-US" smtClean="0">
                <a:solidFill>
                  <a:srgbClr val="333333"/>
                </a:solidFill>
              </a:rPr>
              <a:t>2017-10-11</a:t>
            </a:fld>
            <a:endParaRPr lang="en-US" altLang="zh-CN">
              <a:solidFill>
                <a:srgbClr val="333333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333333"/>
                </a:solidFill>
              </a:rPr>
              <a:t>机器学习导论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B3C5A7F-F833-4459-9A85-357A3044CDC1}" type="slidenum">
              <a:rPr lang="en-US" altLang="zh-CN">
                <a:solidFill>
                  <a:srgbClr val="333333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CF695-021A-469E-BBD6-6F4C1254EC7A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3700-E53C-4BE1-90AF-C264006825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6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5C521-0202-4D6A-940E-12EE7E81FAC6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E75D9-EE00-4A15-8075-34D4EE7907B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0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986B6-F49F-4CF2-98E7-694DC2CDD7D9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CCEF-25BF-4DDB-BBE6-413E481E1BF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9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AFF48-9729-4ABC-B44D-66DE54CE46FD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BDE8D-7172-410F-ABBC-3982E19E7E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0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F7A49-3A62-4FB3-A475-899B0975DF4A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F39-70BC-4C7A-B6D6-BC91FE641C1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BDBB7-8EB3-423F-B4EE-2DE930E76BA9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3AF2E-258E-4A0B-8B09-315CA70F42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2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E8AC6-384B-42CB-AC9F-D28F44C5997B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D7C6E-B65B-47B0-845A-EA061397D45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CEC41-F237-4B7A-B1F0-2830815A4250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9126D-0AFC-4BE4-8A4C-37459F8B81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4005F-EBE4-4080-ABDE-02FF57EF06E4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99990-C4A4-460E-ACE2-9BD2ED9093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95B44-3F8A-488A-923D-590F1D3684AD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CC24F-789A-4A17-BA32-DE80957172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7496-F413-4CF2-B9B7-8BA9536F5FBF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3AEBC-0C39-4ED8-BBF7-649E425A91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3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5CA41-C343-4A9B-BA93-1E204C1F87C6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D2C20-8F76-4C90-8925-A23544AD92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8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D29-4BC8-44C8-A3BA-E67C4727D5E5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D4185-E99E-4445-8AA6-E370E94E11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4D3484-06AD-40B2-BA03-0B598C1D014A}" type="datetime1">
              <a:rPr lang="zh-CN" altLang="en-US" smtClean="0">
                <a:solidFill>
                  <a:srgbClr val="000000"/>
                </a:solidFill>
              </a:rPr>
              <a:t>2017-10-11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机器学习导论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633D05-2C7E-42C1-A2C3-7CA29C7A9DF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4300" y="1808163"/>
            <a:ext cx="5851525" cy="1981200"/>
          </a:xfrm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000000"/>
                </a:solidFill>
                <a:ea typeface="方正启体简体" pitchFamily="65" charset="-122"/>
              </a:rPr>
              <a:t>决策树</a:t>
            </a:r>
            <a: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  <a:t/>
            </a:r>
            <a:b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 smtClean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Decision </a:t>
            </a:r>
            <a:r>
              <a:rPr lang="en-US" altLang="zh-CN" sz="2800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Tree</a:t>
            </a:r>
            <a:endParaRPr lang="en-US" altLang="zh-CN" sz="2800" dirty="0" smtClean="0">
              <a:solidFill>
                <a:srgbClr val="000000"/>
              </a:solidFill>
              <a:latin typeface="Monotype Corsiva" pitchFamily="66" charset="0"/>
              <a:ea typeface="方正启体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6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823" y="1052736"/>
            <a:ext cx="147256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eaLnBrk="0" fontAlgn="base" hangingPunct="0">
              <a:lnSpc>
                <a:spcPts val="4435"/>
              </a:lnSpc>
              <a:spcBef>
                <a:spcPct val="0"/>
              </a:spcBef>
              <a:spcAft>
                <a:spcPct val="0"/>
              </a:spcAft>
            </a:pPr>
            <a:r>
              <a:rPr sz="36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条件熵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560" y="2780928"/>
            <a:ext cx="7848872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marR="5080" indent="-437515">
              <a:lnSpc>
                <a:spcPct val="150000"/>
              </a:lnSpc>
              <a:tabLst>
                <a:tab pos="449580" algn="l"/>
              </a:tabLst>
            </a:pPr>
            <a:r>
              <a:rPr lang="en-US"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     </a:t>
            </a:r>
            <a:r>
              <a:rPr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X,Y)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发生所包含的熵，减去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单独发生包含的熵：在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发生的前提下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Y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发生“新”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带来的熵</a:t>
            </a:r>
            <a:r>
              <a:rPr lang="zh-CN" altLang="en-US"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。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12700">
              <a:lnSpc>
                <a:spcPct val="150000"/>
              </a:lnSpc>
              <a:spcBef>
                <a:spcPts val="625"/>
              </a:spcBef>
              <a:tabLst>
                <a:tab pos="449580" algn="l"/>
              </a:tabLst>
            </a:pPr>
            <a:r>
              <a:rPr sz="2600" spc="-5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</a:t>
            </a:r>
            <a:r>
              <a:rPr sz="2600" spc="-5" dirty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	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该式子定义为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发生前提下，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Y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的熵：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50850">
              <a:lnSpc>
                <a:spcPct val="100000"/>
              </a:lnSpc>
              <a:spcBef>
                <a:spcPts val="570"/>
              </a:spcBef>
              <a:tabLst>
                <a:tab pos="846455" algn="l"/>
              </a:tabLst>
            </a:pPr>
            <a:r>
              <a:rPr sz="2300" spc="-5" dirty="0" smtClean="0">
                <a:solidFill>
                  <a:srgbClr val="CC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</a:t>
            </a:r>
            <a:r>
              <a:rPr sz="24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条件熵</a:t>
            </a:r>
            <a:r>
              <a:rPr lang="zh-CN" altLang="en-US" sz="24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：</a:t>
            </a:r>
            <a:endParaRPr sz="32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528" y="2132856"/>
                <a:ext cx="35316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2856"/>
                <a:ext cx="353161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95736" y="4653136"/>
                <a:ext cx="1739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653136"/>
                <a:ext cx="173939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12143"/>
            <a:ext cx="779303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推导条件熵的定义式</a:t>
            </a:r>
          </a:p>
        </p:txBody>
      </p:sp>
      <p:sp>
        <p:nvSpPr>
          <p:cNvPr id="3" name="object 3"/>
          <p:cNvSpPr/>
          <p:nvPr/>
        </p:nvSpPr>
        <p:spPr>
          <a:xfrm>
            <a:off x="3355680" y="53810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811" y="0"/>
                </a:lnTo>
              </a:path>
            </a:pathLst>
          </a:custGeom>
          <a:ln w="12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5491" y="3472299"/>
            <a:ext cx="14097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8104" y="3472299"/>
            <a:ext cx="14097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8104" y="3717032"/>
            <a:ext cx="151828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</a:tabLst>
            </a:pPr>
            <a:r>
              <a:rPr sz="2350" spc="5" dirty="0">
                <a:latin typeface="Symbol"/>
                <a:cs typeface="Symbol"/>
              </a:rPr>
              <a:t></a:t>
            </a:r>
            <a:r>
              <a:rPr sz="2350" spc="5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Symbol"/>
                <a:cs typeface="Symbol"/>
              </a:rPr>
              <a:t></a:t>
            </a:r>
            <a:endParaRPr sz="235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8104" y="3280666"/>
            <a:ext cx="151828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</a:tabLst>
            </a:pPr>
            <a:r>
              <a:rPr sz="2350" spc="5" dirty="0">
                <a:latin typeface="Symbol"/>
                <a:cs typeface="Symbol"/>
              </a:rPr>
              <a:t></a:t>
            </a:r>
            <a:r>
              <a:rPr sz="2350" spc="5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Symbol"/>
                <a:cs typeface="Symbol"/>
              </a:rPr>
              <a:t></a:t>
            </a:r>
            <a:endParaRPr sz="235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2487" y="3917113"/>
            <a:ext cx="10350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10" dirty="0">
                <a:latin typeface="Times New Roman"/>
                <a:cs typeface="Times New Roman"/>
              </a:rPr>
              <a:t>y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7155" y="5571063"/>
            <a:ext cx="25971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50" dirty="0">
                <a:latin typeface="Times New Roman"/>
                <a:cs typeface="Times New Roman"/>
              </a:rPr>
              <a:t>x</a:t>
            </a:r>
            <a:r>
              <a:rPr sz="1350" spc="50" dirty="0">
                <a:latin typeface="Times New Roman"/>
                <a:cs typeface="Times New Roman"/>
              </a:rPr>
              <a:t>,</a:t>
            </a:r>
            <a:r>
              <a:rPr sz="1350" spc="-250" dirty="0">
                <a:latin typeface="Times New Roman"/>
                <a:cs typeface="Times New Roman"/>
              </a:rPr>
              <a:t> </a:t>
            </a:r>
            <a:r>
              <a:rPr sz="1350" i="1" spc="10" dirty="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7155" y="3917113"/>
            <a:ext cx="291655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25115" algn="l"/>
              </a:tabLst>
            </a:pPr>
            <a:r>
              <a:rPr sz="1350" i="1" spc="95" dirty="0">
                <a:latin typeface="Times New Roman"/>
                <a:cs typeface="Times New Roman"/>
              </a:rPr>
              <a:t>x</a:t>
            </a:r>
            <a:r>
              <a:rPr sz="1350" spc="5" dirty="0">
                <a:latin typeface="Times New Roman"/>
                <a:cs typeface="Times New Roman"/>
              </a:rPr>
              <a:t>,</a:t>
            </a:r>
            <a:r>
              <a:rPr sz="1350" spc="-155" dirty="0">
                <a:latin typeface="Times New Roman"/>
                <a:cs typeface="Times New Roman"/>
              </a:rPr>
              <a:t> </a:t>
            </a:r>
            <a:r>
              <a:rPr sz="1350" i="1" spc="5" dirty="0">
                <a:latin typeface="Times New Roman"/>
                <a:cs typeface="Times New Roman"/>
              </a:rPr>
              <a:t>y 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10" dirty="0"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6528" y="5740484"/>
            <a:ext cx="29952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434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8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0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p</a:t>
            </a:r>
            <a:r>
              <a:rPr sz="2350" spc="40" dirty="0">
                <a:latin typeface="Times New Roman"/>
                <a:cs typeface="Times New Roman"/>
              </a:rPr>
              <a:t>(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y</a:t>
            </a:r>
            <a:r>
              <a:rPr sz="2350" i="1" spc="-1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|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i="1" spc="30" dirty="0">
                <a:latin typeface="Times New Roman"/>
                <a:cs typeface="Times New Roman"/>
              </a:rPr>
              <a:t>x</a:t>
            </a:r>
            <a:r>
              <a:rPr sz="2350" spc="30" dirty="0"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  <a:p>
            <a:pPr marL="462915">
              <a:lnSpc>
                <a:spcPct val="100000"/>
              </a:lnSpc>
              <a:spcBef>
                <a:spcPts val="200"/>
              </a:spcBef>
            </a:pPr>
            <a:r>
              <a:rPr sz="1350" i="1" spc="50" dirty="0">
                <a:latin typeface="Times New Roman"/>
                <a:cs typeface="Times New Roman"/>
              </a:rPr>
              <a:t>x</a:t>
            </a:r>
            <a:r>
              <a:rPr sz="1350" spc="50" dirty="0">
                <a:latin typeface="Times New Roman"/>
                <a:cs typeface="Times New Roman"/>
              </a:rPr>
              <a:t>,</a:t>
            </a:r>
            <a:r>
              <a:rPr sz="1350" spc="-250" dirty="0">
                <a:latin typeface="Times New Roman"/>
                <a:cs typeface="Times New Roman"/>
              </a:rPr>
              <a:t> </a:t>
            </a:r>
            <a:r>
              <a:rPr sz="1350" i="1" spc="10" dirty="0">
                <a:latin typeface="Times New Roman"/>
                <a:cs typeface="Times New Roman"/>
              </a:rPr>
              <a:t>y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1590" y="5391899"/>
            <a:ext cx="54864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80" dirty="0">
                <a:latin typeface="Times New Roman"/>
                <a:cs typeface="Times New Roman"/>
              </a:rPr>
              <a:t>p</a:t>
            </a:r>
            <a:r>
              <a:rPr sz="2350" spc="175" dirty="0">
                <a:latin typeface="Times New Roman"/>
                <a:cs typeface="Times New Roman"/>
              </a:rPr>
              <a:t>(</a:t>
            </a:r>
            <a:r>
              <a:rPr sz="2350" i="1" spc="65" dirty="0">
                <a:latin typeface="Times New Roman"/>
                <a:cs typeface="Times New Roman"/>
              </a:rPr>
              <a:t>x</a:t>
            </a:r>
            <a:r>
              <a:rPr sz="235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0692" y="4968537"/>
            <a:ext cx="82931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6528" y="5004760"/>
            <a:ext cx="2045970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457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9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32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6528" y="4111945"/>
            <a:ext cx="539115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427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20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</a:t>
            </a:r>
            <a:r>
              <a:rPr sz="5325" spc="67" baseline="-8607" dirty="0">
                <a:latin typeface="Symbol"/>
                <a:cs typeface="Symbol"/>
              </a:rPr>
              <a:t></a:t>
            </a:r>
            <a:r>
              <a:rPr sz="5325" spc="-427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45" dirty="0">
                <a:latin typeface="Times New Roman"/>
                <a:cs typeface="Times New Roman"/>
              </a:rPr>
              <a:t>y</a:t>
            </a:r>
            <a:r>
              <a:rPr sz="2350" spc="45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Times New Roman"/>
                <a:cs typeface="Times New Roman"/>
              </a:rPr>
              <a:t>p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x</a:t>
            </a:r>
            <a:r>
              <a:rPr sz="2350" spc="80" dirty="0"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  <a:p>
            <a:pPr marL="462915">
              <a:lnSpc>
                <a:spcPct val="100000"/>
              </a:lnSpc>
              <a:spcBef>
                <a:spcPts val="195"/>
              </a:spcBef>
              <a:tabLst>
                <a:tab pos="3196590" algn="l"/>
              </a:tabLst>
            </a:pPr>
            <a:r>
              <a:rPr sz="1350" i="1" spc="50" dirty="0">
                <a:latin typeface="Times New Roman"/>
                <a:cs typeface="Times New Roman"/>
              </a:rPr>
              <a:t>x</a:t>
            </a:r>
            <a:r>
              <a:rPr sz="1350" spc="50" dirty="0">
                <a:latin typeface="Times New Roman"/>
                <a:cs typeface="Times New Roman"/>
              </a:rPr>
              <a:t>,</a:t>
            </a:r>
            <a:r>
              <a:rPr sz="1350" spc="-155" dirty="0">
                <a:latin typeface="Times New Roman"/>
                <a:cs typeface="Times New Roman"/>
              </a:rPr>
              <a:t> </a:t>
            </a:r>
            <a:r>
              <a:rPr sz="1350" i="1" spc="10" dirty="0">
                <a:latin typeface="Times New Roman"/>
                <a:cs typeface="Times New Roman"/>
              </a:rPr>
              <a:t>y	</a:t>
            </a:r>
            <a:r>
              <a:rPr sz="1350" i="1" spc="50" dirty="0">
                <a:latin typeface="Times New Roman"/>
                <a:cs typeface="Times New Roman"/>
              </a:rPr>
              <a:t>x</a:t>
            </a:r>
            <a:r>
              <a:rPr sz="1350" spc="50" dirty="0">
                <a:latin typeface="Times New Roman"/>
                <a:cs typeface="Times New Roman"/>
              </a:rPr>
              <a:t>,</a:t>
            </a:r>
            <a:r>
              <a:rPr sz="1350" spc="-250" dirty="0">
                <a:latin typeface="Times New Roman"/>
                <a:cs typeface="Times New Roman"/>
              </a:rPr>
              <a:t> </a:t>
            </a:r>
            <a:r>
              <a:rPr sz="1350" i="1" spc="10" dirty="0">
                <a:latin typeface="Times New Roman"/>
                <a:cs typeface="Times New Roman"/>
              </a:rPr>
              <a:t>y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6528" y="3351258"/>
            <a:ext cx="7121896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427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200" dirty="0">
                <a:latin typeface="Times New Roman"/>
                <a:cs typeface="Times New Roman"/>
              </a:rPr>
              <a:t> </a:t>
            </a:r>
            <a:r>
              <a:rPr sz="2350" spc="145" dirty="0" smtClean="0">
                <a:latin typeface="Symbol"/>
                <a:cs typeface="Symbol"/>
              </a:rPr>
              <a:t></a:t>
            </a:r>
            <a:r>
              <a:rPr sz="5325" spc="217" baseline="-8607" dirty="0" smtClean="0">
                <a:latin typeface="Symbol"/>
                <a:cs typeface="Symbol"/>
              </a:rPr>
              <a:t></a:t>
            </a:r>
            <a:r>
              <a:rPr lang="en-US" sz="5325" spc="217" baseline="-8607" dirty="0" smtClean="0">
                <a:latin typeface="Symbol"/>
                <a:cs typeface="Symbol"/>
              </a:rPr>
              <a:t> </a:t>
            </a:r>
            <a:r>
              <a:rPr sz="5325" spc="217" baseline="-8607" dirty="0" smtClean="0">
                <a:latin typeface="Symbol"/>
                <a:cs typeface="Symbol"/>
              </a:rPr>
              <a:t></a:t>
            </a:r>
            <a:r>
              <a:rPr sz="5325" spc="-427" baseline="-8607" dirty="0" smtClean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 smtClean="0">
                <a:latin typeface="Times New Roman"/>
                <a:cs typeface="Times New Roman"/>
              </a:rPr>
              <a:t>)</a:t>
            </a:r>
            <a:r>
              <a:rPr lang="en-US" sz="2350" spc="50" dirty="0" smtClean="0">
                <a:latin typeface="Times New Roman"/>
                <a:cs typeface="Times New Roman"/>
              </a:rPr>
              <a:t>   </a:t>
            </a:r>
            <a:r>
              <a:rPr sz="2350" spc="-385" dirty="0" smtClean="0">
                <a:latin typeface="Times New Roman"/>
                <a:cs typeface="Times New Roman"/>
              </a:rPr>
              <a:t> </a:t>
            </a:r>
            <a:r>
              <a:rPr sz="2350" spc="-20" dirty="0" smtClean="0">
                <a:latin typeface="Times New Roman"/>
                <a:cs typeface="Times New Roman"/>
              </a:rPr>
              <a:t>log</a:t>
            </a:r>
            <a:r>
              <a:rPr sz="2350" spc="110" dirty="0" smtClean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Times New Roman"/>
                <a:cs typeface="Times New Roman"/>
              </a:rPr>
              <a:t>p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x</a:t>
            </a:r>
            <a:r>
              <a:rPr sz="2350" spc="80" dirty="0"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6528" y="2171194"/>
            <a:ext cx="5109210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2705"/>
              </a:lnSpc>
            </a:pPr>
            <a:r>
              <a:rPr sz="2350" i="1" spc="5" dirty="0">
                <a:latin typeface="Times New Roman"/>
                <a:cs typeface="Times New Roman"/>
              </a:rPr>
              <a:t>H</a:t>
            </a:r>
            <a:r>
              <a:rPr sz="2350" i="1" spc="-27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spc="-3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X</a:t>
            </a:r>
            <a:r>
              <a:rPr sz="2350" i="1" spc="-23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Times New Roman"/>
                <a:cs typeface="Times New Roman"/>
              </a:rPr>
              <a:t>,</a:t>
            </a:r>
            <a:r>
              <a:rPr sz="2350" i="1" spc="75" dirty="0">
                <a:latin typeface="Times New Roman"/>
                <a:cs typeface="Times New Roman"/>
              </a:rPr>
              <a:t>Y</a:t>
            </a:r>
            <a:r>
              <a:rPr sz="2350" i="1" spc="-28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-20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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H</a:t>
            </a:r>
            <a:r>
              <a:rPr sz="2350" i="1" spc="-27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X</a:t>
            </a:r>
            <a:r>
              <a:rPr sz="2350" i="1" spc="-19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ts val="4145"/>
              </a:lnSpc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5325" spc="37" baseline="-8607" dirty="0">
                <a:latin typeface="Symbol"/>
                <a:cs typeface="Symbol"/>
              </a:rPr>
              <a:t></a:t>
            </a:r>
            <a:r>
              <a:rPr sz="5325" spc="-427" baseline="-8607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p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y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20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</a:t>
            </a:r>
            <a:r>
              <a:rPr sz="5325" spc="67" baseline="-8607" dirty="0">
                <a:latin typeface="Symbol"/>
                <a:cs typeface="Symbol"/>
              </a:rPr>
              <a:t></a:t>
            </a:r>
            <a:r>
              <a:rPr sz="5325" spc="-427" baseline="-8607" dirty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Times New Roman"/>
                <a:cs typeface="Times New Roman"/>
              </a:rPr>
              <a:t>p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x</a:t>
            </a:r>
            <a:r>
              <a:rPr sz="2350" spc="80" dirty="0">
                <a:latin typeface="Times New Roman"/>
                <a:cs typeface="Times New Roman"/>
              </a:rPr>
              <a:t>)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log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Times New Roman"/>
                <a:cs typeface="Times New Roman"/>
              </a:rPr>
              <a:t>p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x</a:t>
            </a:r>
            <a:r>
              <a:rPr sz="2350" spc="80" dirty="0"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  <a:p>
            <a:pPr marL="462915">
              <a:lnSpc>
                <a:spcPct val="100000"/>
              </a:lnSpc>
              <a:spcBef>
                <a:spcPts val="200"/>
              </a:spcBef>
              <a:tabLst>
                <a:tab pos="3275965" algn="l"/>
              </a:tabLst>
            </a:pPr>
            <a:r>
              <a:rPr sz="1350" i="1" spc="50" dirty="0">
                <a:latin typeface="Times New Roman"/>
                <a:cs typeface="Times New Roman"/>
              </a:rPr>
              <a:t>x</a:t>
            </a:r>
            <a:r>
              <a:rPr sz="1350" spc="50" dirty="0">
                <a:latin typeface="Times New Roman"/>
                <a:cs typeface="Times New Roman"/>
              </a:rPr>
              <a:t>,</a:t>
            </a:r>
            <a:r>
              <a:rPr sz="1350" spc="-155" dirty="0">
                <a:latin typeface="Times New Roman"/>
                <a:cs typeface="Times New Roman"/>
              </a:rPr>
              <a:t> </a:t>
            </a:r>
            <a:r>
              <a:rPr sz="1350" i="1" spc="10" dirty="0">
                <a:latin typeface="Times New Roman"/>
                <a:cs typeface="Times New Roman"/>
              </a:rPr>
              <a:t>y	x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12143"/>
            <a:ext cx="779303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根据条件熵的定义式，可以得到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4050" y="5168911"/>
            <a:ext cx="13525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4050" y="5445224"/>
            <a:ext cx="13525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</a:t>
            </a:r>
            <a:endParaRPr sz="225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2196" y="5168911"/>
            <a:ext cx="13525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2196" y="5445224"/>
            <a:ext cx="13525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</a:t>
            </a:r>
            <a:endParaRPr sz="225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2196" y="4986127"/>
            <a:ext cx="299720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4010" algn="l"/>
              </a:tabLst>
            </a:pPr>
            <a:r>
              <a:rPr sz="2250" spc="-5" dirty="0">
                <a:latin typeface="Symbol"/>
                <a:cs typeface="Symbol"/>
              </a:rPr>
              <a:t></a:t>
            </a:r>
            <a:r>
              <a:rPr sz="2250" spc="-5" dirty="0">
                <a:latin typeface="Times New Roman"/>
                <a:cs typeface="Times New Roman"/>
              </a:rPr>
              <a:t>	</a:t>
            </a:r>
            <a:r>
              <a:rPr sz="2250" spc="-5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932" y="5591740"/>
            <a:ext cx="99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8306" y="5591740"/>
            <a:ext cx="99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7321" y="5781759"/>
            <a:ext cx="258699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5025" spc="15" baseline="-8291" dirty="0">
                <a:latin typeface="Symbol"/>
                <a:cs typeface="Symbol"/>
              </a:rPr>
              <a:t></a:t>
            </a:r>
            <a:r>
              <a:rPr sz="5025" spc="15" baseline="-8291" dirty="0">
                <a:latin typeface="Times New Roman"/>
                <a:cs typeface="Times New Roman"/>
              </a:rPr>
              <a:t> </a:t>
            </a:r>
            <a:r>
              <a:rPr sz="2250" i="1" spc="80" dirty="0">
                <a:latin typeface="Times New Roman"/>
                <a:cs typeface="Times New Roman"/>
              </a:rPr>
              <a:t>p</a:t>
            </a:r>
            <a:r>
              <a:rPr sz="2250" spc="80" dirty="0">
                <a:latin typeface="Times New Roman"/>
                <a:cs typeface="Times New Roman"/>
              </a:rPr>
              <a:t>(</a:t>
            </a:r>
            <a:r>
              <a:rPr sz="2250" i="1" spc="80" dirty="0">
                <a:latin typeface="Times New Roman"/>
                <a:cs typeface="Times New Roman"/>
              </a:rPr>
              <a:t>x</a:t>
            </a:r>
            <a:r>
              <a:rPr sz="2250" spc="80" dirty="0">
                <a:latin typeface="Times New Roman"/>
                <a:cs typeface="Times New Roman"/>
              </a:rPr>
              <a:t>)</a:t>
            </a:r>
            <a:r>
              <a:rPr sz="2250" i="1" spc="80" dirty="0">
                <a:latin typeface="Times New Roman"/>
                <a:cs typeface="Times New Roman"/>
              </a:rPr>
              <a:t>H </a:t>
            </a:r>
            <a:r>
              <a:rPr sz="2950" spc="-215" dirty="0">
                <a:latin typeface="Symbol"/>
                <a:cs typeface="Symbol"/>
              </a:rPr>
              <a:t></a:t>
            </a:r>
            <a:r>
              <a:rPr sz="2250" i="1" spc="-215" dirty="0">
                <a:latin typeface="Times New Roman"/>
                <a:cs typeface="Times New Roman"/>
              </a:rPr>
              <a:t>Y  </a:t>
            </a:r>
            <a:r>
              <a:rPr sz="2250" spc="-5" dirty="0">
                <a:latin typeface="Times New Roman"/>
                <a:cs typeface="Times New Roman"/>
              </a:rPr>
              <a:t>| </a:t>
            </a:r>
            <a:r>
              <a:rPr sz="2250" i="1" spc="-5" dirty="0">
                <a:latin typeface="Times New Roman"/>
                <a:cs typeface="Times New Roman"/>
              </a:rPr>
              <a:t>X 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i="1" spc="-65" dirty="0">
                <a:latin typeface="Times New Roman"/>
                <a:cs typeface="Times New Roman"/>
              </a:rPr>
              <a:t>x</a:t>
            </a:r>
            <a:r>
              <a:rPr sz="2950" spc="-65" dirty="0">
                <a:latin typeface="Symbol"/>
                <a:cs typeface="Symbol"/>
              </a:rPr>
              <a:t></a:t>
            </a:r>
            <a:endParaRPr sz="2950" dirty="0">
              <a:latin typeface="Symbol"/>
              <a:cs typeface="Symbol"/>
            </a:endParaRPr>
          </a:p>
          <a:p>
            <a:pPr marL="351155">
              <a:lnSpc>
                <a:spcPct val="100000"/>
              </a:lnSpc>
              <a:spcBef>
                <a:spcPts val="175"/>
              </a:spcBef>
            </a:pPr>
            <a:r>
              <a:rPr sz="1300" i="1" dirty="0">
                <a:latin typeface="Times New Roman"/>
                <a:cs typeface="Times New Roman"/>
              </a:rPr>
              <a:t>x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7321" y="5059214"/>
            <a:ext cx="4091940" cy="515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65" dirty="0">
                <a:latin typeface="Times New Roman"/>
                <a:cs typeface="Times New Roman"/>
              </a:rPr>
              <a:t> </a:t>
            </a:r>
            <a:r>
              <a:rPr sz="5025" spc="15" baseline="-8291" dirty="0">
                <a:latin typeface="Symbol"/>
                <a:cs typeface="Symbol"/>
              </a:rPr>
              <a:t></a:t>
            </a:r>
            <a:r>
              <a:rPr sz="5025" spc="-397" baseline="-8291" dirty="0">
                <a:latin typeface="Times New Roman"/>
                <a:cs typeface="Times New Roman"/>
              </a:rPr>
              <a:t> </a:t>
            </a:r>
            <a:r>
              <a:rPr sz="2250" i="1" spc="85" dirty="0">
                <a:latin typeface="Times New Roman"/>
                <a:cs typeface="Times New Roman"/>
              </a:rPr>
              <a:t>p</a:t>
            </a:r>
            <a:r>
              <a:rPr sz="2250" spc="85" dirty="0">
                <a:latin typeface="Times New Roman"/>
                <a:cs typeface="Times New Roman"/>
              </a:rPr>
              <a:t>(</a:t>
            </a:r>
            <a:r>
              <a:rPr sz="2250" i="1" spc="85" dirty="0">
                <a:latin typeface="Times New Roman"/>
                <a:cs typeface="Times New Roman"/>
              </a:rPr>
              <a:t>x</a:t>
            </a:r>
            <a:r>
              <a:rPr sz="2250" spc="85" dirty="0" smtClean="0">
                <a:latin typeface="Times New Roman"/>
                <a:cs typeface="Times New Roman"/>
              </a:rPr>
              <a:t>)</a:t>
            </a:r>
            <a:r>
              <a:rPr lang="en-US" sz="2250" spc="85" dirty="0" smtClean="0">
                <a:latin typeface="Times New Roman"/>
                <a:cs typeface="Times New Roman"/>
              </a:rPr>
              <a:t>  </a:t>
            </a:r>
            <a:r>
              <a:rPr sz="2250" spc="85" dirty="0" smtClean="0">
                <a:latin typeface="Symbol"/>
                <a:cs typeface="Symbol"/>
              </a:rPr>
              <a:t></a:t>
            </a:r>
            <a:r>
              <a:rPr sz="2250" spc="-210" dirty="0" smtClean="0">
                <a:latin typeface="Times New Roman"/>
                <a:cs typeface="Times New Roman"/>
              </a:rPr>
              <a:t> </a:t>
            </a:r>
            <a:r>
              <a:rPr sz="5025" spc="15" baseline="-8291" dirty="0">
                <a:latin typeface="Symbol"/>
                <a:cs typeface="Symbol"/>
              </a:rPr>
              <a:t></a:t>
            </a:r>
            <a:r>
              <a:rPr sz="5025" spc="-390" baseline="-8291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2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log</a:t>
            </a:r>
            <a:r>
              <a:rPr sz="2250" spc="90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2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370" dirty="0">
                <a:latin typeface="Times New Roman"/>
                <a:cs typeface="Times New Roman"/>
              </a:rPr>
              <a:t> </a:t>
            </a:r>
            <a:endParaRPr sz="3375" baseline="-24691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7321" y="2034778"/>
            <a:ext cx="4841875" cy="284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z="2250" i="1" spc="-5" dirty="0">
                <a:latin typeface="Times New Roman"/>
                <a:cs typeface="Times New Roman"/>
              </a:rPr>
              <a:t>H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(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X</a:t>
            </a:r>
            <a:r>
              <a:rPr sz="2250" i="1" spc="-22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Times New Roman"/>
                <a:cs typeface="Times New Roman"/>
              </a:rPr>
              <a:t>,</a:t>
            </a:r>
            <a:r>
              <a:rPr sz="2250" i="1" spc="65" dirty="0">
                <a:latin typeface="Times New Roman"/>
                <a:cs typeface="Times New Roman"/>
              </a:rPr>
              <a:t>Y</a:t>
            </a:r>
            <a:r>
              <a:rPr sz="2250" i="1" spc="-27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)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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H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(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X</a:t>
            </a:r>
            <a:r>
              <a:rPr sz="2250" i="1" spc="-18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)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</a:t>
            </a:r>
            <a:r>
              <a:rPr sz="5025" spc="37" baseline="-8291" dirty="0">
                <a:latin typeface="Symbol"/>
                <a:cs typeface="Symbol"/>
              </a:rPr>
              <a:t></a:t>
            </a:r>
            <a:r>
              <a:rPr sz="5025" spc="-390" baseline="-8291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p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60" dirty="0">
                <a:latin typeface="Times New Roman"/>
                <a:cs typeface="Times New Roman"/>
              </a:rPr>
              <a:t>x</a:t>
            </a:r>
            <a:r>
              <a:rPr sz="2250" spc="60" dirty="0">
                <a:latin typeface="Times New Roman"/>
                <a:cs typeface="Times New Roman"/>
              </a:rPr>
              <a:t>,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i="1" spc="40" dirty="0">
                <a:latin typeface="Times New Roman"/>
                <a:cs typeface="Times New Roman"/>
              </a:rPr>
              <a:t>y</a:t>
            </a:r>
            <a:r>
              <a:rPr sz="2250" spc="40" dirty="0">
                <a:latin typeface="Times New Roman"/>
                <a:cs typeface="Times New Roman"/>
              </a:rPr>
              <a:t>)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log</a:t>
            </a:r>
            <a:r>
              <a:rPr sz="2250" spc="100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2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35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249554" algn="ctr">
              <a:lnSpc>
                <a:spcPts val="1435"/>
              </a:lnSpc>
              <a:spcBef>
                <a:spcPts val="175"/>
              </a:spcBef>
            </a:pPr>
            <a:r>
              <a:rPr sz="1300" i="1" spc="45" dirty="0">
                <a:latin typeface="Times New Roman"/>
                <a:cs typeface="Times New Roman"/>
              </a:rPr>
              <a:t>x</a:t>
            </a:r>
            <a:r>
              <a:rPr sz="1300" spc="45" dirty="0">
                <a:latin typeface="Times New Roman"/>
                <a:cs typeface="Times New Roman"/>
              </a:rPr>
              <a:t>,</a:t>
            </a:r>
            <a:r>
              <a:rPr sz="1300" spc="-254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3895"/>
              </a:lnSpc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114" dirty="0">
                <a:latin typeface="Symbol"/>
                <a:cs typeface="Symbol"/>
              </a:rPr>
              <a:t></a:t>
            </a:r>
            <a:r>
              <a:rPr sz="5025" spc="172" baseline="-8291" dirty="0">
                <a:latin typeface="Symbol"/>
                <a:cs typeface="Symbol"/>
              </a:rPr>
              <a:t></a:t>
            </a:r>
            <a:r>
              <a:rPr sz="5025" spc="-405" baseline="-8291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p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60" dirty="0">
                <a:latin typeface="Times New Roman"/>
                <a:cs typeface="Times New Roman"/>
              </a:rPr>
              <a:t>x</a:t>
            </a:r>
            <a:r>
              <a:rPr sz="2250" spc="60" dirty="0">
                <a:latin typeface="Times New Roman"/>
                <a:cs typeface="Times New Roman"/>
              </a:rPr>
              <a:t>,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i="1" spc="40" dirty="0">
                <a:latin typeface="Times New Roman"/>
                <a:cs typeface="Times New Roman"/>
              </a:rPr>
              <a:t>y</a:t>
            </a:r>
            <a:r>
              <a:rPr sz="2250" spc="40" dirty="0">
                <a:latin typeface="Times New Roman"/>
                <a:cs typeface="Times New Roman"/>
              </a:rPr>
              <a:t>)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log</a:t>
            </a:r>
            <a:r>
              <a:rPr sz="2250" spc="85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516255">
              <a:lnSpc>
                <a:spcPts val="1435"/>
              </a:lnSpc>
              <a:spcBef>
                <a:spcPts val="170"/>
              </a:spcBef>
              <a:tabLst>
                <a:tab pos="859790" algn="l"/>
              </a:tabLst>
            </a:pPr>
            <a:r>
              <a:rPr sz="1300" i="1" dirty="0">
                <a:latin typeface="Times New Roman"/>
                <a:cs typeface="Times New Roman"/>
              </a:rPr>
              <a:t>x	y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3895"/>
              </a:lnSpc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114" dirty="0">
                <a:latin typeface="Symbol"/>
                <a:cs typeface="Symbol"/>
              </a:rPr>
              <a:t></a:t>
            </a:r>
            <a:r>
              <a:rPr sz="5025" spc="172" baseline="-8291" dirty="0">
                <a:latin typeface="Symbol"/>
                <a:cs typeface="Symbol"/>
              </a:rPr>
              <a:t></a:t>
            </a:r>
            <a:r>
              <a:rPr sz="5025" spc="-397" baseline="-8291" dirty="0">
                <a:latin typeface="Times New Roman"/>
                <a:cs typeface="Times New Roman"/>
              </a:rPr>
              <a:t> </a:t>
            </a:r>
            <a:r>
              <a:rPr sz="2250" i="1" spc="70" dirty="0">
                <a:latin typeface="Times New Roman"/>
                <a:cs typeface="Times New Roman"/>
              </a:rPr>
              <a:t>p</a:t>
            </a:r>
            <a:r>
              <a:rPr sz="2250" spc="70" dirty="0">
                <a:latin typeface="Times New Roman"/>
                <a:cs typeface="Times New Roman"/>
              </a:rPr>
              <a:t>(</a:t>
            </a:r>
            <a:r>
              <a:rPr sz="2250" i="1" spc="70" dirty="0">
                <a:latin typeface="Times New Roman"/>
                <a:cs typeface="Times New Roman"/>
              </a:rPr>
              <a:t>x</a:t>
            </a:r>
            <a:r>
              <a:rPr sz="2250" spc="70" dirty="0">
                <a:latin typeface="Times New Roman"/>
                <a:cs typeface="Times New Roman"/>
              </a:rPr>
              <a:t>)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log</a:t>
            </a:r>
            <a:r>
              <a:rPr sz="2250" spc="95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516255">
              <a:lnSpc>
                <a:spcPts val="1435"/>
              </a:lnSpc>
              <a:spcBef>
                <a:spcPts val="170"/>
              </a:spcBef>
              <a:tabLst>
                <a:tab pos="859790" algn="l"/>
              </a:tabLst>
            </a:pPr>
            <a:r>
              <a:rPr sz="1300" i="1" dirty="0">
                <a:latin typeface="Times New Roman"/>
                <a:cs typeface="Times New Roman"/>
              </a:rPr>
              <a:t>x	y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3895"/>
              </a:lnSpc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</a:t>
            </a:r>
            <a:r>
              <a:rPr sz="5025" spc="37" baseline="-8291" dirty="0">
                <a:latin typeface="Symbol"/>
                <a:cs typeface="Symbol"/>
              </a:rPr>
              <a:t></a:t>
            </a:r>
            <a:r>
              <a:rPr sz="5025" spc="-397" baseline="-8291" dirty="0">
                <a:latin typeface="Times New Roman"/>
                <a:cs typeface="Times New Roman"/>
              </a:rPr>
              <a:t> </a:t>
            </a:r>
            <a:r>
              <a:rPr sz="2250" i="1" spc="65" dirty="0">
                <a:latin typeface="Times New Roman"/>
                <a:cs typeface="Times New Roman"/>
              </a:rPr>
              <a:t>p</a:t>
            </a:r>
            <a:r>
              <a:rPr sz="2250" spc="65" dirty="0">
                <a:latin typeface="Times New Roman"/>
                <a:cs typeface="Times New Roman"/>
              </a:rPr>
              <a:t>(</a:t>
            </a:r>
            <a:r>
              <a:rPr sz="2250" i="1" spc="65" dirty="0">
                <a:latin typeface="Times New Roman"/>
                <a:cs typeface="Times New Roman"/>
              </a:rPr>
              <a:t>x</a:t>
            </a:r>
            <a:r>
              <a:rPr sz="2250" spc="65" dirty="0">
                <a:latin typeface="Times New Roman"/>
                <a:cs typeface="Times New Roman"/>
              </a:rPr>
              <a:t>)</a:t>
            </a:r>
            <a:r>
              <a:rPr sz="5025" spc="97" baseline="-8291" dirty="0">
                <a:latin typeface="Symbol"/>
                <a:cs typeface="Symbol"/>
              </a:rPr>
              <a:t></a:t>
            </a:r>
            <a:r>
              <a:rPr sz="5025" spc="-397" baseline="-8291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log</a:t>
            </a:r>
            <a:r>
              <a:rPr sz="2250" spc="100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p</a:t>
            </a:r>
            <a:r>
              <a:rPr sz="2250" spc="30" dirty="0">
                <a:latin typeface="Times New Roman"/>
                <a:cs typeface="Times New Roman"/>
              </a:rPr>
              <a:t>(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y</a:t>
            </a:r>
            <a:r>
              <a:rPr sz="2250" i="1" spc="-1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|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Times New Roman"/>
                <a:cs typeface="Times New Roman"/>
              </a:rPr>
              <a:t>x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516255">
              <a:lnSpc>
                <a:spcPct val="100000"/>
              </a:lnSpc>
              <a:spcBef>
                <a:spcPts val="175"/>
              </a:spcBef>
              <a:tabLst>
                <a:tab pos="1399540" algn="l"/>
              </a:tabLst>
            </a:pPr>
            <a:r>
              <a:rPr sz="1300" i="1" dirty="0">
                <a:latin typeface="Times New Roman"/>
                <a:cs typeface="Times New Roman"/>
              </a:rPr>
              <a:t>x	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12143"/>
            <a:ext cx="779303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信息增益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528" y="2074827"/>
            <a:ext cx="8208912" cy="4234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70534" algn="just">
              <a:lnSpc>
                <a:spcPct val="15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信息增益</a:t>
            </a:r>
            <a:r>
              <a:rPr lang="en-US"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: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表示得知特征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的信息而使得类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X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的信息的不确定性减少的程度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。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82600" marR="50165" indent="-470534" algn="just">
              <a:lnSpc>
                <a:spcPct val="15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定义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：特征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对训练数据集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的信息增益</a:t>
            </a:r>
            <a:r>
              <a:rPr lang="en-US"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Gain</a:t>
            </a:r>
            <a:r>
              <a:rPr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(D,A)</a:t>
            </a:r>
            <a:r>
              <a:rPr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定义为集合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的经验熵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H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(D)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与特征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给定条件下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的经验条件熵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H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(D</a:t>
            </a:r>
            <a:r>
              <a:rPr sz="2600" spc="-5" dirty="0">
                <a:latin typeface="+mn-ea"/>
                <a:cs typeface="Times New Roman"/>
              </a:rPr>
              <a:t>|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A)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之差，即</a:t>
            </a:r>
            <a:r>
              <a:rPr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：</a:t>
            </a:r>
            <a:r>
              <a:rPr sz="22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</a:t>
            </a:r>
            <a:endParaRPr lang="en-US" sz="2200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Wingdings"/>
            </a:endParaRPr>
          </a:p>
          <a:p>
            <a:pPr marL="483870">
              <a:lnSpc>
                <a:spcPct val="150000"/>
              </a:lnSpc>
              <a:spcBef>
                <a:spcPts val="625"/>
              </a:spcBef>
              <a:tabLst>
                <a:tab pos="920750" algn="l"/>
              </a:tabLst>
            </a:pP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	</a:t>
            </a:r>
            <a:r>
              <a:rPr lang="en-US" sz="22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Gain</a:t>
            </a:r>
            <a:r>
              <a:rPr sz="220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(D,A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)=H(D) –</a:t>
            </a:r>
            <a:r>
              <a:rPr sz="2200" spc="-9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H(D</a:t>
            </a:r>
            <a:r>
              <a:rPr sz="2200" dirty="0">
                <a:latin typeface="+mn-ea"/>
                <a:cs typeface="Times New Roman"/>
              </a:rPr>
              <a:t>|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A)</a:t>
            </a:r>
          </a:p>
          <a:p>
            <a:pPr marL="483870">
              <a:lnSpc>
                <a:spcPct val="150000"/>
              </a:lnSpc>
              <a:spcBef>
                <a:spcPts val="455"/>
              </a:spcBef>
              <a:tabLst>
                <a:tab pos="920750" algn="l"/>
              </a:tabLst>
            </a:pP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Wingdings"/>
              </a:rPr>
              <a:t>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	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显然，这即为训练数据集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D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和特征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2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的互信息。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150938" y="1112143"/>
            <a:ext cx="779303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互信息</a:t>
            </a:r>
            <a:endParaRPr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36" y="1945272"/>
            <a:ext cx="6804248" cy="44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决策树归纳算法 （</a:t>
            </a:r>
            <a:r>
              <a:rPr lang="en-US" altLang="zh-CN" sz="32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ID3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354104"/>
            <a:ext cx="8676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1970-1980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J.Ross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. Quinlan, ID3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算法</a:t>
            </a: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选择属性判断结点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信息获取量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(Information Gain)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	Gain(D,A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 =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H(D)–H(D</a:t>
            </a:r>
            <a:r>
              <a:rPr lang="en-US" altLang="zh-CN" sz="2400" dirty="0" smtClean="0">
                <a:latin typeface="+mn-ea"/>
              </a:rPr>
              <a:t>|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A)=Info D – Info A(D)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通过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来作为节点分类获取了多少信息</a:t>
            </a:r>
          </a:p>
        </p:txBody>
      </p:sp>
    </p:spTree>
    <p:extLst>
      <p:ext uri="{BB962C8B-B14F-4D97-AF65-F5344CB8AC3E}">
        <p14:creationId xmlns:p14="http://schemas.microsoft.com/office/powerpoint/2010/main" val="14139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决策树归纳算法 （</a:t>
            </a:r>
            <a:r>
              <a:rPr lang="en-US" altLang="zh-CN" sz="32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ID3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112568" cy="54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454123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动作按钮: 开始 4">
            <a:hlinkClick r:id="rId4" action="ppaction://hlinksldjump" highlightClick="1"/>
          </p:cNvPr>
          <p:cNvSpPr/>
          <p:nvPr/>
        </p:nvSpPr>
        <p:spPr>
          <a:xfrm>
            <a:off x="395536" y="6237312"/>
            <a:ext cx="864096" cy="432048"/>
          </a:xfrm>
          <a:prstGeom prst="actionButtonBeginn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612" y="4846896"/>
            <a:ext cx="5954724" cy="31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544522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类似，</a:t>
            </a:r>
            <a:r>
              <a:rPr lang="en-US" altLang="zh-CN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Gain(income) = 0.029, Gain(student) = 0.151, Gain(</a:t>
            </a:r>
            <a:r>
              <a:rPr lang="en-US" altLang="zh-CN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credit_rating</a:t>
            </a:r>
            <a:r>
              <a:rPr lang="en-US" altLang="zh-CN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)=0.048</a:t>
            </a:r>
            <a:endParaRPr lang="zh-CN" altLang="en-US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0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决策树归纳算法 （</a:t>
            </a:r>
            <a:r>
              <a:rPr lang="en-US" altLang="zh-CN" sz="32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ID3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动作按钮: 开始 4">
            <a:hlinkClick r:id="rId2" action="ppaction://hlinksldjump" highlightClick="1"/>
          </p:cNvPr>
          <p:cNvSpPr/>
          <p:nvPr/>
        </p:nvSpPr>
        <p:spPr>
          <a:xfrm>
            <a:off x="395536" y="6237312"/>
            <a:ext cx="864096" cy="432048"/>
          </a:xfrm>
          <a:prstGeom prst="actionButtonBeginn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59632" y="1974031"/>
            <a:ext cx="463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所以，选择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age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作为第一个根节点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5584500" cy="396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444208" y="57332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重复。。。</a:t>
            </a:r>
          </a:p>
        </p:txBody>
      </p:sp>
    </p:spTree>
    <p:extLst>
      <p:ext uri="{BB962C8B-B14F-4D97-AF65-F5344CB8AC3E}">
        <p14:creationId xmlns:p14="http://schemas.microsoft.com/office/powerpoint/2010/main" val="3666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3"/>
            <a:ext cx="2772990" cy="1462087"/>
          </a:xfrm>
        </p:spPr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决策树算法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148" y="1916832"/>
            <a:ext cx="8357425" cy="4839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树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以代表训练样本的单个结点开始（步骤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如果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样本都在同一个类，则该结点成为树叶，并用该类标号（步骤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 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3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否则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，算法使用称为信息增益的基于熵的度量作为启发信息，选择能够最好地将样本分类的属性（步骤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6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）。该属性成为该结点的“测试”或“判定”属性（步骤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7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）。在算法的该版本中</a:t>
            </a: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，所有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的属性都是分类的，即离散值。连续属性必须离散化。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对属性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的每个已知的值，创建一个分枝，并据此划分样本（步骤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8-10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算法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使用同样的过程，递归地形成每个划分上的样本判定树。一旦一个属性出现在一个结点上，就不必该结点的任何后代上考虑它（步骤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13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递归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划分步骤仅当下列条件之一成立停止：</a:t>
            </a:r>
          </a:p>
          <a:p>
            <a:pPr lvl="1">
              <a:lnSpc>
                <a:spcPts val="2300"/>
              </a:lnSpc>
            </a:pPr>
            <a:r>
              <a:rPr lang="en-US" altLang="zh-CN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a) 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给定结点的所有样本属于同一类（步骤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 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3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</a:t>
            </a:r>
          </a:p>
          <a:p>
            <a:pPr lvl="1">
              <a:lnSpc>
                <a:spcPts val="2300"/>
              </a:lnSpc>
            </a:pPr>
            <a:r>
              <a:rPr lang="en-US" altLang="zh-CN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b) 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没有剩余属性可以用来进一步划分样本（步骤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4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）。在此情况下，使用多数表决（步骤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5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</a:t>
            </a:r>
          </a:p>
          <a:p>
            <a:pPr lvl="1">
              <a:lnSpc>
                <a:spcPts val="2300"/>
              </a:lnSpc>
            </a:pP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这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涉及将给定的结点转换成树叶，并用样本中的多数所在的类标记它。替换地，可以存放</a:t>
            </a: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结点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样本的类分布。</a:t>
            </a:r>
          </a:p>
          <a:p>
            <a:pPr lvl="1">
              <a:lnSpc>
                <a:spcPts val="2300"/>
              </a:lnSpc>
            </a:pPr>
            <a:r>
              <a:rPr lang="en-US" altLang="zh-CN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c) </a:t>
            </a: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分枝 </a:t>
            </a:r>
            <a:r>
              <a:rPr lang="en-US" altLang="zh-CN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attribute </a:t>
            </a: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没有样本（步骤</a:t>
            </a:r>
            <a:r>
              <a:rPr lang="en-US" altLang="zh-CN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11</a:t>
            </a: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）。在这种情况下，以 </a:t>
            </a:r>
            <a:r>
              <a:rPr lang="en-US" altLang="zh-CN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samples </a:t>
            </a:r>
            <a:r>
              <a:rPr lang="zh-CN" altLang="en-US" sz="1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中的多数类创建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一个树叶（步骤</a:t>
            </a:r>
            <a:r>
              <a:rPr lang="en-US" altLang="zh-CN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12</a:t>
            </a:r>
            <a:r>
              <a:rPr lang="zh-CN" altLang="en-US" sz="1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pic>
        <p:nvPicPr>
          <p:cNvPr id="7" name="图片 6" descr="屏幕剪辑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76672"/>
            <a:ext cx="785922" cy="6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其他算法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916832"/>
            <a:ext cx="8064896" cy="250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C4.5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:  Quinlan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Classification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and Regression Trees (CART): (L. 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Breiman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J. Friedman, R. 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Olshen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C. Stone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共同点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：都是贪心算法，自上而下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(Top-down approach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区别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：属性选择度量方法不同：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C4.5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（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Gain Ratio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),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CART(Gini Index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), ID3 (Information Gain)</a:t>
            </a:r>
          </a:p>
        </p:txBody>
      </p:sp>
      <p:sp>
        <p:nvSpPr>
          <p:cNvPr id="7" name="矩形 6"/>
          <p:cNvSpPr/>
          <p:nvPr/>
        </p:nvSpPr>
        <p:spPr>
          <a:xfrm>
            <a:off x="2496045" y="4479503"/>
            <a:ext cx="3528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GainR</a:t>
            </a:r>
            <a:r>
              <a:rPr lang="en-US" altLang="zh-CN" sz="20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(D,A)=Gain(D,A) /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H(A</a:t>
            </a:r>
            <a:r>
              <a:rPr lang="en-US" altLang="zh-CN" sz="20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</a:p>
        </p:txBody>
      </p:sp>
      <p:sp>
        <p:nvSpPr>
          <p:cNvPr id="8" name="object 15"/>
          <p:cNvSpPr txBox="1"/>
          <p:nvPr/>
        </p:nvSpPr>
        <p:spPr>
          <a:xfrm>
            <a:off x="6024437" y="5085184"/>
            <a:ext cx="797560" cy="94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3225" algn="ctr">
              <a:lnSpc>
                <a:spcPts val="470"/>
              </a:lnSpc>
            </a:pPr>
            <a:r>
              <a:rPr sz="1600" i="1" spc="15" dirty="0">
                <a:latin typeface="Times New Roman"/>
                <a:cs typeface="Times New Roman"/>
              </a:rPr>
              <a:t>K</a:t>
            </a:r>
            <a:endParaRPr sz="1600" dirty="0">
              <a:latin typeface="Times New Roman"/>
              <a:cs typeface="Times New Roman"/>
            </a:endParaRPr>
          </a:p>
          <a:p>
            <a:pPr marR="5080" algn="r">
              <a:lnSpc>
                <a:spcPts val="3285"/>
              </a:lnSpc>
              <a:tabLst>
                <a:tab pos="668655" algn="l"/>
              </a:tabLst>
            </a:pPr>
            <a:r>
              <a:rPr sz="6225" spc="30" baseline="-25435" dirty="0">
                <a:latin typeface="Symbol"/>
                <a:cs typeface="Symbol"/>
              </a:rPr>
              <a:t></a:t>
            </a:r>
            <a:r>
              <a:rPr sz="6225" spc="30" baseline="-25435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  <a:p>
            <a:pPr marL="660400">
              <a:lnSpc>
                <a:spcPts val="1670"/>
              </a:lnSpc>
            </a:pPr>
            <a:r>
              <a:rPr sz="1600" i="1" spc="10" dirty="0">
                <a:latin typeface="Times New Roman"/>
                <a:cs typeface="Times New Roman"/>
              </a:rPr>
              <a:t>k</a:t>
            </a:r>
            <a:endParaRPr sz="1600" dirty="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30"/>
              </a:spcBef>
            </a:pPr>
            <a:r>
              <a:rPr sz="1600" i="1" spc="10" dirty="0">
                <a:latin typeface="Times New Roman"/>
                <a:cs typeface="Times New Roman"/>
              </a:rPr>
              <a:t>k</a:t>
            </a:r>
            <a:r>
              <a:rPr sz="1600" i="1" spc="-28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Symbol"/>
                <a:cs typeface="Symbol"/>
              </a:rPr>
              <a:t></a:t>
            </a:r>
            <a:r>
              <a:rPr sz="1600" spc="-35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16"/>
          <p:cNvSpPr txBox="1"/>
          <p:nvPr/>
        </p:nvSpPr>
        <p:spPr>
          <a:xfrm>
            <a:off x="3456220" y="5085184"/>
            <a:ext cx="404495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ctr">
              <a:lnSpc>
                <a:spcPts val="1415"/>
              </a:lnSpc>
            </a:pPr>
            <a:r>
              <a:rPr sz="1600" i="1" spc="15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4475"/>
              </a:lnSpc>
            </a:pPr>
            <a:r>
              <a:rPr sz="4150" spc="20" dirty="0">
                <a:latin typeface="Symbol"/>
                <a:cs typeface="Symbol"/>
              </a:rPr>
              <a:t></a:t>
            </a:r>
            <a:endParaRPr sz="4150">
              <a:latin typeface="Symbol"/>
              <a:cs typeface="Symbol"/>
            </a:endParaRPr>
          </a:p>
        </p:txBody>
      </p:sp>
      <p:sp>
        <p:nvSpPr>
          <p:cNvPr id="10" name="object 17"/>
          <p:cNvSpPr txBox="1"/>
          <p:nvPr/>
        </p:nvSpPr>
        <p:spPr>
          <a:xfrm>
            <a:off x="3492466" y="5778242"/>
            <a:ext cx="34861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10" dirty="0">
                <a:latin typeface="Times New Roman"/>
                <a:cs typeface="Times New Roman"/>
              </a:rPr>
              <a:t>k</a:t>
            </a:r>
            <a:r>
              <a:rPr sz="1600" i="1" spc="-29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Symbol"/>
                <a:cs typeface="Symbol"/>
              </a:rPr>
              <a:t></a:t>
            </a:r>
            <a:r>
              <a:rPr sz="1600" spc="-3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20"/>
          <p:cNvSpPr txBox="1"/>
          <p:nvPr/>
        </p:nvSpPr>
        <p:spPr>
          <a:xfrm>
            <a:off x="6492000" y="5296233"/>
            <a:ext cx="20256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i="1" spc="15" dirty="0">
                <a:latin typeface="Times New Roman"/>
                <a:cs typeface="Times New Roman"/>
              </a:rPr>
              <a:t>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21"/>
          <p:cNvSpPr txBox="1"/>
          <p:nvPr/>
        </p:nvSpPr>
        <p:spPr>
          <a:xfrm>
            <a:off x="3923928" y="5181933"/>
            <a:ext cx="2070100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i="1" spc="25" dirty="0">
                <a:latin typeface="Times New Roman"/>
                <a:cs typeface="Times New Roman"/>
              </a:rPr>
              <a:t>p</a:t>
            </a:r>
            <a:r>
              <a:rPr sz="2400" i="1" spc="37" baseline="-24305" dirty="0">
                <a:latin typeface="Times New Roman"/>
                <a:cs typeface="Times New Roman"/>
              </a:rPr>
              <a:t>k </a:t>
            </a:r>
            <a:r>
              <a:rPr sz="3650" spc="-140" dirty="0">
                <a:latin typeface="Symbol"/>
                <a:cs typeface="Symbol"/>
              </a:rPr>
              <a:t></a:t>
            </a:r>
            <a:r>
              <a:rPr sz="2750" spc="-140" dirty="0">
                <a:latin typeface="Times New Roman"/>
                <a:cs typeface="Times New Roman"/>
              </a:rPr>
              <a:t>1</a:t>
            </a:r>
            <a:r>
              <a:rPr sz="2750" spc="-140" dirty="0">
                <a:latin typeface="Symbol"/>
                <a:cs typeface="Symbol"/>
              </a:rPr>
              <a:t>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i="1" spc="25" dirty="0">
                <a:latin typeface="Times New Roman"/>
                <a:cs typeface="Times New Roman"/>
              </a:rPr>
              <a:t>p</a:t>
            </a:r>
            <a:r>
              <a:rPr sz="2400" i="1" spc="37" baseline="-24305" dirty="0">
                <a:latin typeface="Times New Roman"/>
                <a:cs typeface="Times New Roman"/>
              </a:rPr>
              <a:t>k </a:t>
            </a:r>
            <a:r>
              <a:rPr sz="3650" spc="-300" dirty="0">
                <a:latin typeface="Symbol"/>
                <a:cs typeface="Symbol"/>
              </a:rPr>
              <a:t></a:t>
            </a:r>
            <a:r>
              <a:rPr sz="3650" spc="-300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Symbol"/>
                <a:cs typeface="Symbol"/>
              </a:rPr>
              <a:t></a:t>
            </a:r>
            <a:r>
              <a:rPr sz="2750" spc="-350" dirty="0">
                <a:latin typeface="Times New Roman"/>
                <a:cs typeface="Times New Roman"/>
              </a:rPr>
              <a:t> </a:t>
            </a:r>
            <a:r>
              <a:rPr sz="2750" spc="120" dirty="0">
                <a:latin typeface="Times New Roman"/>
                <a:cs typeface="Times New Roman"/>
              </a:rPr>
              <a:t>1</a:t>
            </a:r>
            <a:r>
              <a:rPr sz="2750" spc="120" dirty="0">
                <a:latin typeface="Symbol"/>
                <a:cs typeface="Symbol"/>
              </a:rPr>
              <a:t></a:t>
            </a:r>
            <a:endParaRPr sz="2750" dirty="0">
              <a:latin typeface="Symbol"/>
              <a:cs typeface="Symbol"/>
            </a:endParaRPr>
          </a:p>
        </p:txBody>
      </p:sp>
      <p:sp>
        <p:nvSpPr>
          <p:cNvPr id="13" name="object 22"/>
          <p:cNvSpPr txBox="1"/>
          <p:nvPr/>
        </p:nvSpPr>
        <p:spPr>
          <a:xfrm>
            <a:off x="2025420" y="5181933"/>
            <a:ext cx="137858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i="1" spc="30" dirty="0">
                <a:latin typeface="Times New Roman"/>
                <a:cs typeface="Times New Roman"/>
              </a:rPr>
              <a:t>Gini</a:t>
            </a:r>
            <a:r>
              <a:rPr sz="3650" spc="30" dirty="0">
                <a:latin typeface="Symbol"/>
                <a:cs typeface="Symbol"/>
              </a:rPr>
              <a:t></a:t>
            </a:r>
            <a:r>
              <a:rPr sz="2750" i="1" spc="30" dirty="0">
                <a:latin typeface="Times New Roman"/>
                <a:cs typeface="Times New Roman"/>
              </a:rPr>
              <a:t>p</a:t>
            </a:r>
            <a:r>
              <a:rPr sz="3650" spc="30" dirty="0">
                <a:latin typeface="Symbol"/>
                <a:cs typeface="Symbol"/>
              </a:rPr>
              <a:t></a:t>
            </a:r>
            <a:r>
              <a:rPr sz="2750" spc="30" dirty="0">
                <a:latin typeface="Symbol"/>
                <a:cs typeface="Symbol"/>
              </a:rPr>
              <a:t></a:t>
            </a:r>
            <a:endParaRPr sz="275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19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48583" y="1340768"/>
            <a:ext cx="3674942" cy="242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890" y="3901206"/>
            <a:ext cx="3587506" cy="237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3102" y="3917992"/>
            <a:ext cx="3646991" cy="2357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做什么？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object 6"/>
          <p:cNvSpPr/>
          <p:nvPr/>
        </p:nvSpPr>
        <p:spPr>
          <a:xfrm>
            <a:off x="1512168" y="2291497"/>
            <a:ext cx="1504950" cy="1248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9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12143"/>
            <a:ext cx="779303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35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决策树的评价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03702" y="2308855"/>
            <a:ext cx="7772400" cy="2785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Tx/>
              <a:tabLst>
                <a:tab pos="482600" algn="l"/>
              </a:tabLst>
            </a:pPr>
            <a:r>
              <a:rPr sz="18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假定样本的总类别为</a:t>
            </a:r>
            <a:r>
              <a:rPr sz="1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1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个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</a:p>
          <a:p>
            <a:pPr marL="482600" marR="5080" indent="-470534">
              <a:lnSpc>
                <a:spcPts val="2270"/>
              </a:lnSpc>
              <a:spcBef>
                <a:spcPts val="535"/>
              </a:spcBef>
              <a:buClrTx/>
              <a:tabLst>
                <a:tab pos="482600" algn="l"/>
              </a:tabLst>
            </a:pPr>
            <a:r>
              <a:rPr sz="1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对于决策树的某叶结点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，假定该叶结点含有样本数目为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，其中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第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类的样本点数目为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1800" spc="-7" baseline="-19841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k=1,2,…,K</a:t>
            </a:r>
            <a:r>
              <a:rPr sz="1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sz="1800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215"/>
              </a:spcBef>
              <a:buClrTx/>
              <a:buFont typeface="Wingdings" panose="05000000000000000000" pitchFamily="2" charset="2"/>
              <a:buChar char="l"/>
              <a:tabLst>
                <a:tab pos="920750" algn="l"/>
              </a:tabLst>
            </a:pPr>
            <a:r>
              <a:rPr sz="18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若某类样本</a:t>
            </a:r>
            <a:r>
              <a:rPr sz="18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1800" baseline="-21367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=n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而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1800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1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,…,n</a:t>
            </a:r>
            <a:r>
              <a:rPr sz="1800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j-1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,n</a:t>
            </a:r>
            <a:r>
              <a:rPr sz="1800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j+1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,…,n</a:t>
            </a:r>
            <a:r>
              <a:rPr sz="1800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=0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，称该结点为</a:t>
            </a:r>
            <a:r>
              <a:rPr sz="180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纯结点</a:t>
            </a:r>
            <a:r>
              <a:rPr sz="18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；</a:t>
            </a:r>
            <a:endParaRPr sz="1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240"/>
              </a:spcBef>
              <a:buClrTx/>
              <a:buFont typeface="Wingdings" panose="05000000000000000000" pitchFamily="2" charset="2"/>
              <a:buChar char="l"/>
              <a:tabLst>
                <a:tab pos="920750" algn="l"/>
              </a:tabLst>
            </a:pPr>
            <a:r>
              <a:rPr sz="18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若各类样本数目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1800" spc="-7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1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=n</a:t>
            </a:r>
            <a:r>
              <a:rPr sz="1800" spc="-7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2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=…=n</a:t>
            </a:r>
            <a:r>
              <a:rPr sz="1800" spc="-7" baseline="-21367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=n/K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，称该样本为</a:t>
            </a:r>
            <a:r>
              <a:rPr sz="18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均结点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sz="1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buClrTx/>
              <a:tabLst>
                <a:tab pos="482600" algn="l"/>
              </a:tabLst>
            </a:pPr>
            <a:r>
              <a:rPr sz="1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纯结点的熵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H</a:t>
            </a:r>
            <a:r>
              <a:rPr sz="1800" spc="-7" baseline="-19841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=0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，最小</a:t>
            </a:r>
            <a:endParaRPr sz="1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buClrTx/>
              <a:tabLst>
                <a:tab pos="482600" algn="l"/>
              </a:tabLst>
            </a:pPr>
            <a:r>
              <a:rPr sz="1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均结点的熵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H</a:t>
            </a:r>
            <a:r>
              <a:rPr sz="1800" spc="-7" baseline="-19841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u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=lnK</a:t>
            </a:r>
            <a:r>
              <a:rPr sz="1800" spc="-5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，最大</a:t>
            </a:r>
            <a:endParaRPr sz="1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buClrTx/>
              <a:tabLst>
                <a:tab pos="482600" algn="l"/>
              </a:tabLst>
            </a:pPr>
            <a:r>
              <a:rPr sz="18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对所有叶结点的熵求和</a:t>
            </a:r>
            <a:r>
              <a:rPr sz="18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，该值越小说明对样本的分类越精确</a:t>
            </a:r>
            <a:r>
              <a:rPr sz="18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</a:t>
            </a:r>
            <a:endParaRPr lang="en-US" sz="18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buClrTx/>
              <a:tabLst>
                <a:tab pos="482600" algn="l"/>
              </a:tabLst>
            </a:pPr>
            <a:r>
              <a:rPr sz="18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各叶结点包含的样本数目不同</a:t>
            </a:r>
            <a:r>
              <a:rPr sz="1800" spc="-5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，可使用样本数加权求熵和</a:t>
            </a:r>
            <a:endParaRPr sz="18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278" y="5185921"/>
            <a:ext cx="182943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</a:tabLst>
            </a:pPr>
            <a:r>
              <a:rPr sz="21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评价函数</a:t>
            </a:r>
            <a:r>
              <a:rPr sz="21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：</a:t>
            </a:r>
            <a:endParaRPr sz="21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544" y="5517232"/>
            <a:ext cx="7316470" cy="49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2685">
              <a:lnSpc>
                <a:spcPct val="100000"/>
              </a:lnSpc>
            </a:pPr>
            <a:r>
              <a:rPr sz="1250" i="1" dirty="0">
                <a:latin typeface="Times New Roman"/>
                <a:cs typeface="Times New Roman"/>
              </a:rPr>
              <a:t>t</a:t>
            </a:r>
            <a:r>
              <a:rPr sz="1250" dirty="0">
                <a:latin typeface="Symbol"/>
                <a:cs typeface="Symbol"/>
              </a:rPr>
              <a:t></a:t>
            </a:r>
            <a:r>
              <a:rPr sz="1250" i="1" dirty="0">
                <a:latin typeface="Times New Roman"/>
                <a:cs typeface="Times New Roman"/>
              </a:rPr>
              <a:t>leaf</a:t>
            </a: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449580" algn="l"/>
              </a:tabLst>
            </a:pPr>
            <a:r>
              <a:rPr lang="en-US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            </a:t>
            </a:r>
            <a:r>
              <a:rPr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由于该评价函数越小越好</a:t>
            </a:r>
            <a:r>
              <a:rPr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，所以，可以称之为“损失函数</a:t>
            </a:r>
            <a:r>
              <a:rPr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”。</a:t>
            </a:r>
            <a:endParaRPr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3414" y="5106863"/>
            <a:ext cx="219329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70" dirty="0">
                <a:latin typeface="Times New Roman"/>
                <a:cs typeface="Times New Roman"/>
              </a:rPr>
              <a:t>C</a:t>
            </a:r>
            <a:r>
              <a:rPr sz="2000" spc="-70" dirty="0">
                <a:latin typeface="Symbol"/>
                <a:cs typeface="Symbol"/>
              </a:rPr>
              <a:t></a:t>
            </a:r>
            <a:r>
              <a:rPr sz="1600" i="1" spc="-70" dirty="0">
                <a:latin typeface="Times New Roman"/>
                <a:cs typeface="Times New Roman"/>
              </a:rPr>
              <a:t>T</a:t>
            </a:r>
            <a:r>
              <a:rPr sz="1600" i="1" spc="-22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</a:t>
            </a:r>
            <a:r>
              <a:rPr sz="1600" spc="25" dirty="0">
                <a:latin typeface="Symbol"/>
                <a:cs typeface="Symbol"/>
              </a:rPr>
              <a:t></a:t>
            </a:r>
            <a:r>
              <a:rPr sz="1600" spc="415" dirty="0">
                <a:latin typeface="Times New Roman"/>
                <a:cs typeface="Times New Roman"/>
              </a:rPr>
              <a:t> </a:t>
            </a:r>
            <a:r>
              <a:rPr sz="4000" spc="97" baseline="-8547" dirty="0">
                <a:latin typeface="Symbol"/>
                <a:cs typeface="Symbol"/>
              </a:rPr>
              <a:t></a:t>
            </a:r>
            <a:r>
              <a:rPr sz="4000" spc="-727" baseline="-8547" dirty="0">
                <a:latin typeface="Times New Roman"/>
                <a:cs typeface="Times New Roman"/>
              </a:rPr>
              <a:t> </a:t>
            </a:r>
            <a:r>
              <a:rPr sz="1600" i="1" spc="65" dirty="0">
                <a:latin typeface="Times New Roman"/>
                <a:cs typeface="Times New Roman"/>
              </a:rPr>
              <a:t>N</a:t>
            </a:r>
            <a:r>
              <a:rPr sz="1400" i="1" spc="97" baseline="-24444" dirty="0">
                <a:latin typeface="Times New Roman"/>
                <a:cs typeface="Times New Roman"/>
              </a:rPr>
              <a:t>t</a:t>
            </a:r>
            <a:r>
              <a:rPr sz="1400" i="1" spc="337" baseline="-24444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Symbol"/>
                <a:cs typeface="Symbol"/>
              </a:rPr>
              <a:t>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i="1" spc="55" dirty="0">
                <a:latin typeface="Times New Roman"/>
                <a:cs typeface="Times New Roman"/>
              </a:rPr>
              <a:t>H</a:t>
            </a:r>
            <a:r>
              <a:rPr sz="1600" i="1" spc="-295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Symbol"/>
                <a:cs typeface="Symbol"/>
              </a:rPr>
              <a:t></a:t>
            </a:r>
            <a:r>
              <a:rPr sz="1600" i="1" spc="-160" dirty="0">
                <a:latin typeface="Times New Roman"/>
                <a:cs typeface="Times New Roman"/>
              </a:rPr>
              <a:t>t</a:t>
            </a:r>
            <a:r>
              <a:rPr sz="1600" i="1" spc="-345" dirty="0">
                <a:latin typeface="Times New Roman"/>
                <a:cs typeface="Times New Roman"/>
              </a:rPr>
              <a:t> </a:t>
            </a:r>
            <a:r>
              <a:rPr sz="2000" spc="-220" dirty="0">
                <a:latin typeface="Symbol"/>
                <a:cs typeface="Symbol"/>
              </a:rPr>
              <a:t>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决策树的过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拟合</a:t>
            </a:r>
            <a:r>
              <a:rPr lang="en-US" altLang="zh-CN" sz="36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</a:rPr>
              <a:t>overfitting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4008" y="2276872"/>
            <a:ext cx="7226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决策树对训练属于有很好的分类能力，但对  未知的测试数据未必有好的分类能力，泛化  能力弱，即可能发生过拟合现象。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剪枝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800100" lvl="1" indent="-342900">
              <a:buSzPct val="3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先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剪枝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800100" lvl="1" indent="-342900">
              <a:buSzPct val="3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后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剪枝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随机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森林</a:t>
            </a:r>
          </a:p>
          <a:p>
            <a:endParaRPr lang="en-US" altLang="zh-CN" sz="24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9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后剪枝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67544" y="2492896"/>
            <a:ext cx="7827009" cy="2944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剪枝总体思路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由完全树T0开始，剪枝部分结点得到T1，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再次剪枝部分结点得到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T2…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直到仅剩树根的树Tk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；</a:t>
            </a:r>
            <a:endParaRPr lang="en-US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在验证数据集上对这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k个树分别评价，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选择损失函数最小的树</a:t>
            </a:r>
            <a:r>
              <a:rPr 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Tα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/>
              <p:cNvSpPr txBox="1"/>
              <p:nvPr/>
            </p:nvSpPr>
            <p:spPr>
              <a:xfrm>
                <a:off x="2987824" y="5520793"/>
                <a:ext cx="2193290" cy="26597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pc="-70" smtClean="0">
                              <a:latin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600" b="0" i="1" spc="-70" smtClean="0">
                              <a:latin typeface="Cambria Math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1600" i="1" spc="-70" smtClean="0">
                              <a:latin typeface="Cambria Math"/>
                              <a:cs typeface="Times New Roman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pc="-70" smtClean="0"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1600" b="0" i="1" spc="-70" smtClean="0">
                              <a:latin typeface="Cambria Math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600" i="1" spc="-70" smtClean="0">
                          <a:latin typeface="Cambria Math"/>
                          <a:cs typeface="Times New Roman"/>
                        </a:rPr>
                        <m:t>=</m:t>
                      </m:r>
                      <m:r>
                        <a:rPr lang="en-US" sz="1600" b="0" i="1" spc="-70" smtClean="0">
                          <a:latin typeface="Cambria Math"/>
                          <a:cs typeface="Times New Roman"/>
                        </a:rPr>
                        <m:t>𝐶</m:t>
                      </m:r>
                      <m:d>
                        <m:dPr>
                          <m:ctrlPr>
                            <a:rPr lang="en-US" sz="1600" b="0" i="1" spc="-70" smtClean="0">
                              <a:latin typeface="Cambria Math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600" b="0" i="1" spc="-70" smtClean="0">
                              <a:latin typeface="Cambria Math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600" b="0" i="1" spc="-70" smtClean="0">
                          <a:latin typeface="Cambria Math"/>
                          <a:cs typeface="Times New Roman"/>
                        </a:rPr>
                        <m:t>+</m:t>
                      </m:r>
                      <m:r>
                        <a:rPr lang="en-US" sz="1600" b="0" i="1" spc="-70" smtClean="0">
                          <a:latin typeface="Cambria Math"/>
                          <a:ea typeface="Cambria Math"/>
                          <a:cs typeface="Times New Roman"/>
                        </a:rPr>
                        <m:t>𝛼</m:t>
                      </m:r>
                      <m:r>
                        <a:rPr lang="en-US" sz="1600" b="0" i="1" spc="-70" smtClean="0">
                          <a:latin typeface="Cambria Math"/>
                          <a:ea typeface="Cambria Math"/>
                          <a:cs typeface="Times New Roman"/>
                        </a:rPr>
                        <m:t>∙|</m:t>
                      </m:r>
                      <m:sSub>
                        <m:sSubPr>
                          <m:ctrlPr>
                            <a:rPr lang="en-US" altLang="zh-CN" sz="1600" b="0" i="1" spc="-70" smtClean="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600" b="0" i="1" spc="-70" smtClean="0">
                              <a:latin typeface="Cambria Math"/>
                              <a:ea typeface="Cambria Math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600" b="0" i="1" spc="-70" smtClean="0">
                              <a:latin typeface="Cambria Math"/>
                              <a:ea typeface="Cambria Math"/>
                              <a:cs typeface="Times New Roman"/>
                            </a:rPr>
                            <m:t>𝑙𝑒𝑎𝑓</m:t>
                          </m:r>
                        </m:sub>
                      </m:sSub>
                      <m:r>
                        <a:rPr lang="en-US" altLang="zh-CN" sz="1600" b="0" i="1" spc="-70" smtClean="0">
                          <a:latin typeface="Cambria Math"/>
                          <a:ea typeface="Cambria Math"/>
                          <a:cs typeface="Times New Roman"/>
                        </a:rPr>
                        <m:t>|</m:t>
                      </m:r>
                    </m:oMath>
                  </m:oMathPara>
                </a14:m>
                <a:endParaRPr sz="20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520793"/>
                <a:ext cx="2193290" cy="265970"/>
              </a:xfrm>
              <a:prstGeom prst="rect">
                <a:avLst/>
              </a:prstGeom>
              <a:blipFill rotWithShape="1">
                <a:blip r:embed="rId2"/>
                <a:stretch>
                  <a:fillRect l="-2222" r="-2778" b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优缺点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132856"/>
            <a:ext cx="74888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决策树的优点：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直观，便于理解，小规模数据集有效     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决策树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的缺点：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处理连续变量不好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类别较多时，错误增加的比较快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可规模性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一般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9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1808163"/>
            <a:ext cx="7436172" cy="1981200"/>
          </a:xfrm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000000"/>
                </a:solidFill>
                <a:ea typeface="方正启体简体" pitchFamily="65" charset="-122"/>
              </a:rPr>
              <a:t>随机森林</a:t>
            </a:r>
            <a: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  <a:t/>
            </a:r>
            <a:b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 smtClean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Randomized Decision Forests</a:t>
            </a:r>
          </a:p>
        </p:txBody>
      </p:sp>
    </p:spTree>
    <p:extLst>
      <p:ext uri="{BB962C8B-B14F-4D97-AF65-F5344CB8AC3E}">
        <p14:creationId xmlns:p14="http://schemas.microsoft.com/office/powerpoint/2010/main" val="7380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83958"/>
            <a:ext cx="77930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Bootstraping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227" y="2269872"/>
            <a:ext cx="7609205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810"/>
              </a:lnSpc>
              <a:buClr>
                <a:srgbClr val="CC0000"/>
              </a:buClr>
              <a:tabLst>
                <a:tab pos="483234" algn="l"/>
              </a:tabLst>
            </a:pP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Bootstraping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的名称来自成语“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pull up by </a:t>
            </a:r>
            <a:r>
              <a:rPr sz="26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your 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own  bootstraps”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，意思是依靠你自己的资源，称为自助  法，它是一种有放回的抽样方法。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28" y="5096100"/>
            <a:ext cx="8424936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marR="5080" indent="-437515">
              <a:lnSpc>
                <a:spcPct val="90000"/>
              </a:lnSpc>
              <a:tabLst>
                <a:tab pos="449580" algn="l"/>
              </a:tabLst>
            </a:pPr>
            <a:r>
              <a:rPr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注：Bootstrap本义是指高靴子口后面的悬挂物、小环</a:t>
            </a:r>
            <a:r>
              <a:rPr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、带子</a:t>
            </a:r>
            <a:r>
              <a:rPr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是穿靴时用手向上拉的工具</a:t>
            </a:r>
            <a:r>
              <a:rPr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。“pull up by your  own bootstraps”即“通过拉靴子让自己上升”，</a:t>
            </a:r>
            <a:r>
              <a:rPr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意思是“</a:t>
            </a:r>
            <a:r>
              <a:rPr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不可能发生的事情”。后来意思发生了转变，</a:t>
            </a:r>
            <a:r>
              <a:rPr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隐喻“</a:t>
            </a:r>
            <a:r>
              <a:rPr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不需要外界帮助，仅依靠自身力量让自己变得更好”。</a:t>
            </a:r>
          </a:p>
        </p:txBody>
      </p:sp>
      <p:sp>
        <p:nvSpPr>
          <p:cNvPr id="5" name="object 5"/>
          <p:cNvSpPr/>
          <p:nvPr/>
        </p:nvSpPr>
        <p:spPr>
          <a:xfrm>
            <a:off x="5796136" y="3137898"/>
            <a:ext cx="2449829" cy="1587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19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Baggin</a:t>
            </a:r>
            <a:r>
              <a:rPr sz="3200" spc="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g</a:t>
            </a: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的策略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568" y="2060848"/>
            <a:ext cx="7807325" cy="4224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Clr>
                <a:srgbClr val="CC0000"/>
              </a:buClr>
              <a:buFont typeface="Arial" panose="020B0604020202020204" pitchFamily="34" charset="0"/>
              <a:buChar char="•"/>
              <a:tabLst>
                <a:tab pos="483234" algn="l"/>
              </a:tabLst>
            </a:pP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bootstrap</a:t>
            </a:r>
            <a:r>
              <a:rPr sz="2400" spc="-9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 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aggregation</a:t>
            </a:r>
          </a:p>
          <a:p>
            <a:pPr marL="355600" indent="-342900">
              <a:lnSpc>
                <a:spcPct val="150000"/>
              </a:lnSpc>
              <a:spcBef>
                <a:spcPts val="615"/>
              </a:spcBef>
              <a:buFont typeface="Arial" panose="020B0604020202020204" pitchFamily="34" charset="0"/>
              <a:buChar char="•"/>
              <a:tabLst>
                <a:tab pos="577850" algn="l"/>
              </a:tabLst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从样本集中重采样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有重复的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选出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240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个样本</a:t>
            </a:r>
          </a:p>
          <a:p>
            <a:pPr marL="355600" indent="-342900">
              <a:lnSpc>
                <a:spcPct val="15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在所有属性上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，对这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个样本建立分类器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82600">
              <a:lnSpc>
                <a:spcPct val="150000"/>
              </a:lnSpc>
            </a:pP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ID3</a:t>
            </a:r>
            <a:r>
              <a:rPr sz="2400" spc="-1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、</a:t>
            </a:r>
            <a:r>
              <a:rPr sz="2400" spc="-1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C4.5</a:t>
            </a:r>
            <a:r>
              <a:rPr sz="2400" spc="-1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、</a:t>
            </a:r>
            <a:r>
              <a:rPr sz="2400" spc="-10" dirty="0">
                <a:solidFill>
                  <a:srgbClr val="FF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CART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、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SVM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、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Logistic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回归等</a:t>
            </a:r>
            <a:r>
              <a:rPr sz="2400" spc="-10" dirty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)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重复以上两步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次，即获得了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个分类器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82600" marR="77470" indent="-470534">
              <a:lnSpc>
                <a:spcPct val="15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将数据放在这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个分类器上，最后根据这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个分类器的投票结果</a:t>
            </a:r>
            <a:r>
              <a:rPr sz="24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，决定数据属于哪一类</a:t>
            </a:r>
            <a:endParaRPr sz="24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6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随机森林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901" y="2060848"/>
            <a:ext cx="7996555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30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随机森林在</a:t>
            </a:r>
            <a:r>
              <a:rPr sz="30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bagging</a:t>
            </a:r>
            <a:r>
              <a:rPr sz="30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基础上做了修改</a:t>
            </a:r>
            <a:endParaRPr lang="en-US" sz="3000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从样本集中用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Bootstrap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采样选出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n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个样本</a:t>
            </a:r>
            <a:r>
              <a:rPr sz="2600" spc="-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；</a:t>
            </a:r>
            <a:endParaRPr lang="en-US" sz="2600" spc="-5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从所有属性中随机选择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k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个属性，</a:t>
            </a: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选择最佳分割</a:t>
            </a:r>
            <a:r>
              <a:rPr sz="2600" spc="-1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属性作为节点建立</a:t>
            </a:r>
            <a:r>
              <a:rPr sz="2600" spc="-1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CART</a:t>
            </a:r>
            <a:r>
              <a:rPr sz="2600" spc="-1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决策树</a:t>
            </a:r>
            <a:r>
              <a:rPr sz="2600" spc="-15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；</a:t>
            </a:r>
            <a:endParaRPr lang="en-US" sz="2600" spc="-15" dirty="0" smtClean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600" spc="-1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重复以上两步</a:t>
            </a:r>
            <a:r>
              <a:rPr sz="2600" spc="-1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600" spc="-1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次，即建立了</a:t>
            </a:r>
            <a:r>
              <a:rPr sz="2600" spc="-1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600" spc="-1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棵</a:t>
            </a:r>
            <a:r>
              <a:rPr sz="2600" spc="-1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CART</a:t>
            </a:r>
            <a:r>
              <a:rPr sz="2600" spc="-1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决策树</a:t>
            </a:r>
            <a:r>
              <a:rPr lang="zh-CN" altLang="en-US" sz="2600" spc="-10" dirty="0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；</a:t>
            </a:r>
            <a:endParaRPr lang="en-US"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600" spc="-5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这</a:t>
            </a: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m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个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C</a:t>
            </a: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A</a:t>
            </a:r>
            <a:r>
              <a:rPr sz="2600" spc="-16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R</a:t>
            </a:r>
            <a:r>
              <a:rPr sz="260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Times New Roman"/>
              </a:rPr>
              <a:t>T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形成随</a:t>
            </a:r>
            <a:r>
              <a:rPr sz="2600" spc="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机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森林，</a:t>
            </a:r>
            <a:r>
              <a:rPr sz="2600" spc="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通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过投票</a:t>
            </a:r>
            <a:r>
              <a:rPr sz="2600" spc="0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表</a:t>
            </a:r>
            <a:r>
              <a:rPr sz="2600" spc="-5" dirty="0" err="1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决结果</a:t>
            </a:r>
            <a:r>
              <a:rPr sz="2600" spc="-5" dirty="0">
                <a:latin typeface="田氏保钓体简" panose="02010800040101010101" pitchFamily="2" charset="-122"/>
                <a:ea typeface="田氏保钓体简" panose="02010800040101010101" pitchFamily="2" charset="-122"/>
                <a:cs typeface="PMingLiU"/>
              </a:rPr>
              <a:t>，  决定数据属于哪一类</a:t>
            </a:r>
            <a:endParaRPr sz="2600" dirty="0">
              <a:latin typeface="田氏保钓体简" panose="02010800040101010101" pitchFamily="2" charset="-122"/>
              <a:ea typeface="田氏保钓体简" panose="02010800040101010101" pitchFamily="2" charset="-122"/>
              <a:cs typeface="PMingLiU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4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应用实例：</a:t>
            </a:r>
            <a:r>
              <a:rPr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Kinect</a:t>
            </a:r>
          </a:p>
        </p:txBody>
      </p:sp>
      <p:sp>
        <p:nvSpPr>
          <p:cNvPr id="3" name="object 3"/>
          <p:cNvSpPr/>
          <p:nvPr/>
        </p:nvSpPr>
        <p:spPr>
          <a:xfrm>
            <a:off x="611560" y="2204864"/>
            <a:ext cx="3811524" cy="4321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76056" y="5013176"/>
            <a:ext cx="3388360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Real-Time </a:t>
            </a:r>
            <a:r>
              <a:rPr sz="1800" dirty="0">
                <a:latin typeface="Times New Roman"/>
                <a:cs typeface="Times New Roman"/>
              </a:rPr>
              <a:t>Human </a:t>
            </a:r>
            <a:r>
              <a:rPr sz="1800" spc="-5" dirty="0">
                <a:latin typeface="Times New Roman"/>
                <a:cs typeface="Times New Roman"/>
              </a:rPr>
              <a:t>Pose Recognition 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Parts </a:t>
            </a:r>
            <a:r>
              <a:rPr sz="1800" dirty="0">
                <a:latin typeface="Times New Roman"/>
                <a:cs typeface="Times New Roman"/>
              </a:rPr>
              <a:t>from Single Depth Images,  Jamie </a:t>
            </a:r>
            <a:r>
              <a:rPr sz="1800" dirty="0" err="1">
                <a:latin typeface="Times New Roman"/>
                <a:cs typeface="Times New Roman"/>
              </a:rPr>
              <a:t>Shotton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 smtClean="0">
                <a:latin typeface="Times New Roman"/>
                <a:cs typeface="Times New Roman"/>
              </a:rPr>
              <a:t>etc,20</a:t>
            </a:r>
            <a:r>
              <a:rPr lang="en-US" sz="1800" dirty="0" smtClean="0">
                <a:latin typeface="Times New Roman"/>
                <a:cs typeface="Times New Roman"/>
              </a:rPr>
              <a:t>1</a:t>
            </a:r>
            <a:r>
              <a:rPr sz="1800" dirty="0" smtClean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,</a:t>
            </a:r>
          </a:p>
        </p:txBody>
      </p:sp>
      <p:sp>
        <p:nvSpPr>
          <p:cNvPr id="5" name="object 5"/>
          <p:cNvSpPr/>
          <p:nvPr/>
        </p:nvSpPr>
        <p:spPr>
          <a:xfrm>
            <a:off x="4751775" y="1988840"/>
            <a:ext cx="3996689" cy="2722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25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90" y="4149852"/>
            <a:ext cx="332994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Microsoft YaHei"/>
                <a:cs typeface="Microsoft YaHei"/>
              </a:rPr>
              <a:t>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1573" y="4149852"/>
            <a:ext cx="328676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60/68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随机森林：</a:t>
            </a:r>
            <a:r>
              <a:rPr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30</a:t>
            </a: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，重现</a:t>
            </a:r>
          </a:p>
        </p:txBody>
      </p:sp>
      <p:sp>
        <p:nvSpPr>
          <p:cNvPr id="5" name="object 5"/>
          <p:cNvSpPr/>
          <p:nvPr/>
        </p:nvSpPr>
        <p:spPr>
          <a:xfrm>
            <a:off x="826769" y="1629155"/>
            <a:ext cx="3286505" cy="503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573" y="1629155"/>
            <a:ext cx="3288029" cy="5039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4570" y="260604"/>
            <a:ext cx="1524000" cy="1247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8490" y="6323578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latin typeface="Microsoft YaHei"/>
                <a:cs typeface="Microsoft YaHei"/>
              </a:rPr>
              <a:t>互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什么是决策树</a:t>
            </a:r>
            <a:r>
              <a:rPr lang="en-US" altLang="zh-CN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?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132856"/>
            <a:ext cx="7772400" cy="4114800"/>
          </a:xfrm>
        </p:spPr>
        <p:txBody>
          <a:bodyPr/>
          <a:lstStyle/>
          <a:p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判定树是一个类似于流程图的树结构：其中，每个内部结点表示在一个属性上的测试，每个分支代表一个属性输出，而每个树叶结点代表类或类分布。树的最顶层是根结点。</a:t>
            </a:r>
            <a:endParaRPr lang="zh-CN" altLang="en-US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90" y="4149852"/>
            <a:ext cx="332994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Microsoft YaHei"/>
                <a:cs typeface="Microsoft YaHei"/>
              </a:rPr>
              <a:t>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0050" y="4148328"/>
            <a:ext cx="328676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61/68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随机森林：</a:t>
            </a:r>
            <a:r>
              <a:rPr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30，Level</a:t>
            </a:r>
          </a:p>
        </p:txBody>
      </p:sp>
      <p:sp>
        <p:nvSpPr>
          <p:cNvPr id="5" name="object 5"/>
          <p:cNvSpPr/>
          <p:nvPr/>
        </p:nvSpPr>
        <p:spPr>
          <a:xfrm>
            <a:off x="826769" y="1629155"/>
            <a:ext cx="3286505" cy="503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0050" y="1629155"/>
            <a:ext cx="3286505" cy="5038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5771" y="260604"/>
            <a:ext cx="1524000" cy="1266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8490" y="6323578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latin typeface="Microsoft YaHei"/>
                <a:cs typeface="Microsoft YaHei"/>
              </a:rPr>
              <a:t>互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7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90" y="4149852"/>
            <a:ext cx="332994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Microsoft YaHei"/>
                <a:cs typeface="Microsoft YaHei"/>
              </a:rPr>
              <a:t>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0050" y="4148328"/>
            <a:ext cx="3286760" cy="251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62/68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0938" y="1122402"/>
            <a:ext cx="77930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随机森林：</a:t>
            </a:r>
            <a:r>
              <a:rPr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4，Tree</a:t>
            </a:r>
          </a:p>
        </p:txBody>
      </p:sp>
      <p:sp>
        <p:nvSpPr>
          <p:cNvPr id="5" name="object 5"/>
          <p:cNvSpPr/>
          <p:nvPr/>
        </p:nvSpPr>
        <p:spPr>
          <a:xfrm>
            <a:off x="826769" y="1629155"/>
            <a:ext cx="3267455" cy="251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769" y="4149852"/>
            <a:ext cx="3286505" cy="2519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0050" y="1629155"/>
            <a:ext cx="3289554" cy="5038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7400" y="125729"/>
            <a:ext cx="2106929" cy="1431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8490" y="6323578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dirty="0">
                <a:latin typeface="Microsoft YaHei"/>
                <a:cs typeface="Microsoft YaHei"/>
              </a:rPr>
              <a:t>互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40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1556792"/>
            <a:ext cx="7436172" cy="1981200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Python for Machine Learning</a:t>
            </a:r>
            <a:r>
              <a:rPr lang="en-US" altLang="zh-CN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</a:br>
            <a:endParaRPr lang="en-US" altLang="zh-CN" sz="1600" dirty="0" smtClean="0">
              <a:solidFill>
                <a:srgbClr val="000000"/>
              </a:solidFill>
              <a:latin typeface="Monotype Corsiva" pitchFamily="66" charset="0"/>
              <a:ea typeface="方正启体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5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Python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机器学习的库：</a:t>
            </a:r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scikit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-learn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132856"/>
            <a:ext cx="748883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特性：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简单高效的数据挖掘和机器学习分析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对所有用户开放，根据不同需求高度可重用性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基于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Numpy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SciPy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matplotlib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开源，商用级别：获得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BSD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许可</a:t>
            </a: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9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Python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机器学习的库：</a:t>
            </a:r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scikit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-learn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132856"/>
            <a:ext cx="77768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覆盖问题领域：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分类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classification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回归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regression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聚类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clustering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降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维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(dimensionality reduction)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模型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选择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(model selection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预处理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(preprocessing)</a:t>
            </a: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0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Python</a:t>
            </a:r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机器学习的库：</a:t>
            </a:r>
            <a:r>
              <a:rPr lang="en-US" altLang="zh-CN" sz="3600" kern="1200" dirty="0" err="1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scikit</a:t>
            </a:r>
            <a:r>
              <a:rPr lang="en-US" altLang="zh-CN" sz="3600" kern="1200" dirty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+mn-cs"/>
              </a:rPr>
              <a:t>-learn</a:t>
            </a:r>
            <a:endParaRPr lang="zh-CN" altLang="en-US" sz="3600" kern="1200" dirty="0">
              <a:solidFill>
                <a:srgbClr val="000000"/>
              </a:solidFill>
              <a:latin typeface="田氏保钓体简" panose="02010800040101010101" pitchFamily="2" charset="-122"/>
              <a:ea typeface="田氏保钓体简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132856"/>
            <a:ext cx="77768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使用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scikit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-learn: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安装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scikit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-learn: pip, 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easy_install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windows installer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安装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必要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package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numpy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，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SciPy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和 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matplotlib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可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使用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Anaconda (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包含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numpy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scipy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等科学计算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常用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package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     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安装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注意问题：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Python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解释器版本（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2.7 or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3.5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？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）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, 32-bit or 64-bit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20658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决策树的可视化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13285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安装 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Graphviz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http://www.graphviz.org/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配置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环境变量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转化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dot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文件至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pdf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可视化决策树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：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dot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-</a:t>
            </a:r>
            <a:r>
              <a:rPr lang="en-US" altLang="zh-CN" sz="2400" dirty="0" err="1">
                <a:latin typeface="田氏保钓体简" panose="02010800040101010101" pitchFamily="2" charset="-122"/>
                <a:ea typeface="田氏保钓体简" panose="02010800040101010101" pitchFamily="2" charset="-122"/>
              </a:rPr>
              <a:t>Tpdf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xxxxxx.dot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-o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output.pdf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3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132856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样本： </a:t>
            </a:r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iris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用</a:t>
            </a:r>
            <a:r>
              <a:rPr lang="en-US" altLang="zh-CN" sz="2400" dirty="0" err="1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Python+SkLearn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实现随机森林程序</a:t>
            </a:r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下次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课提交，并抽取部分同学演示和解释代码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8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1808163"/>
            <a:ext cx="7436172" cy="1981200"/>
          </a:xfrm>
        </p:spPr>
        <p:txBody>
          <a:bodyPr/>
          <a:lstStyle/>
          <a:p>
            <a:pPr algn="ctr" eaLnBrk="1" hangingPunct="1"/>
            <a:r>
              <a:rPr lang="zh-CN" altLang="en-US" sz="48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决策树</a:t>
            </a:r>
            <a:r>
              <a:rPr lang="zh-CN" altLang="en-US" sz="4800" kern="1200" dirty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</a:rPr>
              <a:t>的基本算法</a:t>
            </a:r>
            <a: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  <a:t/>
            </a:r>
            <a:br>
              <a:rPr lang="en-US" altLang="zh-CN" sz="4800" dirty="0" smtClean="0">
                <a:solidFill>
                  <a:srgbClr val="000000"/>
                </a:solidFill>
                <a:ea typeface="方正启体简体" pitchFamily="65" charset="-122"/>
              </a:rPr>
            </a:br>
            <a:r>
              <a:rPr lang="en-US" altLang="zh-CN" sz="2800" dirty="0" smtClean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Algorithm of Decision </a:t>
            </a:r>
            <a:r>
              <a:rPr lang="en-US" altLang="zh-CN" sz="2800" dirty="0">
                <a:solidFill>
                  <a:srgbClr val="000000"/>
                </a:solidFill>
                <a:latin typeface="Monotype Corsiva" pitchFamily="66" charset="0"/>
                <a:ea typeface="方正启体简体" pitchFamily="65" charset="-122"/>
              </a:rPr>
              <a:t>Tree</a:t>
            </a:r>
            <a:endParaRPr lang="en-US" altLang="zh-CN" sz="2800" dirty="0" smtClean="0">
              <a:solidFill>
                <a:srgbClr val="000000"/>
              </a:solidFill>
              <a:latin typeface="Monotype Corsiva" pitchFamily="66" charset="0"/>
              <a:ea typeface="方正启体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2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样本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112"/>
            <a:ext cx="635908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动作按钮: 结束 2">
            <a:hlinkClick r:id="rId3" action="ppaction://hlinksldjump" highlightClick="1"/>
          </p:cNvPr>
          <p:cNvSpPr/>
          <p:nvPr/>
        </p:nvSpPr>
        <p:spPr>
          <a:xfrm>
            <a:off x="179512" y="6309320"/>
            <a:ext cx="936104" cy="432048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构造决策树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35896" y="220486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ge?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63688" y="366583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student?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08104" y="3642007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redit_rating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292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youth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7090" y="3131676"/>
            <a:ext cx="171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iddle-aged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7290" y="2852936"/>
            <a:ext cx="171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senior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851920" y="3717032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059832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236296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932040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04667" y="5190179"/>
            <a:ext cx="864096" cy="3990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36096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fair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44278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excellent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3" idx="2"/>
            <a:endCxn id="6" idx="0"/>
          </p:cNvCxnSpPr>
          <p:nvPr/>
        </p:nvCxnSpPr>
        <p:spPr>
          <a:xfrm flipH="1">
            <a:off x="2411760" y="2708920"/>
            <a:ext cx="1872208" cy="956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" idx="2"/>
            <a:endCxn id="8" idx="0"/>
          </p:cNvCxnSpPr>
          <p:nvPr/>
        </p:nvCxnSpPr>
        <p:spPr>
          <a:xfrm>
            <a:off x="4283968" y="2708920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2"/>
            <a:endCxn id="7" idx="0"/>
          </p:cNvCxnSpPr>
          <p:nvPr/>
        </p:nvCxnSpPr>
        <p:spPr>
          <a:xfrm>
            <a:off x="4283968" y="2708920"/>
            <a:ext cx="2232248" cy="9330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2"/>
            <a:endCxn id="15" idx="0"/>
          </p:cNvCxnSpPr>
          <p:nvPr/>
        </p:nvCxnSpPr>
        <p:spPr>
          <a:xfrm flipH="1">
            <a:off x="1336715" y="4169894"/>
            <a:ext cx="1075045" cy="1020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2"/>
            <a:endCxn id="12" idx="0"/>
          </p:cNvCxnSpPr>
          <p:nvPr/>
        </p:nvCxnSpPr>
        <p:spPr>
          <a:xfrm>
            <a:off x="2411760" y="4169894"/>
            <a:ext cx="1080120" cy="1020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436096" y="4146063"/>
            <a:ext cx="1080120" cy="1044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7" idx="2"/>
            <a:endCxn id="13" idx="0"/>
          </p:cNvCxnSpPr>
          <p:nvPr/>
        </p:nvCxnSpPr>
        <p:spPr>
          <a:xfrm>
            <a:off x="6516216" y="4146063"/>
            <a:ext cx="1152128" cy="10441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熵（</a:t>
            </a:r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Microsoft Himalaya" panose="01010100010101010101" pitchFamily="2" charset="0"/>
              </a:rPr>
              <a:t>entropy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）概念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34481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信息和抽象，如何度量？</a:t>
            </a: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  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1948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年，香农提出了 ”信息熵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(entropy)“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概念一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条信息的信息量大小和它的不确定性有直接的关系，要搞清楚一件非常非常不确定的事情，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或者是我们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一无所知的事情，需要了解大量信息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==&gt;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信息量的度量就等于不确定性的多少</a:t>
            </a:r>
          </a:p>
        </p:txBody>
      </p:sp>
      <p:sp>
        <p:nvSpPr>
          <p:cNvPr id="7" name="椭圆 6"/>
          <p:cNvSpPr/>
          <p:nvPr/>
        </p:nvSpPr>
        <p:spPr>
          <a:xfrm>
            <a:off x="2913090" y="4859868"/>
            <a:ext cx="230425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周五</a:t>
            </a:r>
            <a:r>
              <a:rPr lang="en-US" altLang="zh-CN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34</a:t>
            </a:r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节上课</a:t>
            </a:r>
            <a:endParaRPr lang="zh-CN" altLang="en-US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8603" y="5723964"/>
            <a:ext cx="230425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周五</a:t>
            </a:r>
            <a:r>
              <a:rPr lang="en-US" altLang="zh-CN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34</a:t>
            </a:r>
            <a:r>
              <a:rPr lang="zh-CN" altLang="en-US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节替课</a:t>
            </a:r>
            <a:endParaRPr lang="zh-CN" altLang="en-US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90783" y="477856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90%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783" y="4778568"/>
                <a:ext cx="71846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48629" y="5642664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1%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629" y="5642664"/>
                <a:ext cx="5902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7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熵（</a:t>
            </a:r>
            <a:r>
              <a:rPr lang="en-US" altLang="zh-CN" sz="3600" kern="1200" dirty="0" smtClean="0">
                <a:solidFill>
                  <a:srgbClr val="000000"/>
                </a:solidFill>
                <a:latin typeface="田氏保钓体简" panose="02010800040101010101" pitchFamily="2" charset="-122"/>
                <a:ea typeface="田氏保钓体简" panose="02010800040101010101" pitchFamily="2" charset="-122"/>
                <a:cs typeface="Microsoft Himalaya" panose="01010100010101010101" pitchFamily="2" charset="0"/>
              </a:rPr>
              <a:t>entropy</a:t>
            </a:r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）概念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4699" y="2277923"/>
                <a:ext cx="752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9" y="2277923"/>
                <a:ext cx="75219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7584" y="2656329"/>
                <a:ext cx="752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56329"/>
                <a:ext cx="75219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0535" y="1913006"/>
                <a:ext cx="1267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zh-CN" altLang="en-US" dirty="0" smtClean="0">
                    <a:latin typeface="田氏保钓体简" panose="02010800040101010101" pitchFamily="2" charset="-122"/>
                    <a:ea typeface="田氏保钓体简" panose="02010800040101010101" pitchFamily="2" charset="-122"/>
                  </a:rPr>
                  <a:t>独立</a:t>
                </a:r>
                <a:endParaRPr lang="zh-CN" altLang="en-US" dirty="0">
                  <a:latin typeface="田氏保钓体简" panose="02010800040101010101" pitchFamily="2" charset="-122"/>
                  <a:ea typeface="田氏保钓体简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35" y="1913006"/>
                <a:ext cx="12673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8527" y="2413337"/>
                <a:ext cx="2533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)×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27" y="2413337"/>
                <a:ext cx="253332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曲线连接符 9"/>
          <p:cNvCxnSpPr/>
          <p:nvPr/>
        </p:nvCxnSpPr>
        <p:spPr>
          <a:xfrm rot="16200000" flipH="1">
            <a:off x="3620675" y="2890681"/>
            <a:ext cx="720080" cy="50405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16200000" flipH="1">
            <a:off x="4277131" y="2856636"/>
            <a:ext cx="720080" cy="504056"/>
          </a:xfrm>
          <a:prstGeom prst="curvedConnector3">
            <a:avLst>
              <a:gd name="adj1" fmla="val 198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59747" y="3522551"/>
                <a:ext cx="778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47" y="3522551"/>
                <a:ext cx="77893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36799" y="3523499"/>
                <a:ext cx="769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99" y="3523499"/>
                <a:ext cx="76931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04751" y="3358733"/>
                <a:ext cx="6639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751" y="3358733"/>
                <a:ext cx="663963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36214" y="2656329"/>
                <a:ext cx="2631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𝑋𝑌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func>
                      <m:r>
                        <a:rPr lang="en-US" altLang="zh-CN" b="0" i="0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214" y="2656329"/>
                <a:ext cx="263174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曲线连接符 18"/>
          <p:cNvCxnSpPr>
            <a:stCxn id="17" idx="1"/>
          </p:cNvCxnSpPr>
          <p:nvPr/>
        </p:nvCxnSpPr>
        <p:spPr>
          <a:xfrm rot="10800000" flipV="1">
            <a:off x="4538680" y="2840995"/>
            <a:ext cx="1397534" cy="30171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954630" y="3522551"/>
                <a:ext cx="2613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/>
                            </a:rPr>
                            <m:t>X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30" y="3522551"/>
                <a:ext cx="261333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418610" y="4202313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10" y="4202313"/>
                <a:ext cx="41152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13678" y="4653136"/>
                <a:ext cx="405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678" y="4653136"/>
                <a:ext cx="405111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8677" y="5085184"/>
                <a:ext cx="914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77" y="5085184"/>
                <a:ext cx="914866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30589" y="4211796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9" y="4211796"/>
                <a:ext cx="38504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310709" y="4211796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09" y="4211796"/>
                <a:ext cx="38504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270283" y="4643844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0.1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283" y="4643844"/>
                <a:ext cx="56137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78395" y="4653136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0.9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95" y="4653136"/>
                <a:ext cx="561372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80365" y="5085184"/>
                <a:ext cx="1071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0.1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65" y="5085184"/>
                <a:ext cx="107112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28680" y="5085184"/>
                <a:ext cx="1071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0.9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80" y="5085184"/>
                <a:ext cx="107112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/>
          <p:nvPr/>
        </p:nvCxnSpPr>
        <p:spPr>
          <a:xfrm>
            <a:off x="959447" y="4643844"/>
            <a:ext cx="32525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967559" y="4169803"/>
            <a:ext cx="0" cy="1347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69117" y="4293096"/>
                <a:ext cx="3879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</m:t>
                      </m:r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/>
                            </a:rPr>
                            <m:t>0.1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0.1−0.9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0.9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17" y="4293096"/>
                <a:ext cx="3879347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70179" y="5094476"/>
                <a:ext cx="778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79" y="5094476"/>
                <a:ext cx="7789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曲线连接符 43"/>
          <p:cNvCxnSpPr>
            <a:stCxn id="43" idx="0"/>
          </p:cNvCxnSpPr>
          <p:nvPr/>
        </p:nvCxnSpPr>
        <p:spPr>
          <a:xfrm rot="5400000" flipH="1" flipV="1">
            <a:off x="4877876" y="4734905"/>
            <a:ext cx="441340" cy="27780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48582" y="5445224"/>
                <a:ext cx="3782897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/>
                            </a:rPr>
                            <m:t>X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82" y="5445224"/>
                <a:ext cx="3782897" cy="79547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323528" y="4077072"/>
            <a:ext cx="8496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kern="1200" dirty="0" smtClean="0">
                <a:solidFill>
                  <a:srgbClr val="000000"/>
                </a:solidFill>
                <a:latin typeface="Tahoma" pitchFamily="34" charset="0"/>
                <a:ea typeface="方正启体简体" pitchFamily="65" charset="-122"/>
                <a:cs typeface="+mn-cs"/>
              </a:rPr>
              <a:t>例子</a:t>
            </a:r>
            <a:endParaRPr lang="zh-CN" altLang="en-US" sz="3600" kern="1200" dirty="0">
              <a:solidFill>
                <a:srgbClr val="000000"/>
              </a:solidFill>
              <a:latin typeface="Tahoma" pitchFamily="34" charset="0"/>
              <a:ea typeface="方正启体简体" pitchFamily="65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23AF2E-258E-4A0B-8B09-315CA70F42C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204864"/>
            <a:ext cx="7488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Question: 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猜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世界杯冠军，假如一无所知，猜多少次？</a:t>
            </a: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  </a:t>
            </a:r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每个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队夺冠的几率不是相等的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比特</a:t>
            </a:r>
            <a:r>
              <a:rPr lang="en-US" altLang="zh-CN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(bit)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来衡量信息的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多少          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          </a:t>
            </a:r>
          </a:p>
          <a:p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 smtClean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endParaRPr lang="en-US" altLang="zh-CN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  <a:p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变量</a:t>
            </a:r>
            <a:r>
              <a:rPr lang="zh-CN" altLang="en-US" sz="2400" dirty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的不确定性越大，熵也就越</a:t>
            </a:r>
            <a:r>
              <a:rPr lang="zh-CN" altLang="en-US" sz="2400" dirty="0" smtClean="0">
                <a:latin typeface="田氏保钓体简" panose="02010800040101010101" pitchFamily="2" charset="-122"/>
                <a:ea typeface="田氏保钓体简" panose="02010800040101010101" pitchFamily="2" charset="-122"/>
              </a:rPr>
              <a:t>大</a:t>
            </a:r>
            <a:endParaRPr lang="zh-CN" altLang="en-US" sz="2400" dirty="0">
              <a:latin typeface="田氏保钓体简" panose="02010800040101010101" pitchFamily="2" charset="-122"/>
              <a:ea typeface="田氏保钓体简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47664" y="4067780"/>
                <a:ext cx="5832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067780"/>
                <a:ext cx="583264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3808" y="4509120"/>
                <a:ext cx="3190297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509120"/>
                <a:ext cx="3190297" cy="764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3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1729</Words>
  <Application>Microsoft Office PowerPoint</Application>
  <PresentationFormat>全屏显示(4:3)</PresentationFormat>
  <Paragraphs>353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Blends</vt:lpstr>
      <vt:lpstr>决策树 Decision Tree</vt:lpstr>
      <vt:lpstr>做什么？</vt:lpstr>
      <vt:lpstr>什么是决策树?</vt:lpstr>
      <vt:lpstr>决策树的基本算法 Algorithm of Decision Tree</vt:lpstr>
      <vt:lpstr>样本</vt:lpstr>
      <vt:lpstr>构造决策树</vt:lpstr>
      <vt:lpstr>熵（entropy）概念</vt:lpstr>
      <vt:lpstr>熵（entropy）概念</vt:lpstr>
      <vt:lpstr>例子</vt:lpstr>
      <vt:lpstr>PowerPoint 演示文稿</vt:lpstr>
      <vt:lpstr>推导条件熵的定义式</vt:lpstr>
      <vt:lpstr>根据条件熵的定义式，可以得到</vt:lpstr>
      <vt:lpstr>信息增益</vt:lpstr>
      <vt:lpstr>互信息</vt:lpstr>
      <vt:lpstr>决策树归纳算法 （ID3）</vt:lpstr>
      <vt:lpstr>决策树归纳算法 （ID3）</vt:lpstr>
      <vt:lpstr>决策树归纳算法 （ID3）</vt:lpstr>
      <vt:lpstr>决策树算法</vt:lpstr>
      <vt:lpstr>其他算法</vt:lpstr>
      <vt:lpstr>决策树的评价</vt:lpstr>
      <vt:lpstr>决策树的过拟合overfitting</vt:lpstr>
      <vt:lpstr>后剪枝</vt:lpstr>
      <vt:lpstr>优缺点</vt:lpstr>
      <vt:lpstr>随机森林 Randomized Decision Forests</vt:lpstr>
      <vt:lpstr>Bootstraping</vt:lpstr>
      <vt:lpstr>Bagging的策略</vt:lpstr>
      <vt:lpstr>随机森林</vt:lpstr>
      <vt:lpstr>应用实例：Kinect</vt:lpstr>
      <vt:lpstr>随机森林：30，重现</vt:lpstr>
      <vt:lpstr>随机森林：30，Level</vt:lpstr>
      <vt:lpstr>随机森林：4，Tree</vt:lpstr>
      <vt:lpstr>Python for Machine Learning </vt:lpstr>
      <vt:lpstr>Python机器学习的库：scikit-learn</vt:lpstr>
      <vt:lpstr>Python机器学习的库：scikit-learn</vt:lpstr>
      <vt:lpstr>Python机器学习的库：scikit-learn</vt:lpstr>
      <vt:lpstr>决策树的可视化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 Decision Tree</dc:title>
  <dc:creator>Administrator</dc:creator>
  <cp:lastModifiedBy>admin</cp:lastModifiedBy>
  <cp:revision>47</cp:revision>
  <dcterms:created xsi:type="dcterms:W3CDTF">2017-09-24T06:49:25Z</dcterms:created>
  <dcterms:modified xsi:type="dcterms:W3CDTF">2017-10-11T11:13:24Z</dcterms:modified>
</cp:coreProperties>
</file>