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43"/>
  </p:notesMasterIdLst>
  <p:sldIdLst>
    <p:sldId id="382" r:id="rId2"/>
    <p:sldId id="383" r:id="rId3"/>
    <p:sldId id="384" r:id="rId4"/>
    <p:sldId id="385" r:id="rId5"/>
    <p:sldId id="552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9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536" r:id="rId40"/>
    <p:sldId id="421" r:id="rId41"/>
    <p:sldId id="55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8" autoAdjust="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11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2292-71B5-462F-B2EF-C0579AB5374A}" type="datetimeFigureOut">
              <a:rPr lang="zh-CN" altLang="en-US" smtClean="0"/>
              <a:t>2017-11-11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D2E12-5522-4FC9-A3CD-4EBAC0B6E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9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2E12-5522-4FC9-A3CD-4EBAC0B6EE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33333"/>
                </a:solidFill>
              </a:rPr>
              <a:t>机器学习导论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3C5A7F-F833-4459-9A85-357A3044CDC1}" type="slidenum">
              <a:rPr lang="en-US" altLang="zh-CN" smtClean="0">
                <a:solidFill>
                  <a:srgbClr val="3333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512" y="9148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B95EE-AEC5-410D-A1F1-9A0F9F1746EE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99CA-525E-4FA9-84D9-DC21605E9FFA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3700-E53C-4BE1-90AF-C264006825C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B2AD6-2AEF-42E0-AB53-1259712EF0BF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75D9-EE00-4A15-8075-34D4EE7907B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0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AF1C-EB65-4A76-A7D5-2A3BD2ABD604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CCEF-25BF-4DDB-BBE6-413E481E1B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2013C-633B-4EA3-AF8C-819356B7A3E8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DE8D-7172-410F-ABBC-3982E19E7EB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F9DCC-A437-4274-858B-22099A6C6239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F39-70BC-4C7A-B6D6-BC91FE641C1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2D69-BF68-457C-93F8-A7CE766D1290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94A2-5C08-4C97-BA9C-C9F5798C0B5E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7C6E-B65B-47B0-845A-EA061397D45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C663-861E-4871-B9FF-1B90C703D3E5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26D-0AFC-4BE4-8A4C-37459F8B817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0B6E-02D9-45D4-9976-AC33C4AF8E8D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9990-C4A4-460E-ACE2-9BD2ED9093B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90C-339C-4457-AF5C-BAC00E037165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C24F-789A-4A17-BA32-DE809571727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36E-7FDC-45F2-B5BD-4E01E2C20C07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AEBC-0C39-4ED8-BBF7-649E425A91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8479-4B3C-49E7-86DD-3726378E0C8B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2C20-8F76-4C90-8925-A23544AD928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C38B-0692-4FD1-8CE0-9227752775F0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4185-E99E-4445-8AA6-E370E94E115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512" y="9148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20F84F-F8CF-4449-AF02-7D494D13AB7C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3D05-2C7E-42C1-A2C3-7CA29C7A9D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7.tmp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1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rgbClr val="C00000"/>
                </a:solidFill>
                <a:ea typeface="方正启体简体" pitchFamily="65" charset="-122"/>
              </a:rPr>
              <a:t>谱聚类</a:t>
            </a:r>
            <a:r>
              <a:rPr lang="en-US" altLang="zh-CN" sz="4800" dirty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>
                <a:solidFill>
                  <a:srgbClr val="C00000"/>
                </a:solidFill>
                <a:latin typeface="Monotype Corsiva" pitchFamily="66" charset="0"/>
                <a:ea typeface="方正启体简体" pitchFamily="65" charset="-122"/>
              </a:rPr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74965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相似矩阵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428" y="2276872"/>
            <a:ext cx="7398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构建邻接矩阵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的方法有三类。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ϵ-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邻近法，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邻近法和全连接法。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73559" y="3501008"/>
            <a:ext cx="7326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在实际的应用中，使用全连接法来建立邻接矩阵是最普遍的，而在全连接法中使用高斯径向核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RBF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是最普遍的。</a:t>
            </a:r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66" y="4925255"/>
            <a:ext cx="4277322" cy="95263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361164" y="58778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注意：对角线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74C0C-2C11-473A-BECE-5564FC776975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拉普拉斯矩阵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5567" y="2266994"/>
            <a:ext cx="73988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算法和这个矩阵的性质息息相关。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拉普拉斯矩阵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性质如下：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拉普拉斯矩阵是对称矩阵，这可以由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都是对称矩阵而得。</a:t>
            </a:r>
          </a:p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）由于拉普拉斯矩阵是实对称矩阵，则它的所有的特征值都是实数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71" y="3258295"/>
            <a:ext cx="1438476" cy="304843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C78FD0-AE9D-4412-BAC2-5BC91B752A9F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3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69365"/>
            <a:ext cx="8421276" cy="21720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拉普拉斯矩阵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428" y="2060848"/>
            <a:ext cx="73988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拉普拉斯矩阵性质：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）对于任意的向量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f,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我们有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6" y="3501008"/>
            <a:ext cx="3915322" cy="9716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55575" y="465313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2200" y="3717032"/>
                <a:ext cx="767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17032"/>
                <a:ext cx="76706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8BC45-045A-4C01-B335-BE10E7B13D7A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1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拉普拉斯矩阵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428" y="2060848"/>
            <a:ext cx="73988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拉普拉斯矩阵性质：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4)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拉普拉斯矩阵是半正定的，且对应的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个实数特征值都大于等于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，即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最小的特征值为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0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，相应的特征向量是全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向量。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12222"/>
            <a:ext cx="3751582" cy="496898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73FE9-DF4E-47EB-9301-CEEB961D0A68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无向图切图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428" y="2060848"/>
            <a:ext cx="73988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对于无向图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的切图，我们的目标是将图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G(V,E)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切成相互没有连接的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个子图，每个子图点的集合为：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它们满足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且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79" y="3398460"/>
            <a:ext cx="1876687" cy="390580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33" y="4291135"/>
            <a:ext cx="1657581" cy="362001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03" y="5169391"/>
            <a:ext cx="3029373" cy="381053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DCC9A1-99A0-4F35-ACDA-76A1F16D608D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09120"/>
            <a:ext cx="5430008" cy="1038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无向图切图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428" y="2060848"/>
            <a:ext cx="73988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对于任意两个子图点的集合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我们定义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之间的切图权重为：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那么对于我们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个子图点的集合：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我们定义切图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的补集，意为除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子集外其他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的子集的并集。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2810267" cy="333422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97" y="2996952"/>
            <a:ext cx="3134163" cy="819264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61048"/>
            <a:ext cx="1838582" cy="371527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547664" y="5589240"/>
            <a:ext cx="2365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73914-1E87-48CB-9438-9C3943AF7E1E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217036" y="2708920"/>
            <a:ext cx="2715004" cy="10383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9428" y="2060848"/>
            <a:ext cx="73988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那么如何切图可以让子图内的点的权重和高，子图间的点的权重和低呢？一个自然的想法就是最小化                              ，但是可以发现，这种极小化的切图存在问题，如下图：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无向图切图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33056"/>
            <a:ext cx="4534533" cy="2562583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298DE6-B757-4BFA-A6FE-5705D7C1CB73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谱聚类之切图聚类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883" y="2132856"/>
            <a:ext cx="73988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为了避免最小切图导致的切图效果不佳，我们需要对每个子图的规模做出限定，一般来说，有三种切图方式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第一种：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第二种：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Ncut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第三种：随机游走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99239F-D64A-47E2-9C3A-D91800101894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883" y="2132856"/>
            <a:ext cx="7398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为了避免最小切图，对每个切图，不光考虑最小化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cut(A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,A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,...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，它还同时考虑最大化每个子图点的个数，即：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6" y="3792685"/>
            <a:ext cx="5830114" cy="1076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99592" y="5066020"/>
            <a:ext cx="6958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那么怎么最小化这个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函数呢？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牛人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7BB4C-43DD-48FD-95DA-9CF10972F704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883" y="2132856"/>
            <a:ext cx="755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引入指示向量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H={h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,h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,..h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}  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=1,2,...k,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对于任意一个向量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它是一个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维向量（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为样本数）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7575" y="506602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带着问题：为什么要这么定义？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7970" y="3506028"/>
            <a:ext cx="3834383" cy="1237326"/>
            <a:chOff x="3497245" y="3861048"/>
            <a:chExt cx="2663086" cy="745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97245" y="3861048"/>
                  <a:ext cx="2663086" cy="74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&amp;</m:t>
                                </m:r>
                                <m:box>
                                  <m:box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8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800" i="1" smtClean="0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sz="28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80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800" b="0" i="1" smtClean="0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8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245" y="3861048"/>
                  <a:ext cx="2663086" cy="7450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514347" y="3930815"/>
              <a:ext cx="3600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4AF267-1533-4116-8F19-4D9CDB234B01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5175" y="2420888"/>
            <a:ext cx="7581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比起传统的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算法，谱聚类对数据分布的适应性更强，聚类效果也很优秀，同时聚类的计算量也小很多，更加难能可贵的是实现起来也不复杂。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679575" y="4869160"/>
            <a:ext cx="3741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易用，不易懂！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41" y="4365104"/>
            <a:ext cx="2165571" cy="1538515"/>
          </a:xfrm>
          <a:prstGeom prst="rect">
            <a:avLst/>
          </a:prstGeom>
        </p:spPr>
      </p:pic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C1D3F-BEF4-4876-B510-73376AC6516D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7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01503" y="1844824"/>
            <a:ext cx="4206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那么我们对于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baseline="30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有：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920880" cy="4268334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F6AD5-285D-4E9B-8DB3-D989C45BFD3E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4" t="58441" r="32313" b="33041"/>
          <a:stretch/>
        </p:blipFill>
        <p:spPr>
          <a:xfrm>
            <a:off x="6588224" y="4145562"/>
            <a:ext cx="209320" cy="363558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4" t="58441" r="32313" b="33041"/>
          <a:stretch/>
        </p:blipFill>
        <p:spPr>
          <a:xfrm>
            <a:off x="8539144" y="3284984"/>
            <a:ext cx="209320" cy="3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8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7926" y="2132855"/>
            <a:ext cx="73516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对于某一个子图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，它的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对应于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baseline="30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那么我们的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个子图呢？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对应的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函数表达式为：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57"/>
          <a:stretch/>
        </p:blipFill>
        <p:spPr>
          <a:xfrm>
            <a:off x="688691" y="3550486"/>
            <a:ext cx="4852166" cy="100979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11560" y="5517232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tr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(H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为矩阵的迹。</a:t>
            </a:r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5"/>
          <a:stretch/>
        </p:blipFill>
        <p:spPr>
          <a:xfrm>
            <a:off x="3772259" y="4291417"/>
            <a:ext cx="3824077" cy="100979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9FC2E-33A8-471C-9A37-0A3AEF5D3D08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6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7926" y="2257708"/>
            <a:ext cx="6522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注意到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H=I,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则我们的切图优化目标为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4635133"/>
            <a:ext cx="84673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有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个子图的话就有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个指示向量，共有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k2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种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因此找到满足上面优化目标的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是一个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NP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难的问题。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71" y="3397621"/>
            <a:ext cx="4620270" cy="8954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436096" y="390343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刚才定义的目的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840632"/>
            <a:ext cx="152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肿么办？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79415-25EE-40C2-BE4A-EEC6440474C1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2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5619" y="2132856"/>
            <a:ext cx="71407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注意观察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80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tr</a:t>
            </a:r>
            <a:r>
              <a:rPr lang="en-US" altLang="zh-CN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(H</a:t>
            </a:r>
            <a:r>
              <a:rPr lang="en-US" altLang="zh-CN" sz="2800" baseline="30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LH)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中每一个优化子目标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baseline="30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是单位正交基， 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为对称矩阵，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此时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baseline="30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的最大值为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的最大特征值，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最小值是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的最小特征值。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65175" y="4725144"/>
            <a:ext cx="74688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维度规约的思想来近似去解决这个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NP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难的问题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4807" y="5427799"/>
            <a:ext cx="444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 you remember PCA?</a:t>
            </a:r>
            <a:endParaRPr lang="zh-CN" altLang="en-US" sz="3200" b="1" i="1" dirty="0">
              <a:latin typeface="Cambria Math" panose="02040503050406030204" pitchFamily="18" charset="0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16A84-A963-409F-AC6C-7156209A5068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5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5619" y="2132856"/>
            <a:ext cx="71407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目标就是找到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个最小的特征值，一般来说，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远远小于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，也就是说，此时我们进行了维度规约，将维度从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降到了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，从而近似可以解决这个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NP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难的问题。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通过找到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的最小的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个特征值，可以得到对应的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个特征向量，这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个特征向量组成一个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sym typeface="Wingdings 2"/>
              </a:rPr>
              <a:t>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维度的矩阵，即为我们的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5E090-116F-4F00-AD3C-E6A8C52D79D3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71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RatioCut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5619" y="2479536"/>
            <a:ext cx="71407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由于我们在使用维度规约的时候损失了少量信息，导致得到的优化后的指示向量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对应的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现在不能完全指示各样本的归属，因此一般在得到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  <a:sym typeface="Wingdings 2"/>
              </a:rPr>
              <a:t>  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维度的矩阵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后还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需要对每一行进行一次传统的聚类，比如使用</a:t>
            </a:r>
            <a:r>
              <a:rPr lang="en-US" altLang="zh-CN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聚类</a:t>
            </a:r>
            <a:r>
              <a:rPr lang="en-US" altLang="zh-CN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.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1CD74-9D8D-4633-A15E-255E565A6A42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5619" y="2404045"/>
            <a:ext cx="71407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由于子图样本的个数多并不一定权重就大，我们切图时基于权重也更合我们的目标，因此一般来说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切图优于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切图。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1" y="4310470"/>
            <a:ext cx="5449061" cy="990738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2FD336-34BE-4593-A1DA-F9728D2786FF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动作按钮: 开始 19">
            <a:hlinkClick r:id="rId4" action="ppaction://hlinksldjump" highlightClick="1"/>
          </p:cNvPr>
          <p:cNvSpPr/>
          <p:nvPr/>
        </p:nvSpPr>
        <p:spPr>
          <a:xfrm>
            <a:off x="7380312" y="6021288"/>
            <a:ext cx="936104" cy="360040"/>
          </a:xfrm>
          <a:prstGeom prst="actionButtonBeginning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6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7627" y="3573016"/>
            <a:ext cx="7140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指示向量定义如下：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39752" y="4365104"/>
            <a:ext cx="4289829" cy="1237326"/>
            <a:chOff x="3497245" y="3861048"/>
            <a:chExt cx="2979406" cy="745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97245" y="3861048"/>
                  <a:ext cx="2979406" cy="74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&amp;</m:t>
                                </m:r>
                                <m:box>
                                  <m:box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8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800" i="1" smtClean="0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𝑣𝑜𝑙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smtClean="0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245" y="3861048"/>
                  <a:ext cx="2979406" cy="7450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664383" y="3890693"/>
              <a:ext cx="36004" cy="195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921576" y="2564904"/>
            <a:ext cx="6746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使用子图权重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  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来标示指示向量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endParaRPr lang="zh-CN" altLang="en-US" sz="2800" baseline="-25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43779" y="2492896"/>
                <a:ext cx="1169038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𝑣𝑜𝑙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779" y="2492896"/>
                <a:ext cx="1169038" cy="7290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55FAB-7057-42F5-9F43-A9782F458A39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" name="动作按钮: 开始 14">
            <a:hlinkClick r:id="rId5" action="ppaction://hlinksldjump" highlightClick="1"/>
          </p:cNvPr>
          <p:cNvSpPr/>
          <p:nvPr/>
        </p:nvSpPr>
        <p:spPr>
          <a:xfrm>
            <a:off x="7380312" y="6021288"/>
            <a:ext cx="936104" cy="360040"/>
          </a:xfrm>
          <a:prstGeom prst="actionButtonBeginning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535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49873"/>
            <a:ext cx="8226425" cy="42194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01503" y="1844824"/>
            <a:ext cx="4206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那么我们对于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baseline="30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Lh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有：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855ED-8742-495B-825A-345340855DDC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9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7544" y="21136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我们的优化目标仍然是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" y="2636912"/>
            <a:ext cx="8268855" cy="9907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7544" y="3627650"/>
            <a:ext cx="7910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但是此时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H≠I,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而是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DH=I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。推导如下：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3"/>
          <a:stretch/>
        </p:blipFill>
        <p:spPr>
          <a:xfrm>
            <a:off x="3881104" y="5309051"/>
            <a:ext cx="2923144" cy="1028844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2"/>
          <a:stretch/>
        </p:blipFill>
        <p:spPr>
          <a:xfrm>
            <a:off x="1349247" y="4280207"/>
            <a:ext cx="5061901" cy="1028844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D1C83-CE8D-42FA-9519-7D7F1945A869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8" t="42418" r="25128" b="23555"/>
          <a:stretch/>
        </p:blipFill>
        <p:spPr>
          <a:xfrm>
            <a:off x="5868144" y="4365104"/>
            <a:ext cx="263141" cy="572878"/>
          </a:xfrm>
          <a:prstGeom prst="rect">
            <a:avLst/>
          </a:prstGeom>
        </p:spPr>
      </p:pic>
      <p:sp>
        <p:nvSpPr>
          <p:cNvPr id="24" name="动作按钮: 开始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B3701E2C-BE23-4E8F-8D39-C673DA6586C6}"/>
              </a:ext>
            </a:extLst>
          </p:cNvPr>
          <p:cNvSpPr/>
          <p:nvPr/>
        </p:nvSpPr>
        <p:spPr>
          <a:xfrm>
            <a:off x="7380312" y="6021288"/>
            <a:ext cx="936104" cy="360040"/>
          </a:xfrm>
          <a:prstGeom prst="actionButtonBeginning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6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488832" cy="4777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怎么用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7BAFF-BB52-4248-AC67-2CB007F52E91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7544" y="206084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此时我们的优化目标变为：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94" y="2636912"/>
            <a:ext cx="4801270" cy="83831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23528" y="3501008"/>
            <a:ext cx="870623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但是，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中的指示向量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并不是标准正交基。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不过，只需要将指示向量矩阵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做一个小小的转化即可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令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</a:t>
            </a:r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91006"/>
            <a:ext cx="1609950" cy="333422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1"/>
          <a:stretch/>
        </p:blipFill>
        <p:spPr>
          <a:xfrm>
            <a:off x="1036898" y="5296436"/>
            <a:ext cx="3796360" cy="362001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7"/>
          <a:stretch/>
        </p:blipFill>
        <p:spPr>
          <a:xfrm>
            <a:off x="979729" y="5750459"/>
            <a:ext cx="2584159" cy="362001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F186F-1DF5-4688-981A-5E9ACE47AC91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68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Ncut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0657" y="20608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优化目标最终为：</a:t>
            </a:r>
            <a:endParaRPr lang="zh-CN" altLang="en-US" sz="2800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2740023"/>
            <a:ext cx="6011114" cy="90500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11560" y="3789040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可以发现这个式子和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基本一致，只是中间的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变成了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。这样我们就可以继续按照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RatioCut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的思想，求出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的最小的前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个特征值，然后求出对应的特征向量，并标准化，得到最后的特征矩阵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最后对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进行一次传统的聚类（比如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）即可。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187624" y="5847655"/>
            <a:ext cx="6516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实质：相当于对拉普拉斯矩阵</a:t>
            </a:r>
            <a:r>
              <a:rPr lang="en-US" altLang="zh-CN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做了一次标准化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F9F20-1551-4664-9CAA-5DA1FBFAEA8C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1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随机游走拉普拉斯矩阵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7299" y="3789040"/>
            <a:ext cx="72491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图论中的随机游走是一个随机过程，它从一 个顶点跳转到另外一个顶点。谱聚类即找到 图的一个划分，使得随机游走在相同的簇中 停留而几乎不会游走到其他簇。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实际使用中效果最好。</a:t>
            </a: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89" y="2996952"/>
            <a:ext cx="3248479" cy="48584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71279" y="2302661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Random walk</a:t>
            </a:r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7DCC-3C94-44D4-8274-F850118823B3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29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谱聚类算法流程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1950" y="2132856"/>
            <a:ext cx="638187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以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Ncut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总结谱聚类算法流程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输入：样本集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D=(x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,x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,...,</a:t>
            </a:r>
            <a:r>
              <a:rPr lang="en-US" altLang="zh-CN" sz="2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en-US" altLang="zh-CN" sz="28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相似矩阵的生成方式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降维后的维度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聚类方法，聚类后的维度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输出： 簇划分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C(c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,c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,...c</a:t>
            </a:r>
            <a:r>
              <a:rPr lang="en-US" altLang="zh-CN" sz="28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k2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D8DA6-AD83-4040-857A-01111B1BFCF6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81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谱聚类算法流程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1536" y="2348880"/>
            <a:ext cx="8570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1)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根据输入的相似矩阵的生成方式构建样本的相似矩阵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）根据相似矩阵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构建邻接矩阵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，构建度矩阵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）计算出拉普拉斯矩阵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4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）构建标准化后的拉普拉斯矩阵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5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）计算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LD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−1/2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个特征值所各自对应的特征向量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6)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将特征向量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标准化，最终组成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n×k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维的特征矩阵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7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F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中的每一行作为一个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维的样本，共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个样本，用输入的聚类方法进行聚类，聚类维数为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8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）得到簇划分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C(c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,c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,...c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).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　　　　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2436C-1E6D-4312-B6C9-95835300791B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7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谱聚类算法优点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970" y="2636912"/>
            <a:ext cx="79746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）谱聚类只需要数据之间的相似度矩阵，因此对于处理稀疏数据的聚类很有效。这点传统聚类算法比如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很难做到</a:t>
            </a:r>
          </a:p>
          <a:p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）由于使用了降维，因此在处理高维数据聚类时的复杂度比传统聚类算法好。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A5A54-262D-4A58-9F74-44A7CDE78F13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94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谱聚类算法缺点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5576" y="2695560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）如果最终聚类的维度非常高，则由于降维的幅度不够，谱聚类的运行速度和最后的聚类效果均不好。</a:t>
            </a:r>
          </a:p>
          <a:p>
            <a:endParaRPr lang="zh-CN" altLang="en-US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2) 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聚类效果依赖于相似矩阵，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不同的相似矩阵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得到的最终聚类效果可能很不同。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ABD80-AAF6-4E96-8C0A-5DDF6A105C50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5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实例效果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bject 3"/>
          <p:cNvSpPr/>
          <p:nvPr/>
        </p:nvSpPr>
        <p:spPr>
          <a:xfrm>
            <a:off x="5148326" y="349126"/>
            <a:ext cx="3311525" cy="286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/>
          <p:cNvSpPr/>
          <p:nvPr/>
        </p:nvSpPr>
        <p:spPr>
          <a:xfrm>
            <a:off x="343914" y="2396069"/>
            <a:ext cx="4535424" cy="3913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/>
          <p:cNvSpPr/>
          <p:nvPr/>
        </p:nvSpPr>
        <p:spPr>
          <a:xfrm>
            <a:off x="5148326" y="3365461"/>
            <a:ext cx="3311525" cy="2871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1874E-D199-4FC0-89C5-8DF34770F54E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/>
        </p:nvSpPr>
        <p:spPr>
          <a:xfrm>
            <a:off x="4716016" y="3511886"/>
            <a:ext cx="3816350" cy="315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失败效果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bject 3"/>
          <p:cNvSpPr/>
          <p:nvPr/>
        </p:nvSpPr>
        <p:spPr>
          <a:xfrm>
            <a:off x="4644008" y="0"/>
            <a:ext cx="3887851" cy="3297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/>
          <p:cNvSpPr/>
          <p:nvPr/>
        </p:nvSpPr>
        <p:spPr>
          <a:xfrm>
            <a:off x="250825" y="2384772"/>
            <a:ext cx="4321175" cy="349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987824" y="6067288"/>
            <a:ext cx="11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不合适的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1322" y="6084004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22" y="6084004"/>
                <a:ext cx="39709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61322" y="1155985"/>
                <a:ext cx="81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𝑘</m:t>
                      </m:r>
                      <m:r>
                        <a:rPr lang="en-US" altLang="zh-CN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22" y="1155985"/>
                <a:ext cx="81977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1F236-915C-44AA-88AD-F5B67EDA752B}" type="datetime11">
              <a:rPr lang="zh-CN" altLang="en-US" smtClean="0">
                <a:solidFill>
                  <a:srgbClr val="000000"/>
                </a:solidFill>
              </a:rPr>
              <a:t>09:18:17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流型聚类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3928" y="5901650"/>
            <a:ext cx="11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考虑切线</a:t>
            </a:r>
          </a:p>
        </p:txBody>
      </p:sp>
      <p:pic>
        <p:nvPicPr>
          <p:cNvPr id="22" name="图片 21" descr="3-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50" y="2169924"/>
            <a:ext cx="4889335" cy="368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6D7560-6FCF-4072-8FE1-7E51F5297954}" type="datetime11">
              <a:rPr lang="zh-CN" altLang="en-US" smtClean="0">
                <a:solidFill>
                  <a:srgbClr val="000000"/>
                </a:solidFill>
              </a:rPr>
              <a:t>09:18:19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怎么用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E2D6F7-526A-4692-A7F7-D462B8FA022F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A289F31E-0B37-4904-B6E5-0A358DAEEF57}"/>
              </a:ext>
            </a:extLst>
          </p:cNvPr>
          <p:cNvGrpSpPr/>
          <p:nvPr/>
        </p:nvGrpSpPr>
        <p:grpSpPr>
          <a:xfrm>
            <a:off x="827584" y="2060848"/>
            <a:ext cx="7704856" cy="4752528"/>
            <a:chOff x="827584" y="2060848"/>
            <a:chExt cx="7704856" cy="4752528"/>
          </a:xfrm>
        </p:grpSpPr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060848"/>
              <a:ext cx="7630730" cy="47525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2FA2F35-5A6C-4003-835D-0F1152EEF3AA}"/>
                </a:ext>
              </a:extLst>
            </p:cNvPr>
            <p:cNvSpPr/>
            <p:nvPr/>
          </p:nvSpPr>
          <p:spPr>
            <a:xfrm>
              <a:off x="7524328" y="3403848"/>
              <a:ext cx="10081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033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进一步思考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2" descr="E:\%E6%9C%BA%E5%99%A8%E5%AD%A6%E4%B9%A0%E5%AF%BC%E8%AE%BA\2017-2018\SC\%E8%B0%B1%E8%81%9A%E7%B1%BB%EF%BC%88spectral clustering%EF%BC%89%E5%8E%9F%E7%90%86%E6%80%BB%E7%BB%93 - %E5%88%98%E5%BB%BA%E5%B9%B3Pinard - %E5%8D%9A%E5%AE%A2%E5%9B%AD_files\1042406-20161227180625461-1385841797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bject 7"/>
          <p:cNvSpPr txBox="1"/>
          <p:nvPr/>
        </p:nvSpPr>
        <p:spPr>
          <a:xfrm>
            <a:off x="539552" y="2192560"/>
            <a:ext cx="467092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谱聚类中的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8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如何确</a:t>
            </a:r>
            <a:r>
              <a:rPr sz="2800" spc="-2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定</a:t>
            </a:r>
            <a:r>
              <a:rPr sz="2800" spc="-40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？</a:t>
            </a:r>
            <a:endParaRPr sz="28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25" y="2190615"/>
            <a:ext cx="3168353" cy="518305"/>
          </a:xfrm>
          <a:prstGeom prst="rect">
            <a:avLst/>
          </a:prstGeom>
        </p:spPr>
      </p:pic>
      <p:sp>
        <p:nvSpPr>
          <p:cNvPr id="26" name="object 8"/>
          <p:cNvSpPr txBox="1"/>
          <p:nvPr/>
        </p:nvSpPr>
        <p:spPr>
          <a:xfrm>
            <a:off x="539552" y="2790701"/>
            <a:ext cx="8055298" cy="3704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最后一步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K-Means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作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用是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什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么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？</a:t>
            </a: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69900" indent="-45720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lang="en-US" altLang="zh-CN"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RatioCut</a:t>
            </a:r>
            <a:r>
              <a:rPr lang="en-US" altLang="zh-CN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/</a:t>
            </a:r>
            <a:r>
              <a:rPr lang="en-US" altLang="zh-CN"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Ncut</a:t>
            </a:r>
            <a:r>
              <a:rPr lang="en-US" altLang="zh-CN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/</a:t>
            </a:r>
            <a:r>
              <a:rPr lang="zh-CN" altLang="en-US" sz="26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随机游走拉普拉斯矩阵</a:t>
            </a:r>
            <a:r>
              <a:rPr lang="zh-CN" altLang="en-US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，首选哪个？</a:t>
            </a:r>
            <a:endParaRPr lang="en-US" altLang="zh-CN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69900" indent="-45720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lang="zh-CN" altLang="en-US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谱聚类可以用切割图</a:t>
            </a:r>
            <a:r>
              <a:rPr lang="en-US" altLang="zh-CN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/</a:t>
            </a:r>
            <a:r>
              <a:rPr lang="zh-CN" altLang="en-US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随机游走</a:t>
            </a:r>
            <a:r>
              <a:rPr lang="en-US" altLang="zh-CN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/</a:t>
            </a:r>
            <a:r>
              <a:rPr lang="zh-CN" altLang="en-US"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扰动论等解释。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lang="zh-CN" alt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8026" y="3284984"/>
            <a:ext cx="6429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目标函数是关于子图划分指示向量的函数，该向量的值 根据子图划分确定，是离散的。该问题是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NP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的，转换成 求连续实数域上的解，最后用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K-Means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算法离散化。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B1A049-661B-4A11-88C2-9254549F7CEB}" type="datetime11">
              <a:rPr lang="zh-CN" altLang="en-US" smtClean="0">
                <a:solidFill>
                  <a:srgbClr val="000000"/>
                </a:solidFill>
              </a:rPr>
              <a:t>09:18:19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9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898248"/>
            <a:ext cx="7776864" cy="186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请用谱聚类算法进行聚类，样本可以按上图所示生成，也可以自己生成（有一定难度的聚类样本）。</a:t>
            </a: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观察不同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sigma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参数下的聚类效果（如下图所示）。</a:t>
            </a: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调查</a:t>
            </a:r>
            <a:r>
              <a:rPr lang="en-US" altLang="zh-CN" sz="2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Sklearn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</a:t>
            </a:r>
            <a:r>
              <a:rPr lang="zh-CN" altLang="en-US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中，是否使用了随机游走。</a:t>
            </a:r>
            <a:endParaRPr lang="en-US" altLang="zh-CN" sz="20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09:18:19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2656"/>
            <a:ext cx="5820588" cy="134321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84" y="3717032"/>
            <a:ext cx="4716016" cy="31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1640" y="1133345"/>
            <a:ext cx="24403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谱和谱聚类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4197" y="2564904"/>
            <a:ext cx="7734934" cy="315368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81965" marR="5715" indent="-469265" algn="just">
              <a:lnSpc>
                <a:spcPct val="101000"/>
              </a:lnSpc>
              <a:spcBef>
                <a:spcPts val="6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方阵作为线性算子，它的所有特征值的全体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统称方阵的</a:t>
            </a:r>
            <a:r>
              <a:rPr sz="280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</a:p>
          <a:p>
            <a:pPr marL="940435" lvl="1" indent="-457200">
              <a:lnSpc>
                <a:spcPct val="100000"/>
              </a:lnSpc>
              <a:spcBef>
                <a:spcPts val="6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方阵的</a:t>
            </a:r>
            <a:r>
              <a:rPr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谱半径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为最大的</a:t>
            </a:r>
            <a:r>
              <a:rPr sz="24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特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征值</a:t>
            </a:r>
          </a:p>
          <a:p>
            <a:pPr marL="940435" lvl="1" indent="-457200">
              <a:lnSpc>
                <a:spcPct val="100000"/>
              </a:lnSpc>
              <a:spcBef>
                <a:spcPts val="63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20750" algn="l"/>
                <a:tab pos="921385" algn="l"/>
              </a:tabLst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矩阵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谱半径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：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(A</a:t>
            </a:r>
            <a:r>
              <a:rPr sz="2400" baseline="26143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T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A)</a:t>
            </a:r>
            <a:r>
              <a:rPr sz="24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的</a:t>
            </a:r>
            <a:r>
              <a:rPr sz="24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最大</a:t>
            </a:r>
            <a:r>
              <a:rPr sz="2400" spc="-15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特</a:t>
            </a:r>
            <a:r>
              <a:rPr sz="24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征值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SimSun"/>
            </a:endParaRPr>
          </a:p>
          <a:p>
            <a:pPr marL="481965" marR="5080" indent="-469265" algn="just">
              <a:lnSpc>
                <a:spcPct val="100499"/>
              </a:lnSpc>
              <a:spcBef>
                <a:spcPts val="63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82600" algn="l"/>
              </a:tabLst>
            </a:pP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谱聚类是一种基于图论的聚类方法，通过对样本数据的</a:t>
            </a:r>
            <a:r>
              <a:rPr sz="2800" dirty="0" err="1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拉普拉斯矩阵的特征向量</a:t>
            </a:r>
            <a:r>
              <a:rPr sz="2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进行聚类，从而达到对样本数据聚类的目的</a:t>
            </a:r>
            <a:r>
              <a:rPr sz="2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SimSun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26CD4-212C-47E4-8947-8E2B95A07613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1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主要思想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5175" y="2479536"/>
            <a:ext cx="7767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所有的数据看做空间中的点，这些点之间可以用边连接起来。距离较远的两个点之间的边权重值较低，而距离较近的两个点之间的边权重值较高，通过对所有数据点组成的图进行切图，让切图后</a:t>
            </a:r>
            <a:r>
              <a:rPr lang="zh-CN" altLang="en-US" sz="28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不同的子图间边权重和尽可能的低，而子图内的边权重和尽可能的高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，从而达到聚类的目的。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21106-0579-4789-9601-0195492A6ACB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无向权重图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7575" y="2104403"/>
            <a:ext cx="71828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谱聚类是基于图论的。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对于一个图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，我们一般用点的集合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和边的集合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E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来描述。即为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G(V,E)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。其中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即为我们数据集里面所有的点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,...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。对于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中的任意两个点，可以有边连接，也可以没有边连接。我们定义权重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ij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和点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j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之间的权重。由于我们是无向图，所以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ij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ji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26" y="4976536"/>
            <a:ext cx="5620344" cy="13681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46246" y="52451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邻接矩阵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95F150-4AE6-4063-8240-28E94376E173}" type="datetime11">
              <a:rPr lang="zh-CN" altLang="en-US" smtClean="0">
                <a:solidFill>
                  <a:srgbClr val="000000"/>
                </a:solidFill>
              </a:rPr>
              <a:t>09:18:15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无向权重图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7575" y="2104403"/>
            <a:ext cx="7182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对于有边连接的两个点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j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ij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&gt;0,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对于没有边连接的两个点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j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en-US" altLang="zh-CN" sz="2400" baseline="-250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ij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=0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。对于图中的任意一个点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，它的度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en-US" altLang="zh-CN" sz="2400" baseline="-25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定义为和它相连的所有边的权重之和，即</a:t>
            </a:r>
          </a:p>
        </p:txBody>
      </p:sp>
      <p:sp>
        <p:nvSpPr>
          <p:cNvPr id="15" name="矩形 14"/>
          <p:cNvSpPr/>
          <p:nvPr/>
        </p:nvSpPr>
        <p:spPr>
          <a:xfrm>
            <a:off x="969157" y="4273937"/>
            <a:ext cx="707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这样，我们可以得到一个度矩阵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D,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它是一个对角矩阵，只有主对角线有值，对应第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行的第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个点的度数，定义如下：</a:t>
            </a:r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22" y="3415553"/>
            <a:ext cx="1428950" cy="733527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34" y="5126095"/>
            <a:ext cx="2705478" cy="15432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735812" y="566124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度矩阵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AC8CF-691A-44DF-AB03-57BB74039739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7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无向权重图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AutoShape 2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cms.csdnimg.cn/articlev1/uploads/allimg/120703/0Z411NN-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cms.csdnimg.cn/articlev1/uploads/allimg/120703/0913016219-5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7972693032&amp;di=80d8a83fbca2cd7c40d0cef09f978168&amp;imgtype=0&amp;src=http%3A%2F%2Fa0.att.hudong.com%2F48%2F16%2F20300542522853140004167672146_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" descr="https://timgsa.baidu.com/timg?image&amp;quality=80&amp;size=b9999_10000&amp;sec=1508162270544&amp;di=d85e8c42fcd48526bee9fb5865a22f80&amp;imgtype=0&amp;src=http%3A%2F%2Fwww.seekbio.com%2FUploadFiles%2F2014-07%2F2%2F20140701190147683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www.dataivy.cn/wp-content/uploads/2015/05/ap_clustering1111.png?wt_tb=2%7C1508247014096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974" y="2204864"/>
            <a:ext cx="6526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对于点集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的一个子集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A⊂V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，我们定义：</a:t>
            </a:r>
          </a:p>
        </p:txBody>
      </p: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85566"/>
            <a:ext cx="3456384" cy="1683594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19989-5E4A-43FB-B1EC-2E209E825865}" type="datetime11">
              <a:rPr lang="zh-CN" altLang="en-US" smtClean="0">
                <a:solidFill>
                  <a:srgbClr val="000000"/>
                </a:solidFill>
              </a:rPr>
              <a:t>09:18:16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" name="动作按钮: 结束 14">
            <a:hlinkClick r:id="rId4" action="ppaction://hlinksldjump" highlightClick="1"/>
          </p:cNvPr>
          <p:cNvSpPr/>
          <p:nvPr/>
        </p:nvSpPr>
        <p:spPr>
          <a:xfrm>
            <a:off x="7452320" y="6021288"/>
            <a:ext cx="864096" cy="360040"/>
          </a:xfrm>
          <a:prstGeom prst="actionButtonEn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43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10411</TotalTime>
  <Words>2069</Words>
  <Application>Microsoft Office PowerPoint</Application>
  <PresentationFormat>全屏显示(4:3)</PresentationFormat>
  <Paragraphs>302</Paragraphs>
  <Slides>41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主题1</vt:lpstr>
      <vt:lpstr>谱聚类 Spectral Clustering</vt:lpstr>
      <vt:lpstr>介绍</vt:lpstr>
      <vt:lpstr>怎么用</vt:lpstr>
      <vt:lpstr>怎么用</vt:lpstr>
      <vt:lpstr>谱和谱聚类</vt:lpstr>
      <vt:lpstr>主要思想</vt:lpstr>
      <vt:lpstr>无向权重图</vt:lpstr>
      <vt:lpstr>无向权重图</vt:lpstr>
      <vt:lpstr>无向权重图</vt:lpstr>
      <vt:lpstr>相似矩阵</vt:lpstr>
      <vt:lpstr>拉普拉斯矩阵</vt:lpstr>
      <vt:lpstr>拉普拉斯矩阵</vt:lpstr>
      <vt:lpstr>拉普拉斯矩阵</vt:lpstr>
      <vt:lpstr>无向图切图</vt:lpstr>
      <vt:lpstr>无向图切图</vt:lpstr>
      <vt:lpstr>无向图切图</vt:lpstr>
      <vt:lpstr>谱聚类之切图聚类</vt:lpstr>
      <vt:lpstr>RatioCut</vt:lpstr>
      <vt:lpstr>RatioCut</vt:lpstr>
      <vt:lpstr>RatioCut</vt:lpstr>
      <vt:lpstr>RatioCut</vt:lpstr>
      <vt:lpstr>RatioCut</vt:lpstr>
      <vt:lpstr>RatioCut</vt:lpstr>
      <vt:lpstr>RatioCut</vt:lpstr>
      <vt:lpstr>RatioCut</vt:lpstr>
      <vt:lpstr>Ncut</vt:lpstr>
      <vt:lpstr>Ncut</vt:lpstr>
      <vt:lpstr>Ncut</vt:lpstr>
      <vt:lpstr>Ncut</vt:lpstr>
      <vt:lpstr>Ncut</vt:lpstr>
      <vt:lpstr>Ncut</vt:lpstr>
      <vt:lpstr>随机游走拉普拉斯矩阵</vt:lpstr>
      <vt:lpstr>谱聚类算法流程</vt:lpstr>
      <vt:lpstr>谱聚类算法流程</vt:lpstr>
      <vt:lpstr>谱聚类算法优点</vt:lpstr>
      <vt:lpstr>谱聚类算法缺点</vt:lpstr>
      <vt:lpstr>实例效果</vt:lpstr>
      <vt:lpstr>失败效果</vt:lpstr>
      <vt:lpstr>流型聚类</vt:lpstr>
      <vt:lpstr>进一步思考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 Decision Tree</dc:title>
  <dc:creator>Administrator</dc:creator>
  <cp:lastModifiedBy>admin</cp:lastModifiedBy>
  <cp:revision>320</cp:revision>
  <dcterms:created xsi:type="dcterms:W3CDTF">2017-09-24T06:49:25Z</dcterms:created>
  <dcterms:modified xsi:type="dcterms:W3CDTF">2017-11-11T01:22:26Z</dcterms:modified>
</cp:coreProperties>
</file>