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4"/>
  </p:notesMasterIdLst>
  <p:sldIdLst>
    <p:sldId id="258" r:id="rId2"/>
    <p:sldId id="291" r:id="rId3"/>
    <p:sldId id="314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2" r:id="rId15"/>
    <p:sldId id="290" r:id="rId16"/>
    <p:sldId id="293" r:id="rId17"/>
    <p:sldId id="294" r:id="rId18"/>
    <p:sldId id="295" r:id="rId19"/>
    <p:sldId id="296" r:id="rId20"/>
    <p:sldId id="298" r:id="rId21"/>
    <p:sldId id="297" r:id="rId22"/>
    <p:sldId id="313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5" r:id="rId35"/>
    <p:sldId id="310" r:id="rId36"/>
    <p:sldId id="311" r:id="rId37"/>
    <p:sldId id="312" r:id="rId38"/>
    <p:sldId id="316" r:id="rId39"/>
    <p:sldId id="330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7F0C9-A8E3-4681-95D2-D114806E5660}" type="datetimeFigureOut">
              <a:rPr lang="zh-CN" altLang="en-US" smtClean="0"/>
              <a:t>2017-11-30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3CA8A-2AFB-48E2-B98A-AF663844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1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4AA938D-B8BB-4B52-BE37-5720D83C0FCE}" type="datetime11">
              <a:rPr lang="zh-CN" altLang="en-US" smtClean="0">
                <a:solidFill>
                  <a:srgbClr val="333333"/>
                </a:solidFill>
              </a:rPr>
              <a:t>17:52:11</a:t>
            </a:fld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333333"/>
                </a:solidFill>
              </a:rPr>
              <a:t>机器学习导论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B3C5A7F-F833-4459-9A85-357A3044CDC1}" type="slidenum">
              <a:rPr lang="en-US" altLang="zh-CN">
                <a:solidFill>
                  <a:srgbClr val="3333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7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AB944-9F2E-42FC-8765-B25D3B4CD4BE}" type="datetime11">
              <a:rPr lang="zh-CN" altLang="en-US" smtClean="0">
                <a:solidFill>
                  <a:srgbClr val="000000"/>
                </a:solidFill>
              </a:rPr>
              <a:t>17:52:11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73700-E53C-4BE1-90AF-C264006825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36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13989-6A33-4117-B956-5C1520005B4D}" type="datetime11">
              <a:rPr lang="zh-CN" altLang="en-US" smtClean="0">
                <a:solidFill>
                  <a:srgbClr val="000000"/>
                </a:solidFill>
              </a:rPr>
              <a:t>17:52:11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E75D9-EE00-4A15-8075-34D4EE7907B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0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77BD0-5F2D-4E3D-86EE-27E5E7DE11C9}" type="datetime11">
              <a:rPr lang="zh-CN" altLang="en-US" smtClean="0">
                <a:solidFill>
                  <a:srgbClr val="000000"/>
                </a:solidFill>
              </a:rPr>
              <a:t>17:52:11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2CCEF-25BF-4DDB-BBE6-413E481E1BF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94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07CC7-9B7A-4F45-9B19-7C7F69137E75}" type="datetime11">
              <a:rPr lang="zh-CN" altLang="en-US" smtClean="0">
                <a:solidFill>
                  <a:srgbClr val="000000"/>
                </a:solidFill>
              </a:rPr>
              <a:t>17:52:11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BDE8D-7172-410F-ABBC-3982E19E7EB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20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CBF27-3727-4617-BE1E-1D5D08CC5BEF}" type="datetime11">
              <a:rPr lang="zh-CN" altLang="en-US" smtClean="0">
                <a:solidFill>
                  <a:srgbClr val="000000"/>
                </a:solidFill>
              </a:rPr>
              <a:t>17:52:11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DBF39-70BC-4C7A-B6D6-BC91FE641C1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93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9832C-B411-4425-A9E7-7363CCCED173}" type="datetime11">
              <a:rPr lang="zh-CN" altLang="en-US" smtClean="0">
                <a:solidFill>
                  <a:srgbClr val="000000"/>
                </a:solidFill>
              </a:rPr>
              <a:t>17:52:11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3AF2E-258E-4A0B-8B09-315CA70F42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2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BB247-3242-4087-9A46-2B552C5864BC}" type="datetime11">
              <a:rPr lang="zh-CN" altLang="en-US" smtClean="0">
                <a:solidFill>
                  <a:srgbClr val="000000"/>
                </a:solidFill>
              </a:rPr>
              <a:t>17:52:11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D7C6E-B65B-47B0-845A-EA061397D45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D8423-100A-4BF7-A768-D637EAC4B9A8}" type="datetime11">
              <a:rPr lang="zh-CN" altLang="en-US" smtClean="0">
                <a:solidFill>
                  <a:srgbClr val="000000"/>
                </a:solidFill>
              </a:rPr>
              <a:t>17:52:11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9126D-0AFC-4BE4-8A4C-37459F8B817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1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D8A11-E988-4399-BEC7-74933748BB98}" type="datetime11">
              <a:rPr lang="zh-CN" altLang="en-US" smtClean="0">
                <a:solidFill>
                  <a:srgbClr val="000000"/>
                </a:solidFill>
              </a:rPr>
              <a:t>17:52:11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99990-C4A4-460E-ACE2-9BD2ED9093B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5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5F266-39D4-4838-8DF3-0FD526CC3908}" type="datetime11">
              <a:rPr lang="zh-CN" altLang="en-US" smtClean="0">
                <a:solidFill>
                  <a:srgbClr val="000000"/>
                </a:solidFill>
              </a:rPr>
              <a:t>17:52:11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CC24F-789A-4A17-BA32-DE809571727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0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EDE8F-770C-4693-B223-7BC633605876}" type="datetime11">
              <a:rPr lang="zh-CN" altLang="en-US" smtClean="0">
                <a:solidFill>
                  <a:srgbClr val="000000"/>
                </a:solidFill>
              </a:rPr>
              <a:t>17:52:11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3AEBC-0C39-4ED8-BBF7-649E425A91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3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83412-7DDE-4193-8A1E-3D857444D0C9}" type="datetime11">
              <a:rPr lang="zh-CN" altLang="en-US" smtClean="0">
                <a:solidFill>
                  <a:srgbClr val="000000"/>
                </a:solidFill>
              </a:rPr>
              <a:t>17:52:11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D2C20-8F76-4C90-8925-A23544AD928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8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9CBCF-A8FE-4CBC-A39F-3101316901DC}" type="datetime11">
              <a:rPr lang="zh-CN" altLang="en-US" smtClean="0">
                <a:solidFill>
                  <a:srgbClr val="000000"/>
                </a:solidFill>
              </a:rPr>
              <a:t>17:52:11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D4185-E99E-4445-8AA6-E370E94E115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5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504" y="9148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4A9271-C405-43E7-94E1-03B11122F29B}" type="datetime11">
              <a:rPr lang="zh-CN" altLang="en-US" smtClean="0">
                <a:solidFill>
                  <a:srgbClr val="000000"/>
                </a:solidFill>
              </a:rPr>
              <a:t>17:52:11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633D05-2C7E-42C1-A2C3-7CA29C7A9DF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9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7" Type="http://schemas.openxmlformats.org/officeDocument/2006/relationships/image" Target="../media/image28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tm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tmp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84300" y="1808163"/>
            <a:ext cx="5851525" cy="1981200"/>
          </a:xfrm>
        </p:spPr>
        <p:txBody>
          <a:bodyPr/>
          <a:lstStyle/>
          <a:p>
            <a:pPr algn="ctr" eaLnBrk="1" hangingPunct="1"/>
            <a:r>
              <a:rPr lang="zh-CN" altLang="en-US" sz="4800" dirty="0" smtClean="0">
                <a:solidFill>
                  <a:srgbClr val="000000"/>
                </a:solidFill>
                <a:ea typeface="方正启体简体" pitchFamily="65" charset="-122"/>
              </a:rPr>
              <a:t>最大似然估计</a:t>
            </a:r>
            <a:r>
              <a:rPr lang="en-US" altLang="zh-CN" sz="4800" dirty="0" smtClean="0">
                <a:solidFill>
                  <a:srgbClr val="000000"/>
                </a:solidFill>
                <a:ea typeface="方正启体简体" pitchFamily="65" charset="-122"/>
              </a:rPr>
              <a:t/>
            </a:r>
            <a:br>
              <a:rPr lang="en-US" altLang="zh-CN" sz="4800" dirty="0" smtClean="0">
                <a:solidFill>
                  <a:srgbClr val="000000"/>
                </a:solidFill>
                <a:ea typeface="方正启体简体" pitchFamily="65" charset="-122"/>
              </a:rPr>
            </a:br>
            <a:r>
              <a:rPr lang="en-US" altLang="zh-CN" sz="2800" dirty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Maximum </a:t>
            </a:r>
            <a:r>
              <a:rPr lang="en-US" altLang="zh-CN" sz="2800" dirty="0" smtClean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Likelihood Estimation</a:t>
            </a:r>
          </a:p>
        </p:txBody>
      </p:sp>
    </p:spTree>
    <p:extLst>
      <p:ext uri="{BB962C8B-B14F-4D97-AF65-F5344CB8AC3E}">
        <p14:creationId xmlns:p14="http://schemas.microsoft.com/office/powerpoint/2010/main" val="13366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故事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二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686" y="2138080"/>
            <a:ext cx="763284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下课了，一群男女同学分别去厕所了。然后，小明闲着无聊，想知道课间是男生上厕所的人多还是女生上厕所的人比较多</a:t>
            </a:r>
            <a:r>
              <a:rPr lang="zh-CN" altLang="en-US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</a:t>
            </a:r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于是小明就跑去蹲在男厕和女厕的门口。蹲了五分钟，突然一个美女走出来，小明狂喜，跑</a:t>
            </a:r>
            <a:r>
              <a:rPr lang="zh-CN" altLang="en-US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过来说，</a:t>
            </a:r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课间女生上厕所的人比较多，你要不相信你可以进去数数</a:t>
            </a:r>
            <a:r>
              <a:rPr lang="zh-CN" altLang="en-US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en-US" altLang="zh-CN" sz="20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indent="457200"/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问小明是怎么知道的。小明说：“</a:t>
            </a:r>
            <a:r>
              <a:rPr lang="en-US" altLang="zh-CN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5</a:t>
            </a:r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分钟了，出来的是女生，女生啊，那么女生出来的概率肯定是最大的了，或者说比男生要大，那么女厕所的人肯定比男厕所的人多”。看到了没，小明已经运用最大似然估计了。小明是</a:t>
            </a:r>
            <a:r>
              <a:rPr lang="zh-CN" altLang="en-US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通过</a:t>
            </a:r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观察到女生先</a:t>
            </a:r>
            <a:r>
              <a:rPr lang="zh-CN" altLang="en-US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出来，来判断的。</a:t>
            </a:r>
            <a:endParaRPr lang="en-US" altLang="zh-CN" sz="20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indent="457200"/>
            <a:r>
              <a:rPr lang="zh-CN" altLang="en-US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那么</a:t>
            </a:r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什么情况下，女生会先出来呢？肯定是女生出来的概率最大的时候了，那什么时候女生出来的概率最大啊，那肯定是女厕所比男厕所多人的时候了，这个就是小明估计到的参数了。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B890E3-E40B-469B-8872-D1948B5F40EB}" type="datetime11">
              <a:rPr lang="zh-CN" altLang="en-US" smtClean="0">
                <a:solidFill>
                  <a:srgbClr val="000000"/>
                </a:solidFill>
              </a:rPr>
              <a:t>17:52:13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最大似然估计量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2132856"/>
            <a:ext cx="7704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回到男生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身高的例子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。在学校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那么多男生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中，我一抽就抽到这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100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男生，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而不是其他人，那是不是表示在整个学校中，这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100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个人出现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的概率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最大。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这个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概率怎么表示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？就是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上面那个似然函数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L(θ)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所以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，我们就只需要找到一个参数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θ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，其对应的似然函数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L(θ)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最大，也就是说抽到这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100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男生概率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最大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这个叫做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θ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的最大似然估计量，记为：</a:t>
            </a:r>
          </a:p>
          <a:p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06" y="5607453"/>
            <a:ext cx="2095793" cy="485843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20A362-EA9A-4014-BD08-01E365229453}" type="datetime11">
              <a:rPr lang="zh-CN" altLang="en-US" smtClean="0">
                <a:solidFill>
                  <a:srgbClr val="000000"/>
                </a:solidFill>
              </a:rPr>
              <a:t>17:52:13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2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对数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似然函数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2132856"/>
            <a:ext cx="77048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L(θ)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是连乘的，所以为了便于分析，还可以定义对数似然函数，将其变成连加的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求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H(θ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对所有参数的偏导数，也就是梯度了，那么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个未知的参数，就有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个方程，方程组的解就是似然函数的极值点了，当然就得到这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个参数了。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076526"/>
            <a:ext cx="5134692" cy="704948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0717B3-F2E9-4E97-AC55-D281A0D725FB}" type="datetime11">
              <a:rPr lang="zh-CN" altLang="en-US" smtClean="0">
                <a:solidFill>
                  <a:srgbClr val="000000"/>
                </a:solidFill>
              </a:rPr>
              <a:t>17:52:13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4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一般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步骤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2132856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求最大似然函数估计值的一般步骤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（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）写出似然函数；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（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）对似然函数取对数，并整理；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（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3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）求导数，令导数为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0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，得到似然方程；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（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4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）解似然方程，得到的参数即为所求；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73C092-3048-4A04-98F8-E316481EC258}" type="datetime11">
              <a:rPr lang="zh-CN" altLang="en-US" smtClean="0">
                <a:solidFill>
                  <a:srgbClr val="000000"/>
                </a:solidFill>
              </a:rPr>
              <a:t>17:52:18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8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实例一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2132856"/>
            <a:ext cx="77048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10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次抛硬币的结果是：正正反正正正反反正</a:t>
            </a: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正</a:t>
            </a:r>
            <a:endParaRPr lang="en-US" altLang="zh-CN" sz="28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假设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p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是每次抛硬币结果为正的概率</a:t>
            </a: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en-US" altLang="zh-CN" sz="28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得到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这样的实验结果的概率是</a:t>
            </a: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endParaRPr lang="en-US" altLang="zh-CN" sz="28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最优解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是：</a:t>
            </a:r>
            <a:r>
              <a:rPr lang="en-US" altLang="zh-CN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p=0.7  (</a:t>
            </a: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最大似然估计值）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949" y="4230878"/>
            <a:ext cx="4542094" cy="88101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010CE0-60FA-46E8-B180-6EA53AA34B03}" type="datetime11">
              <a:rPr lang="zh-CN" altLang="en-US" smtClean="0">
                <a:solidFill>
                  <a:srgbClr val="000000"/>
                </a:solidFill>
              </a:rPr>
              <a:t>17:52:18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二项分布的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最大似然估计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988840"/>
            <a:ext cx="80648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投硬币试验中，进行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次独立试验，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次朝上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N-n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次朝下。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假定朝上的概率为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p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，使用对数似然函数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作为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目标函数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求导得到最优解：</a:t>
            </a: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458819"/>
            <a:ext cx="4896544" cy="590963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79" y="4867888"/>
            <a:ext cx="5130901" cy="93737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9DDF7-5084-46A5-9A20-F7FE6DA9F578}" type="datetime11">
              <a:rPr lang="zh-CN" altLang="en-US" smtClean="0">
                <a:solidFill>
                  <a:srgbClr val="000000"/>
                </a:solidFill>
              </a:rPr>
              <a:t>17:52:18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28" y="3429000"/>
            <a:ext cx="2646500" cy="892873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实例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二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2132856"/>
            <a:ext cx="77048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若给定一组样本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en-US" altLang="zh-CN" sz="28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,x</a:t>
            </a:r>
            <a:r>
              <a:rPr lang="en-US" altLang="zh-CN" sz="28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…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en-US" altLang="zh-CN" sz="28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n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，已知它们来自于 高斯分布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N(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μ,σ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，试估计参数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μ,σ</a:t>
            </a: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en-US" altLang="zh-CN" sz="28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高斯分布的概率密度函数</a:t>
            </a: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endParaRPr lang="en-US" altLang="zh-CN" sz="28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将</a:t>
            </a:r>
            <a:r>
              <a:rPr lang="en-US" altLang="zh-CN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的样本值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en-US" altLang="zh-CN" sz="28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带入，得到：</a:t>
            </a:r>
          </a:p>
          <a:p>
            <a:endParaRPr lang="zh-CN" altLang="en-US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956769"/>
            <a:ext cx="3096344" cy="970839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71049-CB08-4D91-B4CA-55DD92F5C556}" type="datetime11">
              <a:rPr lang="zh-CN" altLang="en-US" smtClean="0">
                <a:solidFill>
                  <a:srgbClr val="000000"/>
                </a:solidFill>
              </a:rPr>
              <a:t>17:52:18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6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化简对数似然函数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88839"/>
            <a:ext cx="5012515" cy="415963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CF9C0C-6CF5-41AE-A8F7-19D3787B8B32}" type="datetime11">
              <a:rPr lang="zh-CN" altLang="en-US" smtClean="0">
                <a:solidFill>
                  <a:srgbClr val="000000"/>
                </a:solidFill>
              </a:rPr>
              <a:t>17:52:18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101" y="2420888"/>
            <a:ext cx="4705139" cy="792088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26744"/>
            <a:ext cx="2592288" cy="1790488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参数估计的结论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988840"/>
            <a:ext cx="741682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目标函数：</a:t>
            </a:r>
            <a:endParaRPr lang="en-US" altLang="zh-CN" sz="28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将目标函数对参数</a:t>
            </a:r>
            <a:r>
              <a:rPr lang="en-US" altLang="zh-CN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μ,σ</a:t>
            </a:r>
            <a:r>
              <a:rPr lang="en-US" altLang="zh-CN" sz="2800" baseline="30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分别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求偏导，很</a:t>
            </a: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容易得到</a:t>
            </a:r>
            <a:r>
              <a:rPr lang="en-US" altLang="zh-CN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μ,σ</a:t>
            </a:r>
            <a:r>
              <a:rPr lang="en-US" altLang="zh-CN" sz="2800" baseline="30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式子</a:t>
            </a: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endParaRPr lang="en-US" altLang="zh-CN" sz="28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样本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的均值即高斯分布的均值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，样本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的伪方差即高斯分布的方差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zh-CN" altLang="en-US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F5ED64-1950-404A-BF36-3DF99A532972}" type="datetime11">
              <a:rPr lang="zh-CN" altLang="en-US" smtClean="0">
                <a:solidFill>
                  <a:srgbClr val="000000"/>
                </a:solidFill>
              </a:rPr>
              <a:t>17:52:18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5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84300" y="1808163"/>
            <a:ext cx="5851525" cy="1981200"/>
          </a:xfrm>
        </p:spPr>
        <p:txBody>
          <a:bodyPr/>
          <a:lstStyle/>
          <a:p>
            <a:pPr algn="ctr" eaLnBrk="1" hangingPunct="1"/>
            <a:r>
              <a:rPr lang="en-US" altLang="zh-CN" sz="48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EM</a:t>
            </a:r>
            <a:r>
              <a:rPr lang="zh-CN" altLang="en-US" sz="4800" dirty="0" smtClean="0">
                <a:solidFill>
                  <a:srgbClr val="000000"/>
                </a:solidFill>
                <a:ea typeface="方正启体简体" pitchFamily="65" charset="-122"/>
              </a:rPr>
              <a:t>算法</a:t>
            </a:r>
            <a:r>
              <a:rPr lang="en-US" altLang="zh-CN" sz="4800" dirty="0" smtClean="0">
                <a:solidFill>
                  <a:srgbClr val="000000"/>
                </a:solidFill>
                <a:ea typeface="方正启体简体" pitchFamily="65" charset="-122"/>
              </a:rPr>
              <a:t/>
            </a:r>
            <a:br>
              <a:rPr lang="en-US" altLang="zh-CN" sz="4800" dirty="0" smtClean="0">
                <a:solidFill>
                  <a:srgbClr val="000000"/>
                </a:solidFill>
                <a:ea typeface="方正启体简体" pitchFamily="65" charset="-122"/>
              </a:rPr>
            </a:br>
            <a:r>
              <a:rPr lang="en-US" altLang="zh-CN" sz="2800" dirty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Expectation Maximization Algorithm</a:t>
            </a:r>
            <a:endParaRPr lang="en-US" altLang="zh-CN" sz="2800" dirty="0" smtClean="0">
              <a:solidFill>
                <a:srgbClr val="000000"/>
              </a:solidFill>
              <a:latin typeface="Monotype Corsiva" pitchFamily="66" charset="0"/>
              <a:ea typeface="方正启体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0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MLE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2623071"/>
            <a:ext cx="54726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1821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年首先由德国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数学家高斯提出。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1922</a:t>
            </a:r>
            <a:r>
              <a:rPr lang="zh-CN" altLang="en-US" sz="2400" dirty="0" smtClean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年英国</a:t>
            </a:r>
            <a:r>
              <a:rPr lang="zh-CN" altLang="en-US" sz="24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统计学家</a:t>
            </a:r>
            <a:r>
              <a:rPr lang="en-US" altLang="zh-CN" sz="2400" dirty="0" smtClean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Fisher</a:t>
            </a:r>
            <a:r>
              <a:rPr lang="zh-CN" altLang="en-US" sz="2400" dirty="0" smtClean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发表论文，取名</a:t>
            </a:r>
            <a:r>
              <a:rPr lang="en-US" altLang="zh-CN" sz="2400" dirty="0" smtClean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MLE</a:t>
            </a:r>
            <a:r>
              <a:rPr lang="zh-CN" altLang="en-US" sz="2400" dirty="0" smtClean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en-US" altLang="zh-CN" sz="2400" dirty="0" smtClean="0">
              <a:solidFill>
                <a:srgbClr val="C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1950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年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J. Wiley &amp;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Sons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再次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提出了这个思想，并且首先探讨了这种方法的一些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性质。</a:t>
            </a: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AFB0B4-1401-4B5C-AE86-57984FFDBADA}" type="datetime11">
              <a:rPr lang="zh-CN" altLang="en-US" smtClean="0">
                <a:solidFill>
                  <a:srgbClr val="000000"/>
                </a:solidFill>
              </a:rPr>
              <a:t>17:52:13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26" name="Picture 2" descr="http://a.hiphotos.baidu.com/baike/c0%3Dbaike60%2C5%2C5%2C60%2C20%3Bt%3Dgif/sign=6911aa6f6e061d95694b3f6a1a9d61b4/574e9258d109b3de5c92373fccbf6c81800a4cb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6" t="8529" r="27174" b="14275"/>
          <a:stretch/>
        </p:blipFill>
        <p:spPr bwMode="auto">
          <a:xfrm>
            <a:off x="6444208" y="2661014"/>
            <a:ext cx="1960775" cy="294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什么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算法</a:t>
            </a:r>
            <a:r>
              <a:rPr lang="en-US" altLang="zh-CN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?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3284984"/>
            <a:ext cx="56166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zh-CN" altLang="en-US" sz="4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无监督学习算法</a:t>
            </a:r>
            <a:endParaRPr lang="zh-CN" altLang="en-US" sz="4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00845D-4F1D-4F62-B289-1930F8A16BC9}" type="datetime11">
              <a:rPr lang="zh-CN" altLang="en-US" smtClean="0">
                <a:solidFill>
                  <a:srgbClr val="000000"/>
                </a:solidFill>
              </a:rPr>
              <a:t>17:52:18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20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考虑问题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2279254"/>
            <a:ext cx="7632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在校园里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随便活捉了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200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个学生，有男有女，但这次没能分开。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现在的问题：若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样本中存在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男生和女生，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身高分别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服从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N(</a:t>
            </a:r>
            <a:r>
              <a:rPr lang="el-GR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μ</a:t>
            </a:r>
            <a:r>
              <a:rPr lang="el-GR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el-GR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,σ</a:t>
            </a:r>
            <a:r>
              <a:rPr lang="el-GR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el-GR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N(</a:t>
            </a:r>
            <a:r>
              <a:rPr lang="el-GR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μ</a:t>
            </a:r>
            <a:r>
              <a:rPr lang="el-GR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el-GR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,σ</a:t>
            </a:r>
            <a:r>
              <a:rPr lang="el-GR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el-GR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的分布，试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估计</a:t>
            </a:r>
            <a:r>
              <a:rPr lang="el-GR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μ</a:t>
            </a:r>
            <a:r>
              <a:rPr lang="el-GR" altLang="zh-CN" sz="2400" baseline="-25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el-GR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,σ</a:t>
            </a:r>
            <a:r>
              <a:rPr lang="el-GR" altLang="zh-CN" sz="2400" baseline="-25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el-GR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,μ</a:t>
            </a:r>
            <a:r>
              <a:rPr lang="el-GR" altLang="zh-CN" sz="2400" baseline="-25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el-GR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,σ</a:t>
            </a:r>
            <a:r>
              <a:rPr lang="el-GR" altLang="zh-CN" sz="2400" baseline="-25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el-GR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zh-CN" altLang="el-GR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zh-CN" altLang="el-GR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这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个人是男的还是女的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？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男生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和女生对应的身高的高斯分布的参数是多少？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3A36BD-B97A-4DDB-8504-789727B2A58E}" type="datetime11">
              <a:rPr lang="zh-CN" altLang="en-US" smtClean="0">
                <a:solidFill>
                  <a:srgbClr val="000000"/>
                </a:solidFill>
              </a:rPr>
              <a:t>17:52:18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问题所在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9672" y="3284984"/>
            <a:ext cx="56166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4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先有鸡还是先有</a:t>
            </a:r>
            <a:r>
              <a:rPr lang="zh-CN" altLang="en-US" sz="4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蛋？</a:t>
            </a:r>
            <a:endParaRPr lang="zh-CN" altLang="en-US" sz="4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00845D-4F1D-4F62-B289-1930F8A16BC9}" type="datetime11">
              <a:rPr lang="zh-CN" altLang="en-US" smtClean="0">
                <a:solidFill>
                  <a:srgbClr val="000000"/>
                </a:solidFill>
              </a:rPr>
              <a:t>17:52:18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7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又是故事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2420888"/>
            <a:ext cx="7632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小时候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老妈给一大袋糖果给你，叫你和你姐姐等分，然后你懒得去点糖果的个数，所以你也就不知道每个人到底该分多少个。咱们一般怎么做呢？先把一袋糖果目测的分为两袋，然后把两袋糖果拿在左右手，看哪个重，如果右手重，那很明显右手这代糖果多了，然后你再在右手这袋糖果中抓一把放到左手这袋，然后再感受下哪个重，然后再从重的那袋抓一小把放进轻的那一袋，继续下去，直到你感觉两袋糖果差不多相等了为止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A91608-661F-479B-BF2D-71AA3F97B228}" type="datetime11">
              <a:rPr lang="zh-CN" altLang="en-US" smtClean="0">
                <a:solidFill>
                  <a:srgbClr val="000000"/>
                </a:solidFill>
              </a:rPr>
              <a:t>17:52:18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7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EM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的思想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2714144"/>
            <a:ext cx="7632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假设我们想估计知道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B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两个参数，在开始状态下二者都是未知的，但如果知道了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的信息就可以得到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B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的信息，反过来知道了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B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也就得到了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。可以考虑首先赋予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某种初值，以此得到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B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的估计值，然后从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B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的当前值出发，重新估计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的取值，这个过程一直持续到收敛为止。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3EE216-F893-43BB-B5FD-AB59018EC7AE}" type="datetime11">
              <a:rPr lang="zh-CN" altLang="en-US" smtClean="0">
                <a:solidFill>
                  <a:srgbClr val="000000"/>
                </a:solidFill>
              </a:rPr>
              <a:t>17:52:18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2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怎么用？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8"/>
          <a:stretch/>
        </p:blipFill>
        <p:spPr>
          <a:xfrm>
            <a:off x="1187624" y="1844824"/>
            <a:ext cx="7020272" cy="492768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87D92-7501-43F8-8F37-63CD8D57F35C}" type="datetime11">
              <a:rPr lang="zh-CN" altLang="en-US" smtClean="0">
                <a:solidFill>
                  <a:srgbClr val="000000"/>
                </a:solidFill>
              </a:rPr>
              <a:t>17:52:19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8064" y="4345940"/>
            <a:ext cx="7200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0.4</a:t>
            </a:r>
            <a:endParaRPr lang="zh-CN" altLang="en-US" sz="28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4922004"/>
            <a:ext cx="104411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0.05</a:t>
            </a:r>
            <a:endParaRPr lang="zh-CN" altLang="en-US" sz="2800" dirty="0">
              <a:latin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64874" y="6040834"/>
            <a:ext cx="2035249" cy="628526"/>
            <a:chOff x="4664874" y="6040834"/>
            <a:chExt cx="2035249" cy="628526"/>
          </a:xfrm>
        </p:grpSpPr>
        <p:sp>
          <p:nvSpPr>
            <p:cNvPr id="6" name="矩形 5"/>
            <p:cNvSpPr/>
            <p:nvPr/>
          </p:nvSpPr>
          <p:spPr>
            <a:xfrm>
              <a:off x="5940152" y="6309320"/>
              <a:ext cx="72008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 rot="21032014">
                  <a:off x="4664874" y="6040834"/>
                  <a:ext cx="2035249" cy="55906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/>
                              </a:rPr>
                              <m:t>0.2</m:t>
                            </m:r>
                            <m:r>
                              <a:rPr lang="en-US" altLang="zh-CN" sz="1600" b="0" i="1" smtClean="0">
                                <a:latin typeface="Cambria Math"/>
                                <a:ea typeface="Cambria Math"/>
                              </a:rPr>
                              <m:t>×0.4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/>
                              </a:rPr>
                              <m:t>0.2</m:t>
                            </m:r>
                            <m:r>
                              <a:rPr lang="en-US" altLang="zh-CN" sz="1600" b="0" i="1" smtClean="0">
                                <a:latin typeface="Cambria Math"/>
                                <a:ea typeface="Cambria Math"/>
                              </a:rPr>
                              <m:t>×0.4+0.8×0.05</m:t>
                            </m:r>
                          </m:den>
                        </m:f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32014">
                  <a:off x="4664874" y="6040834"/>
                  <a:ext cx="2035249" cy="55906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32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怎么用？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36" y="1921791"/>
            <a:ext cx="7092280" cy="467556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027244-0D8F-48F2-861A-FFDFC8370AA0}" type="datetime11">
              <a:rPr lang="zh-CN" altLang="en-US" smtClean="0">
                <a:solidFill>
                  <a:srgbClr val="000000"/>
                </a:solidFill>
              </a:rPr>
              <a:t>17:52:22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1176667">
            <a:off x="2684505" y="5859600"/>
            <a:ext cx="1202112" cy="116666"/>
          </a:xfrm>
          <a:prstGeom prst="rightArrow">
            <a:avLst>
              <a:gd name="adj1" fmla="val 50000"/>
              <a:gd name="adj2" fmla="val 15661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4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一般化问题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323528" y="2660290"/>
            <a:ext cx="8712968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9905">
              <a:spcBef>
                <a:spcPts val="100"/>
              </a:spcBef>
            </a:pPr>
            <a:r>
              <a:rPr sz="28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随机变量</a:t>
            </a:r>
            <a:r>
              <a:rPr sz="28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X</a:t>
            </a:r>
            <a:r>
              <a:rPr sz="2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是有</a:t>
            </a:r>
            <a:r>
              <a:rPr sz="28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个高斯分布混合而成，</a:t>
            </a:r>
            <a:r>
              <a:rPr sz="28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取</a:t>
            </a:r>
            <a:r>
              <a:rPr sz="28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各高斯分布的概率为</a:t>
            </a:r>
            <a:r>
              <a:rPr sz="28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π</a:t>
            </a:r>
            <a:r>
              <a:rPr sz="2800" spc="-7" baseline="-20833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1</a:t>
            </a:r>
            <a:r>
              <a:rPr lang="en-US" altLang="zh-CN"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,</a:t>
            </a:r>
            <a:r>
              <a:rPr sz="28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π</a:t>
            </a:r>
            <a:r>
              <a:rPr sz="2800" spc="-7" baseline="-20833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2</a:t>
            </a:r>
            <a:r>
              <a:rPr lang="en-US" altLang="zh-CN"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,</a:t>
            </a:r>
            <a:r>
              <a:rPr sz="28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...</a:t>
            </a:r>
            <a:r>
              <a:rPr sz="2800" spc="-7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</a:t>
            </a:r>
            <a:r>
              <a:rPr sz="2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π</a:t>
            </a:r>
            <a:r>
              <a:rPr sz="2800" baseline="-20833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，第</a:t>
            </a:r>
            <a:r>
              <a:rPr sz="2800" spc="-1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个高斯分布的均值为</a:t>
            </a: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μ</a:t>
            </a:r>
            <a:r>
              <a:rPr sz="2800" spc="-7" baseline="-20833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，</a:t>
            </a:r>
            <a:r>
              <a:rPr sz="2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方差为</a:t>
            </a: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Σ</a:t>
            </a:r>
            <a:r>
              <a:rPr sz="2800" spc="-7" baseline="-20833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。</a:t>
            </a:r>
            <a:r>
              <a:rPr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若观测到随机</a:t>
            </a:r>
            <a:r>
              <a:rPr sz="28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变量</a:t>
            </a:r>
            <a:r>
              <a:rPr sz="2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X</a:t>
            </a:r>
            <a:r>
              <a:rPr sz="2800" spc="-2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</a:t>
            </a:r>
            <a:r>
              <a:rPr sz="2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一系列</a:t>
            </a:r>
            <a:r>
              <a:rPr sz="2800" spc="-1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样</a:t>
            </a:r>
            <a:r>
              <a:rPr sz="2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本</a:t>
            </a: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x</a:t>
            </a:r>
            <a:r>
              <a:rPr sz="2800" spc="-7" baseline="-20833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1</a:t>
            </a: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,x</a:t>
            </a:r>
            <a:r>
              <a:rPr sz="2800" spc="-7" baseline="-20833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2</a:t>
            </a: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,...,</a:t>
            </a:r>
            <a:r>
              <a:rPr sz="2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x</a:t>
            </a:r>
            <a:r>
              <a:rPr sz="2800" spc="-7" baseline="-20833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n</a:t>
            </a:r>
            <a:r>
              <a:rPr sz="2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，</a:t>
            </a:r>
            <a:r>
              <a:rPr sz="28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试</a:t>
            </a:r>
            <a:r>
              <a:rPr sz="2800" spc="-2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估</a:t>
            </a:r>
            <a:r>
              <a:rPr sz="28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计参</a:t>
            </a:r>
            <a:r>
              <a:rPr sz="2800" spc="-1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数</a:t>
            </a:r>
            <a:r>
              <a:rPr sz="2800" b="1" spc="-1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π</a:t>
            </a:r>
            <a:r>
              <a:rPr sz="2800" spc="-1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，</a:t>
            </a:r>
            <a:r>
              <a:rPr sz="2800" b="1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μ</a:t>
            </a:r>
            <a:r>
              <a:rPr sz="28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，</a:t>
            </a:r>
            <a:r>
              <a:rPr sz="2800" b="1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Σ</a:t>
            </a:r>
            <a:r>
              <a:rPr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。</a:t>
            </a:r>
            <a:endParaRPr sz="28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A380E-EFDF-4595-BA4E-5D7908DF563C}" type="datetime11">
              <a:rPr lang="zh-CN" altLang="en-US" smtClean="0">
                <a:solidFill>
                  <a:srgbClr val="000000"/>
                </a:solidFill>
              </a:rPr>
              <a:t>17:52:22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对数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似然函数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179512" y="3861048"/>
            <a:ext cx="8712968" cy="1749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9905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由于在对数函数</a:t>
            </a:r>
            <a:r>
              <a:rPr lang="zh-CN" altLang="en-US" sz="28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里面有</a:t>
            </a:r>
            <a:r>
              <a:rPr lang="zh-CN" altLang="en-US"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加和，我们没法直 接用求导解方程的</a:t>
            </a:r>
            <a:r>
              <a:rPr lang="zh-CN" altLang="en-US" sz="28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办法求得</a:t>
            </a:r>
            <a:r>
              <a:rPr lang="zh-CN" altLang="en-US"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最大值。</a:t>
            </a:r>
            <a:r>
              <a:rPr lang="zh-CN" altLang="en-US" sz="28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为了</a:t>
            </a:r>
            <a:r>
              <a:rPr lang="zh-CN" altLang="en-US"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解决这个问题，我们分成两步。</a:t>
            </a:r>
          </a:p>
          <a:p>
            <a:pPr marL="481965" marR="509905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95073" y="2276872"/>
            <a:ext cx="5337829" cy="1103062"/>
            <a:chOff x="1898467" y="4715852"/>
            <a:chExt cx="5337829" cy="1103062"/>
          </a:xfrm>
        </p:grpSpPr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467" y="4797152"/>
              <a:ext cx="5337829" cy="10217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386086" y="4715852"/>
                  <a:ext cx="393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6086" y="4715852"/>
                  <a:ext cx="3938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537B15-90CE-4936-8E08-620CEC73C466}" type="datetime11">
              <a:rPr lang="zh-CN" altLang="en-US" smtClean="0">
                <a:solidFill>
                  <a:srgbClr val="000000"/>
                </a:solidFill>
              </a:rPr>
              <a:t>17:52:22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第一步：估算数据来自哪个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组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683568" y="2347277"/>
            <a:ext cx="7200800" cy="3400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估计数</a:t>
            </a:r>
            <a:r>
              <a:rPr lang="zh-CN" altLang="en-US" sz="2400" spc="-2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据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由每个</a:t>
            </a:r>
            <a:r>
              <a:rPr lang="zh-CN" altLang="en-US" sz="2400" spc="-2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组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生成</a:t>
            </a:r>
            <a:r>
              <a:rPr lang="zh-CN" altLang="en-US" sz="2400" spc="-2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概率：</a:t>
            </a:r>
            <a:r>
              <a:rPr lang="zh-CN" altLang="en-US" sz="2400" spc="-2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对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于每个</a:t>
            </a:r>
            <a:r>
              <a:rPr lang="zh-CN" altLang="en-US" sz="2400" spc="-2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样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本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x</a:t>
            </a:r>
            <a:r>
              <a:rPr lang="en-US" altLang="zh-CN" sz="2400" baseline="-21241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， 它由第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个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组生成</a:t>
            </a:r>
            <a:r>
              <a:rPr lang="zh-CN" altLang="en-US" sz="2400" spc="-1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概率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为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:</a:t>
            </a:r>
          </a:p>
          <a:p>
            <a:pPr marL="481965" marR="508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481965" marR="508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481965" marR="508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481965" marR="508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481965" marR="508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上式中的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μ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和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Σ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也是待估计的值，因此采样迭代法：  在计算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γ(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i,k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)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时假定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μ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和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Σ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已知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；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γ(</a:t>
            </a:r>
            <a:r>
              <a:rPr lang="en-US" altLang="zh-CN"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i,k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) 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亦可看成组份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k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在生成数据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x</a:t>
            </a:r>
            <a:r>
              <a:rPr lang="en-US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i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时所做的贡献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。</a:t>
            </a: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42535"/>
            <a:ext cx="3349068" cy="126658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B8DD68-879B-4522-9AF0-47D9F88FAD26}" type="datetime11">
              <a:rPr lang="zh-CN" altLang="en-US" smtClean="0">
                <a:solidFill>
                  <a:srgbClr val="000000"/>
                </a:solidFill>
              </a:rPr>
              <a:t>17:52:22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什么东东？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7704" y="2996952"/>
            <a:ext cx="51125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找出与样本的分布最接近的概率分布</a:t>
            </a:r>
            <a:r>
              <a:rPr lang="zh-CN" altLang="en-US" sz="4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模型</a:t>
            </a:r>
            <a:endParaRPr lang="zh-CN" altLang="en-US" sz="40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AFB0B4-1401-4B5C-AE86-57984FFDBADA}" type="datetime11">
              <a:rPr lang="zh-CN" altLang="en-US" smtClean="0">
                <a:solidFill>
                  <a:srgbClr val="000000"/>
                </a:solidFill>
              </a:rPr>
              <a:t>17:52:13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483768" y="3573016"/>
            <a:ext cx="3980047" cy="3149181"/>
            <a:chOff x="2483768" y="3595733"/>
            <a:chExt cx="3980047" cy="3149181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0"/>
            <a:stretch/>
          </p:blipFill>
          <p:spPr>
            <a:xfrm>
              <a:off x="2771480" y="3730362"/>
              <a:ext cx="3692335" cy="301455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645700" y="3595733"/>
              <a:ext cx="2582484" cy="24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83768" y="3718414"/>
              <a:ext cx="926300" cy="7062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第二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步：估计每个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组的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参数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539552" y="2035101"/>
            <a:ext cx="7560840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algn="just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对于所有的样本点，对于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组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而言，可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看</a:t>
            </a:r>
            <a:r>
              <a:rPr lang="zh-CN" altLang="en-US" sz="24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做</a:t>
            </a:r>
            <a:r>
              <a:rPr lang="zh-CN" altLang="en-US" sz="2400" spc="-5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生成</a:t>
            </a:r>
            <a:r>
              <a:rPr lang="zh-CN" altLang="en-US" sz="2400" spc="165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了            </a:t>
            </a:r>
            <a:endParaRPr lang="en-US" altLang="zh-CN" sz="2400" spc="165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481965" marR="5080" algn="just">
              <a:lnSpc>
                <a:spcPct val="100000"/>
              </a:lnSpc>
              <a:spcBef>
                <a:spcPts val="100"/>
              </a:spcBef>
            </a:pPr>
            <a:endParaRPr lang="en-US" altLang="zh-CN" sz="2400" spc="165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481965" marR="5080" algn="just">
              <a:lnSpc>
                <a:spcPct val="100000"/>
              </a:lnSpc>
              <a:spcBef>
                <a:spcPts val="100"/>
              </a:spcBef>
            </a:pPr>
            <a:endParaRPr lang="en-US" altLang="zh-CN" sz="2400" spc="-5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481965" marR="5080" algn="just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这些</a:t>
            </a:r>
            <a:r>
              <a:rPr lang="zh-CN" altLang="en-US" sz="2400" spc="-5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点。</a:t>
            </a:r>
            <a:r>
              <a:rPr lang="zh-CN" altLang="en-US" sz="24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组</a:t>
            </a:r>
            <a:r>
              <a:rPr lang="en-US" altLang="zh-CN" sz="24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是一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个标准的高斯分布，利用上面的结论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endParaRPr sz="24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567250"/>
            <a:ext cx="2849212" cy="477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6136" y="26276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Sorry, n -&gt; N</a:t>
            </a:r>
            <a:endParaRPr lang="zh-CN" altLang="en-US" dirty="0">
              <a:solidFill>
                <a:srgbClr val="C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F20FD6-776C-4F2C-8E6B-5339878B6A20}" type="datetime11">
              <a:rPr lang="zh-CN" altLang="en-US" smtClean="0">
                <a:solidFill>
                  <a:srgbClr val="000000"/>
                </a:solidFill>
              </a:rPr>
              <a:t>17:52:23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EM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算法的提出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71600" y="2097547"/>
                <a:ext cx="7128791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latin typeface="田氏保钓体简" panose="02010800040101010101" pitchFamily="2" charset="-122"/>
                    <a:ea typeface="田氏保钓体简" panose="02010800040101010101" pitchFamily="2" charset="-122"/>
                  </a:rPr>
                  <a:t>假定有训练集</a:t>
                </a:r>
                <a:endParaRPr lang="en-US" altLang="zh-CN" sz="2400" dirty="0">
                  <a:latin typeface="田氏保钓体简" panose="02010800040101010101" pitchFamily="2" charset="-122"/>
                  <a:ea typeface="田氏保钓体简" panose="02010800040101010101" pitchFamily="2" charset="-122"/>
                </a:endParaRPr>
              </a:p>
              <a:p>
                <a:r>
                  <a:rPr lang="zh-CN" altLang="en-US" sz="2400" dirty="0">
                    <a:latin typeface="田氏保钓体简" panose="02010800040101010101" pitchFamily="2" charset="-122"/>
                    <a:ea typeface="田氏保钓体简" panose="02010800040101010101" pitchFamily="2" charset="-122"/>
                  </a:rPr>
                  <a:t>包含</a:t>
                </a:r>
                <a:r>
                  <a:rPr lang="en-US" altLang="zh-CN" sz="2400" dirty="0">
                    <a:latin typeface="田氏保钓体简" panose="02010800040101010101" pitchFamily="2" charset="-122"/>
                    <a:ea typeface="田氏保钓体简" panose="02010800040101010101" pitchFamily="2" charset="-122"/>
                  </a:rPr>
                  <a:t>m</a:t>
                </a:r>
                <a:r>
                  <a:rPr lang="zh-CN" altLang="en-US" sz="2400" dirty="0">
                    <a:latin typeface="田氏保钓体简" panose="02010800040101010101" pitchFamily="2" charset="-122"/>
                    <a:ea typeface="田氏保钓体简" panose="02010800040101010101" pitchFamily="2" charset="-122"/>
                  </a:rPr>
                  <a:t>个独立样本，希望从中找到该组</a:t>
                </a:r>
                <a:r>
                  <a:rPr lang="zh-CN" altLang="en-US" sz="2400" dirty="0" smtClean="0">
                    <a:latin typeface="田氏保钓体简" panose="02010800040101010101" pitchFamily="2" charset="-122"/>
                    <a:ea typeface="田氏保钓体简" panose="02010800040101010101" pitchFamily="2" charset="-122"/>
                  </a:rPr>
                  <a:t>数据的</a:t>
                </a:r>
                <a:r>
                  <a:rPr lang="zh-CN" altLang="en-US" sz="2400" dirty="0">
                    <a:latin typeface="田氏保钓体简" panose="02010800040101010101" pitchFamily="2" charset="-122"/>
                    <a:ea typeface="田氏保钓体简" panose="02010800040101010101" pitchFamily="2" charset="-122"/>
                  </a:rPr>
                  <a:t>模型</a:t>
                </a:r>
                <a:r>
                  <a:rPr lang="en-US" altLang="zh-CN" sz="2400" dirty="0">
                    <a:latin typeface="田氏保钓体简" panose="02010800040101010101" pitchFamily="2" charset="-122"/>
                    <a:ea typeface="田氏保钓体简" panose="02010800040101010101" pitchFamily="2" charset="-122"/>
                  </a:rPr>
                  <a:t>p(</a:t>
                </a:r>
                <a:r>
                  <a:rPr lang="en-US" altLang="zh-CN" sz="2400" dirty="0" err="1">
                    <a:latin typeface="田氏保钓体简" panose="02010800040101010101" pitchFamily="2" charset="-122"/>
                    <a:ea typeface="田氏保钓体简" panose="02010800040101010101" pitchFamily="2" charset="-122"/>
                  </a:rPr>
                  <a:t>x,z</a:t>
                </a:r>
                <a:r>
                  <a:rPr lang="en-US" altLang="zh-CN" sz="2400" dirty="0">
                    <a:latin typeface="田氏保钓体简" panose="02010800040101010101" pitchFamily="2" charset="-122"/>
                    <a:ea typeface="田氏保钓体简" panose="02010800040101010101" pitchFamily="2" charset="-122"/>
                  </a:rPr>
                  <a:t>)</a:t>
                </a:r>
                <a:r>
                  <a:rPr lang="zh-CN" altLang="en-US" sz="2400" dirty="0">
                    <a:latin typeface="田氏保钓体简" panose="02010800040101010101" pitchFamily="2" charset="-122"/>
                    <a:ea typeface="田氏保钓体简" panose="02010800040101010101" pitchFamily="2" charset="-122"/>
                  </a:rPr>
                  <a:t>的</a:t>
                </a:r>
                <a:r>
                  <a:rPr lang="zh-CN" altLang="en-US" sz="2400" dirty="0" smtClean="0">
                    <a:latin typeface="田氏保钓体简" panose="02010800040101010101" pitchFamily="2" charset="-122"/>
                    <a:ea typeface="田氏保钓体简" panose="02010800040101010101" pitchFamily="2" charset="-122"/>
                  </a:rPr>
                  <a:t>参数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/>
                        <a:ea typeface="田氏保钓体简" panose="02010800040101010101" pitchFamily="2" charset="-122"/>
                      </a:rPr>
                      <m:t> </m:t>
                    </m:r>
                    <m:r>
                      <a:rPr lang="zh-CN" altLang="en-US" sz="2400" i="1" smtClean="0">
                        <a:latin typeface="Cambria Math"/>
                        <a:ea typeface="田氏保钓体简" panose="02010800040101010101" pitchFamily="2" charset="-122"/>
                      </a:rPr>
                      <m:t>𝜃</m:t>
                    </m:r>
                    <m:r>
                      <a:rPr lang="en-US" altLang="zh-CN" sz="2400" b="0" i="1" smtClean="0">
                        <a:latin typeface="Cambria Math"/>
                        <a:ea typeface="田氏保钓体简" panose="0201080004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田氏保钓体简" panose="02010800040101010101" pitchFamily="2" charset="-122"/>
                    <a:ea typeface="田氏保钓体简" panose="02010800040101010101" pitchFamily="2" charset="-122"/>
                  </a:rPr>
                  <a:t>。</a:t>
                </a:r>
                <a:endParaRPr lang="en-US" altLang="zh-CN" sz="2400" dirty="0" smtClean="0">
                  <a:latin typeface="田氏保钓体简" panose="02010800040101010101" pitchFamily="2" charset="-122"/>
                  <a:ea typeface="田氏保钓体简" panose="02010800040101010101" pitchFamily="2" charset="-122"/>
                </a:endParaRPr>
              </a:p>
              <a:p>
                <a:endParaRPr lang="zh-CN" altLang="en-US" sz="2400" dirty="0">
                  <a:latin typeface="田氏保钓体简" panose="02010800040101010101" pitchFamily="2" charset="-122"/>
                  <a:ea typeface="田氏保钓体简" panose="02010800040101010101" pitchFamily="2" charset="-122"/>
                </a:endParaRPr>
              </a:p>
              <a:p>
                <a:r>
                  <a:rPr lang="zh-CN" altLang="en-US" sz="2400" dirty="0">
                    <a:latin typeface="田氏保钓体简" panose="02010800040101010101" pitchFamily="2" charset="-122"/>
                    <a:ea typeface="田氏保钓体简" panose="02010800040101010101" pitchFamily="2" charset="-122"/>
                  </a:rPr>
                  <a:t>取对数似然函数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097547"/>
                <a:ext cx="7128791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1282" t="-2516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88" y="2072990"/>
            <a:ext cx="2044519" cy="491914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15" y="4021029"/>
            <a:ext cx="2611335" cy="1688798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B9BEF3-BD10-4209-8443-C1FBC5D8DD89}" type="datetime11">
              <a:rPr lang="zh-CN" altLang="en-US" smtClean="0">
                <a:solidFill>
                  <a:srgbClr val="000000"/>
                </a:solidFill>
              </a:rPr>
              <a:t>17:52:23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6056" y="1846565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无监督</a:t>
            </a:r>
          </a:p>
        </p:txBody>
      </p:sp>
    </p:spTree>
    <p:extLst>
      <p:ext uri="{BB962C8B-B14F-4D97-AF65-F5344CB8AC3E}">
        <p14:creationId xmlns:p14="http://schemas.microsoft.com/office/powerpoint/2010/main" val="124721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EM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算法的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策略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2097547"/>
            <a:ext cx="71287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z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是隐随机变量，不方便直接找到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参数估计。 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策略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：计算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l(θ)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下界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，求该下界的最大值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；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      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重复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该过程，直到收敛到局部最大值。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429000"/>
            <a:ext cx="5246417" cy="2958562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CC8543-A253-4AF9-88DB-99ACD21C7C53}" type="datetime11">
              <a:rPr lang="zh-CN" altLang="en-US" smtClean="0">
                <a:solidFill>
                  <a:srgbClr val="000000"/>
                </a:solidFill>
              </a:rPr>
              <a:t>17:52:23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292080" y="394815"/>
            <a:ext cx="3187399" cy="864096"/>
            <a:chOff x="5580112" y="404664"/>
            <a:chExt cx="3187399" cy="864096"/>
          </a:xfrm>
        </p:grpSpPr>
        <p:pic>
          <p:nvPicPr>
            <p:cNvPr id="7" name="图片 6" descr="屏幕剪辑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6156176" y="404664"/>
              <a:ext cx="2611335" cy="844399"/>
            </a:xfrm>
            <a:prstGeom prst="rect">
              <a:avLst/>
            </a:prstGeom>
          </p:spPr>
        </p:pic>
        <p:pic>
          <p:nvPicPr>
            <p:cNvPr id="8" name="图片 7" descr="屏幕剪辑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09" b="50000"/>
            <a:stretch/>
          </p:blipFill>
          <p:spPr>
            <a:xfrm>
              <a:off x="5580112" y="424361"/>
              <a:ext cx="652591" cy="844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58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Jensen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不等式：若</a:t>
            </a:r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f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是凸函数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043607" y="2021790"/>
            <a:ext cx="3415029" cy="3639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tabLst>
                <a:tab pos="482600" algn="l"/>
              </a:tabLst>
            </a:pP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基本</a:t>
            </a: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Jensen</a:t>
            </a: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不等式</a:t>
            </a:r>
            <a:endParaRPr sz="28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0000"/>
              </a:buClr>
            </a:pPr>
            <a:endParaRPr lang="en-US" sz="2800" dirty="0" smtClean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0000"/>
              </a:buClr>
            </a:pPr>
            <a:endParaRPr sz="2800" dirty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CC0000"/>
              </a:buClr>
              <a:tabLst>
                <a:tab pos="482600" algn="l"/>
              </a:tabLst>
            </a:pPr>
            <a:r>
              <a:rPr sz="2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若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tabLst>
                <a:tab pos="482600" algn="l"/>
              </a:tabLst>
            </a:pPr>
            <a:r>
              <a:rPr sz="2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则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0000"/>
              </a:buClr>
              <a:buFont typeface="Wingdings"/>
              <a:buChar char=""/>
            </a:pPr>
            <a:endParaRPr sz="2800" dirty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CC0000"/>
              </a:buClr>
              <a:tabLst>
                <a:tab pos="482600" algn="l"/>
              </a:tabLst>
            </a:pPr>
            <a:r>
              <a:rPr sz="2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若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tabLst>
                <a:tab pos="482600" algn="l"/>
              </a:tabLst>
            </a:pPr>
            <a:r>
              <a:rPr sz="2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则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47" y="2636912"/>
            <a:ext cx="5420325" cy="50405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56992"/>
            <a:ext cx="4529714" cy="399883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01" y="3861048"/>
            <a:ext cx="6541791" cy="398804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688945"/>
            <a:ext cx="5732262" cy="468247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265102"/>
            <a:ext cx="4489647" cy="792291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99" y="5949280"/>
            <a:ext cx="2560059" cy="51619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9B828-ABA6-4192-B042-05DE47FD0AD4}" type="datetime11">
              <a:rPr lang="zh-CN" altLang="en-US" smtClean="0">
                <a:solidFill>
                  <a:srgbClr val="000000"/>
                </a:solidFill>
              </a:rPr>
              <a:t>17:52:24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4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Jensen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不等式：若</a:t>
            </a:r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f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是凸函数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949280"/>
            <a:ext cx="2560059" cy="51619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9B828-ABA6-4192-B042-05DE47FD0AD4}" type="datetime11">
              <a:rPr lang="zh-CN" altLang="en-US" smtClean="0">
                <a:solidFill>
                  <a:srgbClr val="000000"/>
                </a:solidFill>
              </a:rPr>
              <a:t>17:52:24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050" name="Picture 2" descr="http://img.my.csdn.net/uploads/201301/24/1359004230_78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5252675" cy="398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1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EM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中的</a:t>
            </a:r>
            <a:r>
              <a:rPr lang="en-US" altLang="zh-CN" sz="36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Jensen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不等式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043607" y="2021790"/>
            <a:ext cx="740495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tabLst>
                <a:tab pos="482600" algn="l"/>
              </a:tabLst>
            </a:pPr>
            <a:r>
              <a:rPr lang="zh-CN" altLang="en-US"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令</a:t>
            </a:r>
            <a:r>
              <a:rPr lang="en-US" altLang="zh-CN"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Q</a:t>
            </a:r>
            <a:r>
              <a:rPr lang="en-US" altLang="zh-CN" sz="2800" spc="-5" baseline="-250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i</a:t>
            </a:r>
            <a:r>
              <a:rPr lang="zh-CN" altLang="en-US"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是</a:t>
            </a:r>
            <a:r>
              <a:rPr lang="en-US" altLang="zh-CN"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z</a:t>
            </a:r>
            <a:r>
              <a:rPr lang="zh-CN" altLang="en-US"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的某一个分布，</a:t>
            </a:r>
            <a:r>
              <a:rPr lang="en-US" altLang="zh-CN"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Q</a:t>
            </a:r>
            <a:r>
              <a:rPr lang="en-US" altLang="zh-CN" sz="2800" spc="-5" baseline="-250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i</a:t>
            </a:r>
            <a:r>
              <a:rPr lang="en-US" altLang="zh-CN"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≥0</a:t>
            </a:r>
            <a:r>
              <a:rPr lang="zh-CN" altLang="en-US"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，有</a:t>
            </a:r>
            <a:r>
              <a:rPr lang="zh-CN" altLang="en-US" sz="28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：</a:t>
            </a:r>
            <a:endParaRPr lang="zh-CN" altLang="en-US" sz="2800" spc="-5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864" y="2681878"/>
            <a:ext cx="6195480" cy="819130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03" y="3757265"/>
            <a:ext cx="3966037" cy="823863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11" y="4867200"/>
            <a:ext cx="3770213" cy="794048"/>
          </a:xfrm>
          <a:prstGeom prst="rect">
            <a:avLst/>
          </a:prstGeom>
        </p:spPr>
      </p:pic>
      <p:sp>
        <p:nvSpPr>
          <p:cNvPr id="14" name="object 5"/>
          <p:cNvSpPr/>
          <p:nvPr/>
        </p:nvSpPr>
        <p:spPr>
          <a:xfrm>
            <a:off x="899592" y="3554437"/>
            <a:ext cx="3384550" cy="2682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839B0F-05FE-49F1-AF1F-900D86A68BB2}" type="datetime11">
              <a:rPr lang="zh-CN" altLang="en-US" smtClean="0">
                <a:solidFill>
                  <a:srgbClr val="000000"/>
                </a:solidFill>
              </a:rPr>
              <a:t>17:52:24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寻找尽量紧的下界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043607" y="2049185"/>
            <a:ext cx="740495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tabLst>
                <a:tab pos="482600" algn="l"/>
              </a:tabLst>
            </a:pPr>
            <a:r>
              <a:rPr lang="zh-CN" altLang="en-US"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为了使等号成立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916832"/>
            <a:ext cx="2336193" cy="90187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031839"/>
            <a:ext cx="4740191" cy="685193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761" y="3916987"/>
            <a:ext cx="3600400" cy="268036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042CF2-77B0-49C2-AE79-5F38EAFD37B8}" type="datetime11">
              <a:rPr lang="zh-CN" altLang="en-US" smtClean="0">
                <a:solidFill>
                  <a:srgbClr val="000000"/>
                </a:solidFill>
              </a:rPr>
              <a:t>17:52:24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EM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算法整体框架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object 3"/>
          <p:cNvSpPr/>
          <p:nvPr/>
        </p:nvSpPr>
        <p:spPr>
          <a:xfrm>
            <a:off x="618816" y="2204864"/>
            <a:ext cx="7913624" cy="400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AFFE7-2E12-4855-B9DF-8FFADDB7680A}" type="datetime11">
              <a:rPr lang="zh-CN" altLang="en-US" smtClean="0">
                <a:solidFill>
                  <a:srgbClr val="000000"/>
                </a:solidFill>
              </a:rPr>
              <a:t>17:52:25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EM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算法另一种理解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AFFE7-2E12-4855-B9DF-8FFADDB7680A}" type="datetime11">
              <a:rPr lang="zh-CN" altLang="en-US" smtClean="0">
                <a:solidFill>
                  <a:srgbClr val="000000"/>
                </a:solidFill>
              </a:rPr>
              <a:t>17:52:25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2031231"/>
            <a:ext cx="5049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坐标上升法（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Coordinate ascent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）：</a:t>
            </a:r>
          </a:p>
        </p:txBody>
      </p:sp>
      <p:pic>
        <p:nvPicPr>
          <p:cNvPr id="3074" name="Picture 2" descr="http://img.my.csdn.net/uploads/201301/24/1359004760_84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87680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作业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2053297"/>
            <a:ext cx="806489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请</a:t>
            </a:r>
            <a:r>
              <a:rPr lang="zh-CN" altLang="en-US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用</a:t>
            </a:r>
            <a:r>
              <a:rPr lang="en-US" altLang="zh-CN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K-means</a:t>
            </a:r>
            <a:r>
              <a:rPr lang="zh-CN" altLang="en-US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</a:t>
            </a:r>
            <a:r>
              <a:rPr lang="en-US" altLang="zh-CN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EM</a:t>
            </a:r>
            <a:r>
              <a:rPr lang="zh-CN" altLang="en-US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算法对样本（比如</a:t>
            </a:r>
            <a:r>
              <a:rPr lang="en-US" altLang="zh-CN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iris</a:t>
            </a:r>
            <a:r>
              <a:rPr lang="zh-CN" altLang="en-US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）进行聚类，并比较结果</a:t>
            </a:r>
            <a:endParaRPr lang="en-US" altLang="zh-CN" sz="20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请注意聚类算法由于生成卷标不一致问题，导致统计正确率失真，如何解决？</a:t>
            </a:r>
            <a:endParaRPr lang="en-US" altLang="zh-CN" sz="20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9FDF87-43D4-41F7-B6CD-C85CB598F507}" type="datetime11">
              <a:rPr lang="zh-CN" altLang="en-US" smtClean="0">
                <a:solidFill>
                  <a:srgbClr val="000000"/>
                </a:solidFill>
              </a:rPr>
              <a:t>17:52:25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51510"/>
            <a:ext cx="5115639" cy="533474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157192"/>
            <a:ext cx="7602298" cy="779517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9" y="4530415"/>
            <a:ext cx="7240011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举例说明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2060848"/>
            <a:ext cx="74888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假设需要调查师大男生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和女生的身高分布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algn="ctr"/>
            <a:r>
              <a:rPr lang="en-US" altLang="zh-CN" sz="36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How to deal with?</a:t>
            </a:r>
          </a:p>
          <a:p>
            <a:endParaRPr lang="en-US" altLang="zh-CN" sz="36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问：不可能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一个一个去问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吧？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答：肯定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是抽样了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问：怎么抽样？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答：在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校园里随便地活捉了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100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个男生和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100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个女生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3A3006-E687-4873-B10B-3697AF9A16E7}" type="datetime11">
              <a:rPr lang="zh-CN" altLang="en-US" smtClean="0">
                <a:solidFill>
                  <a:srgbClr val="000000"/>
                </a:solidFill>
              </a:rPr>
              <a:t>17:52:13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84300" y="1808163"/>
            <a:ext cx="5851525" cy="1981200"/>
          </a:xfrm>
        </p:spPr>
        <p:txBody>
          <a:bodyPr/>
          <a:lstStyle/>
          <a:p>
            <a:pPr algn="ctr" eaLnBrk="1" hangingPunct="1"/>
            <a:r>
              <a:rPr lang="en-US" altLang="zh-CN" sz="4800" dirty="0" err="1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pLSA</a:t>
            </a:r>
            <a:r>
              <a:rPr lang="zh-CN" altLang="en-US" sz="4800" dirty="0" smtClean="0">
                <a:solidFill>
                  <a:srgbClr val="000000"/>
                </a:solidFill>
                <a:ea typeface="方正启体简体" pitchFamily="65" charset="-122"/>
              </a:rPr>
              <a:t>模型</a:t>
            </a:r>
            <a:r>
              <a:rPr lang="en-US" altLang="zh-CN" sz="4800" dirty="0" smtClean="0">
                <a:solidFill>
                  <a:srgbClr val="000000"/>
                </a:solidFill>
                <a:ea typeface="方正启体简体" pitchFamily="65" charset="-122"/>
              </a:rPr>
              <a:t/>
            </a:r>
            <a:br>
              <a:rPr lang="en-US" altLang="zh-CN" sz="4800" dirty="0" smtClean="0">
                <a:solidFill>
                  <a:srgbClr val="000000"/>
                </a:solidFill>
                <a:ea typeface="方正启体简体" pitchFamily="65" charset="-122"/>
              </a:rPr>
            </a:br>
            <a:r>
              <a:rPr lang="en-US" altLang="zh-CN" sz="2800" dirty="0" smtClean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probabilistic Latent </a:t>
            </a:r>
            <a:r>
              <a:rPr lang="en-US" altLang="zh-CN" sz="2800" dirty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Semantic Analysis</a:t>
            </a:r>
            <a:endParaRPr lang="en-US" altLang="zh-CN" sz="2800" dirty="0" smtClean="0">
              <a:solidFill>
                <a:srgbClr val="000000"/>
              </a:solidFill>
              <a:latin typeface="Monotype Corsiva" pitchFamily="66" charset="0"/>
              <a:ea typeface="方正启体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91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What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？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AFFE7-2E12-4855-B9DF-8FFADDB7680A}" type="datetime11">
              <a:rPr lang="zh-CN" altLang="en-US" smtClean="0">
                <a:solidFill>
                  <a:srgbClr val="000000"/>
                </a:solidFill>
              </a:rPr>
              <a:t>17:52:26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2132856"/>
            <a:ext cx="71735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基于概率统计的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pLSA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模型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概率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隐语义分析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增加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了主题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模型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形成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简单的贝叶斯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网络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可以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使用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EM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算法学习模型参数。</a:t>
            </a:r>
          </a:p>
        </p:txBody>
      </p:sp>
      <p:sp>
        <p:nvSpPr>
          <p:cNvPr id="7" name="object 7"/>
          <p:cNvSpPr/>
          <p:nvPr/>
        </p:nvSpPr>
        <p:spPr>
          <a:xfrm>
            <a:off x="902667" y="4653136"/>
            <a:ext cx="7197725" cy="1120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55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pLSA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模型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AFFE7-2E12-4855-B9DF-8FFADDB7680A}" type="datetime11">
              <a:rPr lang="zh-CN" altLang="en-US" smtClean="0">
                <a:solidFill>
                  <a:srgbClr val="000000"/>
                </a:solidFill>
              </a:rPr>
              <a:t>17:52:26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1840" y="116632"/>
            <a:ext cx="5757565" cy="89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663965" y="2060848"/>
            <a:ext cx="7940483" cy="430271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481965" algn="l"/>
                <a:tab pos="482600" algn="l"/>
              </a:tabLst>
            </a:pPr>
            <a:r>
              <a:rPr lang="en-US" altLang="zh-CN"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</a:t>
            </a:r>
            <a:r>
              <a:rPr lang="en-US" altLang="zh-CN" sz="2600" dirty="0" err="1" smtClean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6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代表文档</a:t>
            </a:r>
            <a:r>
              <a:rPr sz="26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，</a:t>
            </a:r>
            <a:r>
              <a:rPr sz="2600" dirty="0" err="1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600" spc="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代</a:t>
            </a:r>
            <a:r>
              <a:rPr sz="2600" spc="-1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表</a:t>
            </a:r>
            <a:r>
              <a:rPr sz="2600" spc="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主</a:t>
            </a:r>
            <a:r>
              <a:rPr sz="26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题</a:t>
            </a:r>
            <a:r>
              <a:rPr sz="2600" spc="-2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</a:t>
            </a:r>
            <a:r>
              <a:rPr sz="2600" spc="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隐含</a:t>
            </a:r>
            <a:r>
              <a:rPr sz="2600" spc="-1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类</a:t>
            </a:r>
            <a:r>
              <a:rPr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别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，</a:t>
            </a:r>
            <a:r>
              <a:rPr sz="2600" spc="-5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W</a:t>
            </a:r>
            <a:r>
              <a:rPr sz="2600" spc="-1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代</a:t>
            </a:r>
            <a:r>
              <a:rPr sz="2600" spc="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表单</a:t>
            </a:r>
            <a:r>
              <a:rPr sz="2600" spc="-1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词</a:t>
            </a:r>
            <a:r>
              <a:rPr sz="2600" spc="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；</a:t>
            </a:r>
            <a:endParaRPr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920750" lvl="1" indent="-437515">
              <a:lnSpc>
                <a:spcPct val="100000"/>
              </a:lnSpc>
              <a:spcBef>
                <a:spcPts val="555"/>
              </a:spcBef>
              <a:buFont typeface="Arial" panose="020B0604020202020204" pitchFamily="34" charset="0"/>
              <a:buChar char="•"/>
              <a:tabLst>
                <a:tab pos="920750" algn="l"/>
                <a:tab pos="921385" algn="l"/>
              </a:tabLst>
            </a:pP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P(</a:t>
            </a:r>
            <a:r>
              <a:rPr sz="2200" spc="-5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175" spc="-7" baseline="-21072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表示文档</a:t>
            </a:r>
            <a:r>
              <a:rPr sz="2200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175" baseline="-21072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的出现概率，</a:t>
            </a:r>
            <a:endParaRPr sz="22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920750" lvl="1" indent="-437515">
              <a:lnSpc>
                <a:spcPct val="100000"/>
              </a:lnSpc>
              <a:spcBef>
                <a:spcPts val="525"/>
              </a:spcBef>
              <a:buFont typeface="Arial" panose="020B0604020202020204" pitchFamily="34" charset="0"/>
              <a:buChar char="•"/>
              <a:tabLst>
                <a:tab pos="920750" algn="l"/>
                <a:tab pos="921385" algn="l"/>
              </a:tabLst>
            </a:pP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P(</a:t>
            </a:r>
            <a:r>
              <a:rPr sz="2200" spc="-5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175" spc="-7" baseline="-21072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000" spc="-5" dirty="0">
                <a:ea typeface="田氏保钓体简" panose="02010800040101010101" pitchFamily="2" charset="-122"/>
                <a:cs typeface="Times New Roman"/>
              </a:rPr>
              <a:t>|</a:t>
            </a:r>
            <a:r>
              <a:rPr sz="2200" spc="-5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175" spc="-7" baseline="-21072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表示文档</a:t>
            </a:r>
            <a:r>
              <a:rPr sz="2200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175" baseline="-21072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中主题</a:t>
            </a:r>
            <a:r>
              <a:rPr sz="2200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175" baseline="-21072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的出现概率，</a:t>
            </a:r>
            <a:endParaRPr sz="22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920750" lvl="1" indent="-437515">
              <a:lnSpc>
                <a:spcPct val="100000"/>
              </a:lnSpc>
              <a:spcBef>
                <a:spcPts val="530"/>
              </a:spcBef>
              <a:buFont typeface="Arial" panose="020B0604020202020204" pitchFamily="34" charset="0"/>
              <a:buChar char="•"/>
              <a:tabLst>
                <a:tab pos="920750" algn="l"/>
                <a:tab pos="921385" algn="l"/>
              </a:tabLst>
            </a:pP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P(</a:t>
            </a:r>
            <a:r>
              <a:rPr sz="2200" spc="-5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w</a:t>
            </a:r>
            <a:r>
              <a:rPr sz="2175" spc="-7" baseline="-21072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</a:t>
            </a:r>
            <a:r>
              <a:rPr sz="2000" spc="-5" dirty="0">
                <a:ea typeface="田氏保钓体简" panose="02010800040101010101" pitchFamily="2" charset="-122"/>
                <a:cs typeface="Times New Roman"/>
              </a:rPr>
              <a:t>|</a:t>
            </a:r>
            <a:r>
              <a:rPr sz="2200" spc="-5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175" spc="-7" baseline="-21072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表示给定主题</a:t>
            </a:r>
            <a:r>
              <a:rPr sz="2200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175" baseline="-21072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出现单词</a:t>
            </a:r>
            <a:r>
              <a:rPr sz="2200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w</a:t>
            </a:r>
            <a:r>
              <a:rPr sz="2175" baseline="-21072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的概率。</a:t>
            </a:r>
            <a:endParaRPr sz="22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481965" marR="5080" indent="-469265">
              <a:lnSpc>
                <a:spcPct val="1008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481965" algn="l"/>
                <a:tab pos="482600" algn="l"/>
              </a:tabLst>
            </a:pPr>
            <a:r>
              <a:rPr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每个主题在所有词项上</a:t>
            </a:r>
            <a:r>
              <a:rPr sz="2600" spc="-1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服</a:t>
            </a:r>
            <a:r>
              <a:rPr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从多</a:t>
            </a:r>
            <a:r>
              <a:rPr sz="2600" spc="-1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项</a:t>
            </a:r>
            <a:r>
              <a:rPr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分布</a:t>
            </a:r>
            <a:r>
              <a:rPr sz="2600" spc="-1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，</a:t>
            </a:r>
            <a:r>
              <a:rPr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每个</a:t>
            </a:r>
            <a:r>
              <a:rPr sz="2600" spc="-1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文</a:t>
            </a:r>
            <a:r>
              <a:rPr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档在 所有主题上服从多项分</a:t>
            </a:r>
            <a:r>
              <a:rPr sz="2600" spc="-1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布</a:t>
            </a:r>
            <a:r>
              <a:rPr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。</a:t>
            </a:r>
          </a:p>
          <a:p>
            <a:pPr marL="481965" indent="-469265">
              <a:lnSpc>
                <a:spcPct val="100000"/>
              </a:lnSpc>
              <a:spcBef>
                <a:spcPts val="625"/>
              </a:spcBef>
              <a:buFont typeface="Arial" panose="020B0604020202020204" pitchFamily="34" charset="0"/>
              <a:buChar char="•"/>
              <a:tabLst>
                <a:tab pos="481965" algn="l"/>
                <a:tab pos="482600" algn="l"/>
              </a:tabLst>
            </a:pPr>
            <a:r>
              <a:rPr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整个文档的生成过程是</a:t>
            </a:r>
            <a:r>
              <a:rPr sz="2600" spc="-1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这</a:t>
            </a:r>
            <a:r>
              <a:rPr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样的：</a:t>
            </a:r>
          </a:p>
          <a:p>
            <a:pPr marL="920750" lvl="1" indent="-437515">
              <a:lnSpc>
                <a:spcPct val="100000"/>
              </a:lnSpc>
              <a:spcBef>
                <a:spcPts val="555"/>
              </a:spcBef>
              <a:buFont typeface="Arial" panose="020B0604020202020204" pitchFamily="34" charset="0"/>
              <a:buChar char="•"/>
              <a:tabLst>
                <a:tab pos="920750" algn="l"/>
                <a:tab pos="921385" algn="l"/>
              </a:tabLst>
            </a:pP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以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P(</a:t>
            </a:r>
            <a:r>
              <a:rPr sz="2200" spc="-5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175" spc="-7" baseline="-21072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的概率选中文档</a:t>
            </a:r>
            <a:r>
              <a:rPr sz="2200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175" baseline="-21072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175" spc="345" baseline="-21072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；</a:t>
            </a:r>
            <a:endParaRPr sz="22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920750" lvl="1" indent="-437515">
              <a:lnSpc>
                <a:spcPct val="100000"/>
              </a:lnSpc>
              <a:spcBef>
                <a:spcPts val="530"/>
              </a:spcBef>
              <a:buFont typeface="Arial" panose="020B0604020202020204" pitchFamily="34" charset="0"/>
              <a:buChar char="•"/>
              <a:tabLst>
                <a:tab pos="920750" algn="l"/>
                <a:tab pos="921385" algn="l"/>
              </a:tabLst>
            </a:pP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以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P(</a:t>
            </a:r>
            <a:r>
              <a:rPr sz="2200" spc="-5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175" spc="-7" baseline="-21072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000" spc="-5" dirty="0">
                <a:ea typeface="田氏保钓体简" panose="02010800040101010101" pitchFamily="2" charset="-122"/>
                <a:cs typeface="Times New Roman"/>
              </a:rPr>
              <a:t>|</a:t>
            </a:r>
            <a:r>
              <a:rPr sz="2200" spc="-5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175" spc="-7" baseline="-21072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的概率选中主题</a:t>
            </a:r>
            <a:r>
              <a:rPr sz="2200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175" baseline="-21072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；</a:t>
            </a:r>
          </a:p>
          <a:p>
            <a:pPr marL="920750" lvl="1" indent="-437515">
              <a:lnSpc>
                <a:spcPct val="100000"/>
              </a:lnSpc>
              <a:spcBef>
                <a:spcPts val="530"/>
              </a:spcBef>
              <a:buFont typeface="Arial" panose="020B0604020202020204" pitchFamily="34" charset="0"/>
              <a:buChar char="•"/>
              <a:tabLst>
                <a:tab pos="920750" algn="l"/>
                <a:tab pos="921385" algn="l"/>
              </a:tabLst>
            </a:pP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以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P(</a:t>
            </a:r>
            <a:r>
              <a:rPr sz="2200" spc="-5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w</a:t>
            </a:r>
            <a:r>
              <a:rPr sz="2175" spc="-7" baseline="-21072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</a:t>
            </a:r>
            <a:r>
              <a:rPr sz="2000" spc="-5" dirty="0">
                <a:ea typeface="田氏保钓体简" panose="02010800040101010101" pitchFamily="2" charset="-122"/>
                <a:cs typeface="Times New Roman"/>
              </a:rPr>
              <a:t>|</a:t>
            </a:r>
            <a:r>
              <a:rPr sz="2200" spc="-5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175" spc="-7" baseline="-21072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的概率产生一个单词</a:t>
            </a:r>
            <a:r>
              <a:rPr sz="2200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w</a:t>
            </a:r>
            <a:r>
              <a:rPr sz="2175" baseline="-21072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</a:t>
            </a:r>
            <a:r>
              <a:rPr sz="2175" spc="359" baseline="-21072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。</a:t>
            </a:r>
            <a:endParaRPr sz="22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7845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pLSA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模型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AFFE7-2E12-4855-B9DF-8FFADDB7680A}" type="datetime11">
              <a:rPr lang="zh-CN" altLang="en-US" smtClean="0">
                <a:solidFill>
                  <a:srgbClr val="000000"/>
                </a:solidFill>
              </a:rPr>
              <a:t>17:52:26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1840" y="116632"/>
            <a:ext cx="5757565" cy="89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5668" y="2076220"/>
            <a:ext cx="7465059" cy="105028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819"/>
              </a:spcBef>
              <a:buFont typeface="Arial" panose="020B0604020202020204" pitchFamily="34" charset="0"/>
              <a:buChar char="•"/>
              <a:tabLst>
                <a:tab pos="482600" algn="l"/>
              </a:tabLst>
            </a:pP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观察数据为</a:t>
            </a: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400" spc="-7" baseline="-20833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,</a:t>
            </a:r>
            <a:r>
              <a:rPr sz="2400" spc="-5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w</a:t>
            </a:r>
            <a:r>
              <a:rPr sz="2400" spc="-7" baseline="-20833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</a:t>
            </a: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对，主题</a:t>
            </a:r>
            <a:r>
              <a:rPr sz="2400" spc="-5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400" spc="-7" baseline="-20833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是隐含变量。</a:t>
            </a:r>
            <a:endParaRPr sz="24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481965" indent="-469265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482600" algn="l"/>
              </a:tabLst>
            </a:pP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400" spc="-7" baseline="-20833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,</a:t>
            </a:r>
            <a:r>
              <a:rPr sz="2400" spc="-5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w</a:t>
            </a:r>
            <a:r>
              <a:rPr sz="2400" spc="-7" baseline="-20833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</a:t>
            </a: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的联合分布为</a:t>
            </a:r>
            <a:endParaRPr sz="24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1857375">
              <a:lnSpc>
                <a:spcPts val="935"/>
              </a:lnSpc>
              <a:tabLst>
                <a:tab pos="2309495" algn="l"/>
                <a:tab pos="3354704" algn="l"/>
                <a:tab pos="3799840" algn="l"/>
                <a:tab pos="4468495" algn="l"/>
              </a:tabLst>
            </a:pPr>
            <a:endParaRPr sz="1200" dirty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645668" y="4795412"/>
            <a:ext cx="7640320" cy="168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642110" algn="l"/>
                <a:tab pos="2062480" algn="l"/>
                <a:tab pos="2897505" algn="l"/>
              </a:tabLst>
            </a:pPr>
            <a:r>
              <a:rPr 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 </a:t>
            </a:r>
            <a:r>
              <a:rPr sz="2400" spc="35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而</a:t>
            </a:r>
            <a:r>
              <a:rPr lang="en-US" sz="2400" spc="35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                 </a:t>
            </a:r>
            <a:r>
              <a:rPr sz="24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对应了两组多项分布</a:t>
            </a:r>
            <a:r>
              <a:rPr sz="24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，</a:t>
            </a:r>
            <a:r>
              <a:rPr sz="24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而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计算每个文档的主题分布，就是该模型的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任务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目标。</a:t>
            </a:r>
          </a:p>
          <a:p>
            <a:pPr marL="355600" indent="-3429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642110" algn="l"/>
                <a:tab pos="2062480" algn="l"/>
                <a:tab pos="2897505" algn="l"/>
              </a:tabLst>
            </a:pPr>
            <a:endParaRPr sz="24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239" y="3212976"/>
            <a:ext cx="4106411" cy="1378083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40" y="4941168"/>
            <a:ext cx="1948132" cy="3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最大似然估计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AFFE7-2E12-4855-B9DF-8FFADDB7680A}" type="datetime11">
              <a:rPr lang="zh-CN" altLang="en-US" smtClean="0">
                <a:solidFill>
                  <a:srgbClr val="000000"/>
                </a:solidFill>
              </a:rPr>
              <a:t>17:52:26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7943545" cy="4198106"/>
          </a:xfrm>
          <a:prstGeom prst="rect">
            <a:avLst/>
          </a:prstGeom>
        </p:spPr>
      </p:pic>
      <p:sp>
        <p:nvSpPr>
          <p:cNvPr id="14" name="object 40"/>
          <p:cNvSpPr txBox="1">
            <a:spLocks/>
          </p:cNvSpPr>
          <p:nvPr/>
        </p:nvSpPr>
        <p:spPr bwMode="auto">
          <a:xfrm>
            <a:off x="6372200" y="1844824"/>
            <a:ext cx="232847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4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12700">
              <a:spcBef>
                <a:spcPts val="120"/>
              </a:spcBef>
            </a:pPr>
            <a:r>
              <a:rPr lang="en-US" altLang="zh-CN" sz="2000" kern="0" spc="-10" dirty="0" err="1" smtClean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w</a:t>
            </a:r>
            <a:r>
              <a:rPr lang="en-US" altLang="zh-CN" sz="2000" kern="0" spc="7" baseline="-20987" dirty="0" err="1" smtClean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</a:t>
            </a:r>
            <a:r>
              <a:rPr lang="zh-CN" altLang="en-US" sz="2000" kern="0" spc="-10" dirty="0" smtClean="0">
                <a:solidFill>
                  <a:schemeClr val="tx1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在</a:t>
            </a:r>
            <a:r>
              <a:rPr lang="en-US" altLang="zh-CN" sz="2000" kern="0" spc="-5" dirty="0" smtClean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lang="en-US" altLang="zh-CN" sz="2000" kern="0" spc="-7" baseline="-20987" dirty="0" smtClean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lang="zh-CN" altLang="en-US" sz="2000" kern="0" spc="-5" dirty="0" smtClean="0">
                <a:solidFill>
                  <a:schemeClr val="tx1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中出现的次</a:t>
            </a:r>
            <a:r>
              <a:rPr lang="zh-CN" altLang="en-US" sz="2000" kern="0" spc="340" dirty="0" smtClean="0">
                <a:solidFill>
                  <a:schemeClr val="tx1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数</a:t>
            </a:r>
            <a:endParaRPr lang="zh-CN" altLang="en-US" sz="4800" kern="0" baseline="10611" dirty="0">
              <a:solidFill>
                <a:schemeClr val="tx1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Symbol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940152" y="2060848"/>
            <a:ext cx="360040" cy="1406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目标函数分析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AFFE7-2E12-4855-B9DF-8FFADDB7680A}" type="datetime11">
              <a:rPr lang="zh-CN" altLang="en-US" smtClean="0">
                <a:solidFill>
                  <a:srgbClr val="000000"/>
                </a:solidFill>
              </a:rPr>
              <a:t>17:52:27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95536" y="2140982"/>
            <a:ext cx="7272808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r>
              <a:rPr sz="2600" spc="0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Wingdings"/>
              </a:rPr>
              <a:t></a:t>
            </a:r>
            <a:r>
              <a:rPr sz="2600" spc="0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	</a:t>
            </a:r>
            <a:r>
              <a:rPr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观察数据为</a:t>
            </a:r>
            <a:r>
              <a:rPr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</a:t>
            </a:r>
            <a:r>
              <a:rPr sz="2600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550" baseline="-21241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600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,</a:t>
            </a:r>
            <a:r>
              <a:rPr sz="2600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w</a:t>
            </a:r>
            <a:r>
              <a:rPr sz="2550" baseline="-21241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</a:t>
            </a:r>
            <a:r>
              <a:rPr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对，主</a:t>
            </a:r>
            <a:r>
              <a:rPr sz="2600" spc="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题</a:t>
            </a:r>
            <a:r>
              <a:rPr sz="2600" spc="-5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550" spc="-7" baseline="-21241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600" spc="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是隐</a:t>
            </a:r>
            <a:r>
              <a:rPr sz="2600" spc="-1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含</a:t>
            </a:r>
            <a:r>
              <a:rPr sz="2600" spc="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变量。</a:t>
            </a:r>
            <a:endParaRPr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395536" y="2577151"/>
            <a:ext cx="18180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r>
              <a:rPr sz="2600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Wingdings"/>
              </a:rPr>
              <a:t></a:t>
            </a:r>
            <a:r>
              <a:rPr sz="2600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	</a:t>
            </a:r>
            <a:r>
              <a:rPr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目标函数</a:t>
            </a:r>
            <a:endParaRPr sz="260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866450" y="4285199"/>
            <a:ext cx="8098038" cy="174983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49580" indent="-436880">
              <a:lnSpc>
                <a:spcPct val="100000"/>
              </a:lnSpc>
              <a:spcBef>
                <a:spcPts val="365"/>
              </a:spcBef>
              <a:buFont typeface="Arial" panose="020B0604020202020204" pitchFamily="34" charset="0"/>
              <a:buChar char="•"/>
              <a:tabLst>
                <a:tab pos="449580" algn="l"/>
                <a:tab pos="450215" algn="l"/>
              </a:tabLst>
            </a:pP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假定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P(</a:t>
            </a:r>
            <a:r>
              <a:rPr sz="2200" spc="-5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175" spc="-7" baseline="-21072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000" spc="-5" dirty="0">
                <a:ea typeface="田氏保钓体简" panose="02010800040101010101" pitchFamily="2" charset="-122"/>
                <a:cs typeface="Times New Roman"/>
              </a:rPr>
              <a:t>|</a:t>
            </a:r>
            <a:r>
              <a:rPr sz="2200" spc="-5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175" spc="-7" baseline="-21072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、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P(</a:t>
            </a:r>
            <a:r>
              <a:rPr sz="2200" spc="-5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w</a:t>
            </a:r>
            <a:r>
              <a:rPr sz="2175" spc="-7" baseline="-21072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</a:t>
            </a:r>
            <a:r>
              <a:rPr sz="2000" spc="-5" dirty="0">
                <a:ea typeface="田氏保钓体简" panose="02010800040101010101" pitchFamily="2" charset="-122"/>
                <a:cs typeface="Times New Roman"/>
              </a:rPr>
              <a:t>|</a:t>
            </a:r>
            <a:r>
              <a:rPr sz="2200" spc="-5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175" spc="-7" baseline="-21072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已知，求隐含变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量</a:t>
            </a:r>
            <a:r>
              <a:rPr sz="2200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175" baseline="-21072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的后验概率；</a:t>
            </a:r>
            <a:endParaRPr sz="22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449580" indent="-436880">
              <a:lnSpc>
                <a:spcPts val="251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449580" algn="l"/>
                <a:tab pos="450215" algn="l"/>
              </a:tabLst>
            </a:pP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在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</a:t>
            </a:r>
            <a:r>
              <a:rPr sz="2200" spc="-5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175" spc="-7" baseline="-21072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200" spc="-5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,</a:t>
            </a:r>
            <a:r>
              <a:rPr sz="2200" spc="-5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w</a:t>
            </a:r>
            <a:r>
              <a:rPr sz="2175" spc="-7" baseline="-21072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</a:t>
            </a:r>
            <a:r>
              <a:rPr sz="2175" spc="75" baseline="-21072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</a:t>
            </a:r>
            <a:r>
              <a:rPr sz="2200" spc="-5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,</a:t>
            </a:r>
            <a:r>
              <a:rPr sz="2200" spc="-5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175" spc="-7" baseline="-21072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已知的前提下，求关于参数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P(</a:t>
            </a:r>
            <a:r>
              <a:rPr sz="2200" spc="-5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175" spc="-7" baseline="-21072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000" spc="-5" dirty="0">
                <a:ea typeface="田氏保钓体简" panose="02010800040101010101" pitchFamily="2" charset="-122"/>
                <a:cs typeface="Times New Roman"/>
              </a:rPr>
              <a:t>|</a:t>
            </a:r>
            <a:r>
              <a:rPr sz="2200" spc="-5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175" spc="-7" baseline="-21072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、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P(</a:t>
            </a:r>
            <a:r>
              <a:rPr sz="2200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w</a:t>
            </a:r>
            <a:r>
              <a:rPr sz="2175" baseline="-21072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</a:t>
            </a:r>
            <a:r>
              <a:rPr sz="2000" spc="-5" dirty="0">
                <a:ea typeface="田氏保钓体简" panose="02010800040101010101" pitchFamily="2" charset="-122"/>
                <a:cs typeface="Times New Roman"/>
              </a:rPr>
              <a:t>|</a:t>
            </a:r>
            <a:r>
              <a:rPr sz="2200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175" baseline="-21072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</a:p>
          <a:p>
            <a:pPr marL="449580">
              <a:lnSpc>
                <a:spcPts val="2380"/>
              </a:lnSpc>
            </a:pPr>
            <a:r>
              <a:rPr sz="2200" spc="-1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</a:t>
            </a:r>
            <a:r>
              <a:rPr sz="2200" spc="-5" dirty="0">
                <a:solidFill>
                  <a:srgbClr val="0066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似然函</a:t>
            </a:r>
            <a:r>
              <a:rPr sz="2200" dirty="0">
                <a:solidFill>
                  <a:srgbClr val="0066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数</a:t>
            </a:r>
            <a:r>
              <a:rPr sz="2200" spc="-5" dirty="0">
                <a:solidFill>
                  <a:srgbClr val="0066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期</a:t>
            </a:r>
            <a:r>
              <a:rPr sz="2200" spc="-10" dirty="0">
                <a:solidFill>
                  <a:srgbClr val="0066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望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的最大值，</a:t>
            </a:r>
            <a:r>
              <a:rPr sz="2200" spc="-1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得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到最优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解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P(</a:t>
            </a:r>
            <a:r>
              <a:rPr sz="2200" spc="-5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175" spc="-7" baseline="-21072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000" spc="-5" dirty="0">
                <a:ea typeface="田氏保钓体简" panose="02010800040101010101" pitchFamily="2" charset="-122"/>
                <a:cs typeface="Times New Roman"/>
              </a:rPr>
              <a:t>|</a:t>
            </a:r>
            <a:r>
              <a:rPr sz="2200" spc="-5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175" spc="-7" baseline="-21072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200" spc="-1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、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P(</a:t>
            </a:r>
            <a:r>
              <a:rPr sz="2200" spc="-5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w</a:t>
            </a:r>
            <a:r>
              <a:rPr sz="2175" spc="-7" baseline="-21072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</a:t>
            </a:r>
            <a:r>
              <a:rPr sz="2000" spc="-5" dirty="0">
                <a:ea typeface="田氏保钓体简" panose="02010800040101010101" pitchFamily="2" charset="-122"/>
                <a:cs typeface="Times New Roman"/>
              </a:rPr>
              <a:t>|</a:t>
            </a:r>
            <a:r>
              <a:rPr sz="2200" spc="-5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175" spc="-7" baseline="-21072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200" spc="7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，</a:t>
            </a:r>
            <a:endParaRPr sz="22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449580">
              <a:lnSpc>
                <a:spcPts val="2510"/>
              </a:lnSpc>
            </a:pP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带入上一步，从而循环迭代；</a:t>
            </a:r>
            <a:endParaRPr sz="22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449580" indent="-436880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449580" algn="l"/>
                <a:tab pos="450215" algn="l"/>
              </a:tabLst>
            </a:pP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即：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EM</a:t>
            </a:r>
            <a:r>
              <a:rPr sz="2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算法。</a:t>
            </a:r>
            <a:endParaRPr sz="22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</p:txBody>
      </p:sp>
      <p:sp>
        <p:nvSpPr>
          <p:cNvPr id="13" name="object 23"/>
          <p:cNvSpPr txBox="1"/>
          <p:nvPr/>
        </p:nvSpPr>
        <p:spPr>
          <a:xfrm>
            <a:off x="395536" y="3861048"/>
            <a:ext cx="4130675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75"/>
              </a:lnSpc>
              <a:tabLst>
                <a:tab pos="481965" algn="l"/>
              </a:tabLst>
            </a:pPr>
            <a:r>
              <a:rPr sz="2600" dirty="0" smtClean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Wingdings"/>
              </a:rPr>
              <a:t></a:t>
            </a:r>
            <a:r>
              <a:rPr sz="2600" dirty="0" smtClean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	</a:t>
            </a:r>
            <a:r>
              <a:rPr sz="26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使用逐次逼近的办法</a:t>
            </a:r>
            <a:r>
              <a:rPr sz="26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：</a:t>
            </a:r>
            <a:endParaRPr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</p:txBody>
      </p:sp>
      <p:sp>
        <p:nvSpPr>
          <p:cNvPr id="16" name="object 24"/>
          <p:cNvSpPr txBox="1"/>
          <p:nvPr/>
        </p:nvSpPr>
        <p:spPr>
          <a:xfrm>
            <a:off x="395536" y="3287802"/>
            <a:ext cx="5570220" cy="6123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  <a:tab pos="3747770" algn="l"/>
                <a:tab pos="4177665" algn="l"/>
                <a:tab pos="5033010" algn="l"/>
              </a:tabLst>
            </a:pPr>
            <a:r>
              <a:rPr sz="3900" baseline="3205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Wingdings"/>
              </a:rPr>
              <a:t></a:t>
            </a:r>
            <a:r>
              <a:rPr sz="3900" baseline="3205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	</a:t>
            </a:r>
            <a:r>
              <a:rPr sz="3900" baseline="320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未知变量</a:t>
            </a:r>
            <a:r>
              <a:rPr sz="3900" spc="-7" baseline="320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/</a:t>
            </a:r>
            <a:r>
              <a:rPr sz="3900" baseline="320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自变量</a:t>
            </a:r>
            <a:r>
              <a:rPr lang="en-US" sz="3900" baseline="320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:</a:t>
            </a:r>
            <a:r>
              <a:rPr sz="3900" spc="-1050" baseline="320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 </a:t>
            </a:r>
            <a:endParaRPr sz="3400" dirty="0">
              <a:latin typeface="田氏保钓体简" panose="02010800040101010101" pitchFamily="2" charset="-122"/>
              <a:ea typeface="田氏保钓体简" panose="02010800040101010101" pitchFamily="2" charset="-122"/>
              <a:cs typeface="Symbol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39" y="2715326"/>
            <a:ext cx="5414321" cy="713674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182" y="3476581"/>
            <a:ext cx="1836898" cy="3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求隐含变量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主题</a:t>
            </a:r>
            <a:r>
              <a:rPr lang="en-US" altLang="zh-CN" sz="36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lang="en-US" altLang="zh-CN" sz="3600" spc="-7" baseline="-21111" dirty="0" err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的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后验概率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AFFE7-2E12-4855-B9DF-8FFADDB7680A}" type="datetime11">
              <a:rPr lang="zh-CN" altLang="en-US" smtClean="0">
                <a:solidFill>
                  <a:srgbClr val="000000"/>
                </a:solidFill>
              </a:rPr>
              <a:t>17:52:27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95536" y="2233150"/>
            <a:ext cx="8064896" cy="4757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81965" marR="5080" indent="-469900">
              <a:lnSpc>
                <a:spcPts val="3240"/>
              </a:lnSpc>
              <a:spcBef>
                <a:spcPts val="509"/>
              </a:spcBef>
            </a:pPr>
            <a:r>
              <a:rPr sz="2400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Wingdings"/>
              </a:rPr>
              <a:t></a:t>
            </a:r>
            <a:r>
              <a:rPr sz="2400" spc="250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</a:t>
            </a: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假定</a:t>
            </a: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P(</a:t>
            </a:r>
            <a:r>
              <a:rPr sz="2400" spc="-5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400" spc="-7" baseline="-20833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000" spc="-5" dirty="0">
                <a:ea typeface="田氏保钓体简" panose="02010800040101010101" pitchFamily="2" charset="-122"/>
                <a:cs typeface="Times New Roman"/>
              </a:rPr>
              <a:t>|</a:t>
            </a:r>
            <a:r>
              <a:rPr sz="2400" spc="-5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400" spc="-7" baseline="-20833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、</a:t>
            </a: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P(</a:t>
            </a:r>
            <a:r>
              <a:rPr sz="2400" spc="-5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w</a:t>
            </a:r>
            <a:r>
              <a:rPr sz="2400" spc="-7" baseline="-20833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</a:t>
            </a:r>
            <a:r>
              <a:rPr sz="2000" spc="-5" dirty="0">
                <a:ea typeface="田氏保钓体简" panose="02010800040101010101" pitchFamily="2" charset="-122"/>
                <a:cs typeface="Times New Roman"/>
              </a:rPr>
              <a:t>|</a:t>
            </a:r>
            <a:r>
              <a:rPr sz="2400" spc="-5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400" spc="-7" baseline="-20833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4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已知，求隐含变量</a:t>
            </a:r>
            <a:r>
              <a:rPr sz="2400" dirty="0" err="1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400" baseline="-20833" dirty="0" err="1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的后验概率</a:t>
            </a:r>
            <a:endParaRPr sz="24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337368" y="4560004"/>
            <a:ext cx="8267080" cy="1295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20"/>
              </a:lnSpc>
              <a:spcBef>
                <a:spcPts val="100"/>
              </a:spcBef>
            </a:pPr>
            <a:r>
              <a:rPr sz="2400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Wingdings"/>
              </a:rPr>
              <a:t></a:t>
            </a:r>
            <a:r>
              <a:rPr sz="2400" spc="265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在</a:t>
            </a: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400" spc="-7" baseline="-20833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,</a:t>
            </a:r>
            <a:r>
              <a:rPr sz="2400" spc="-5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w</a:t>
            </a:r>
            <a:r>
              <a:rPr sz="2400" spc="-7" baseline="-20833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</a:t>
            </a:r>
            <a:r>
              <a:rPr sz="2400" spc="-37" baseline="-20833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</a:t>
            </a:r>
            <a:r>
              <a:rPr sz="2400" spc="-5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,</a:t>
            </a:r>
            <a:r>
              <a:rPr sz="2400" spc="-5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400" spc="-7" baseline="-20833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4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已知的前提下，</a:t>
            </a:r>
            <a:r>
              <a:rPr sz="24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求关于参数</a:t>
            </a:r>
            <a:r>
              <a:rPr lang="en-US" altLang="zh-CN" sz="24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</a:t>
            </a:r>
            <a:r>
              <a:rPr lang="en-US" altLang="zh-CN"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</a:t>
            </a:r>
            <a:r>
              <a:rPr lang="en-US" altLang="zh-CN" sz="2400" spc="-5" dirty="0" err="1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lang="en-US" altLang="zh-CN" sz="2400" spc="-7" baseline="-20833" dirty="0" err="1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lang="en-US" altLang="zh-CN" sz="2000" spc="-5" dirty="0" err="1">
                <a:ea typeface="田氏保钓体简" panose="02010800040101010101" pitchFamily="2" charset="-122"/>
                <a:cs typeface="Times New Roman"/>
              </a:rPr>
              <a:t>|</a:t>
            </a:r>
            <a:r>
              <a:rPr lang="en-US" altLang="zh-CN" sz="2400" spc="-5" dirty="0" err="1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lang="en-US" altLang="zh-CN" sz="2400" spc="-7" baseline="-20833" dirty="0" err="1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lang="en-US" altLang="zh-CN"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lang="zh-CN" altLang="en-US"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、</a:t>
            </a:r>
            <a:r>
              <a:rPr lang="en-US" altLang="zh-CN"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P(</a:t>
            </a:r>
            <a:r>
              <a:rPr lang="en-US" altLang="zh-CN" sz="2400" spc="-5" dirty="0" err="1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w</a:t>
            </a:r>
            <a:r>
              <a:rPr lang="en-US" altLang="zh-CN" sz="2400" spc="-7" baseline="-20833" dirty="0" err="1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</a:t>
            </a:r>
            <a:r>
              <a:rPr lang="en-US" altLang="zh-CN" sz="2000" spc="-5" dirty="0" err="1">
                <a:ea typeface="田氏保钓体简" panose="02010800040101010101" pitchFamily="2" charset="-122"/>
                <a:cs typeface="Times New Roman"/>
              </a:rPr>
              <a:t>|</a:t>
            </a:r>
            <a:r>
              <a:rPr lang="en-US" altLang="zh-CN" sz="2400" spc="-5" dirty="0" err="1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lang="en-US" altLang="zh-CN" sz="2400" spc="-7" baseline="-20833" dirty="0" err="1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lang="en-US" altLang="zh-CN"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endParaRPr sz="24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481965" marR="5080" algn="just">
              <a:lnSpc>
                <a:spcPts val="3240"/>
              </a:lnSpc>
              <a:spcBef>
                <a:spcPts val="229"/>
              </a:spcBef>
            </a:pP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</a:t>
            </a:r>
            <a:r>
              <a:rPr sz="2400" spc="-5" dirty="0" err="1" smtClean="0">
                <a:solidFill>
                  <a:srgbClr val="0066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似然函数期望</a:t>
            </a:r>
            <a:r>
              <a:rPr sz="24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的最大值，</a:t>
            </a: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得到最优解</a:t>
            </a:r>
            <a:r>
              <a:rPr sz="24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</a:t>
            </a: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400" spc="-7" baseline="-20833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000" spc="-5" dirty="0">
                <a:ea typeface="田氏保钓体简" panose="02010800040101010101" pitchFamily="2" charset="-122"/>
                <a:cs typeface="Times New Roman"/>
              </a:rPr>
              <a:t>|</a:t>
            </a:r>
            <a:r>
              <a:rPr sz="2400" spc="-5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400" spc="-7" baseline="-20833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、</a:t>
            </a: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P(</a:t>
            </a:r>
            <a:r>
              <a:rPr sz="2400" spc="-5" dirty="0" err="1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w</a:t>
            </a:r>
            <a:r>
              <a:rPr sz="2400" spc="-7" baseline="-20833" dirty="0" err="1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</a:t>
            </a:r>
            <a:r>
              <a:rPr sz="2000" spc="-5" dirty="0" err="1">
                <a:ea typeface="田氏保钓体简" panose="02010800040101010101" pitchFamily="2" charset="-122"/>
                <a:cs typeface="Times New Roman"/>
              </a:rPr>
              <a:t>|</a:t>
            </a:r>
            <a:r>
              <a:rPr sz="2400" spc="-5" dirty="0" err="1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400" spc="-7" baseline="-20833" dirty="0" err="1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4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4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，</a:t>
            </a:r>
            <a:r>
              <a:rPr sz="24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带入上一步，从而循环迭</a:t>
            </a:r>
            <a:r>
              <a:rPr lang="zh-CN" altLang="en-US" sz="24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。</a:t>
            </a:r>
            <a:endParaRPr sz="24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101978"/>
            <a:ext cx="4176464" cy="12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6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关于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参数</a:t>
            </a:r>
            <a:r>
              <a:rPr lang="en-US" altLang="zh-CN" sz="3200" spc="-5" dirty="0">
                <a:latin typeface="Times New Roman"/>
                <a:cs typeface="Times New Roman"/>
              </a:rPr>
              <a:t>P(</a:t>
            </a:r>
            <a:r>
              <a:rPr lang="en-US" altLang="zh-CN" sz="32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lang="en-US" altLang="zh-CN" sz="3200" spc="-7" baseline="-20987" dirty="0" err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lang="en-US" altLang="zh-CN" sz="3200" spc="-5" dirty="0" err="1">
                <a:latin typeface="Times New Roman"/>
                <a:cs typeface="Times New Roman"/>
              </a:rPr>
              <a:t>|</a:t>
            </a:r>
            <a:r>
              <a:rPr lang="en-US" altLang="zh-CN" sz="3200" spc="-5" dirty="0" err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lang="en-US" altLang="zh-CN" sz="3200" spc="-7" baseline="-20987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3200" spc="-5" dirty="0">
                <a:latin typeface="Times New Roman"/>
                <a:cs typeface="Times New Roman"/>
              </a:rPr>
              <a:t>)P(</a:t>
            </a:r>
            <a:r>
              <a:rPr lang="en-US" altLang="zh-CN" sz="3200" spc="-5" dirty="0" err="1">
                <a:solidFill>
                  <a:srgbClr val="FF2CFF"/>
                </a:solidFill>
                <a:latin typeface="Times New Roman"/>
                <a:cs typeface="Times New Roman"/>
              </a:rPr>
              <a:t>w</a:t>
            </a:r>
            <a:r>
              <a:rPr lang="en-US" altLang="zh-CN" sz="3200" spc="-7" baseline="-20987" dirty="0" err="1">
                <a:solidFill>
                  <a:srgbClr val="FF2CFF"/>
                </a:solidFill>
                <a:latin typeface="Times New Roman"/>
                <a:cs typeface="Times New Roman"/>
              </a:rPr>
              <a:t>j</a:t>
            </a:r>
            <a:r>
              <a:rPr lang="en-US" altLang="zh-CN" sz="3200" spc="-5" dirty="0" err="1">
                <a:latin typeface="Times New Roman"/>
                <a:cs typeface="Times New Roman"/>
              </a:rPr>
              <a:t>|</a:t>
            </a:r>
            <a:r>
              <a:rPr lang="en-US" altLang="zh-CN" sz="32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lang="en-US" altLang="zh-CN" sz="3200" spc="-7" baseline="-20987" dirty="0" err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lang="en-US" altLang="zh-CN" sz="3200" spc="-5" dirty="0">
                <a:latin typeface="Times New Roman"/>
                <a:cs typeface="Times New Roman"/>
              </a:rPr>
              <a:t>)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的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似然函数期望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AFFE7-2E12-4855-B9DF-8FFADDB7680A}" type="datetime11">
              <a:rPr lang="zh-CN" altLang="en-US" smtClean="0">
                <a:solidFill>
                  <a:srgbClr val="000000"/>
                </a:solidFill>
              </a:rPr>
              <a:t>17:52:27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44823"/>
            <a:ext cx="5688632" cy="498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4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完成目标函数的建立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AFFE7-2E12-4855-B9DF-8FFADDB7680A}" type="datetime11">
              <a:rPr lang="zh-CN" altLang="en-US" smtClean="0">
                <a:solidFill>
                  <a:srgbClr val="000000"/>
                </a:solidFill>
              </a:rPr>
              <a:t>17:52:27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536" y="2090475"/>
            <a:ext cx="767715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0"/>
              </a:spcBef>
            </a:pPr>
            <a:r>
              <a:rPr sz="2800" dirty="0" smtClean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Wingdings"/>
              </a:rPr>
              <a:t></a:t>
            </a:r>
            <a:r>
              <a:rPr sz="2800" spc="250" dirty="0" smtClean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</a:t>
            </a:r>
            <a:r>
              <a:rPr sz="28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关于参数</a:t>
            </a:r>
            <a:r>
              <a:rPr sz="2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</a:t>
            </a: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800" spc="-7" baseline="-20833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800" spc="-5" dirty="0">
                <a:ea typeface="田氏保钓体简" panose="02010800040101010101" pitchFamily="2" charset="-122"/>
                <a:cs typeface="Times New Roman"/>
              </a:rPr>
              <a:t>|</a:t>
            </a:r>
            <a:r>
              <a:rPr sz="2800" spc="-5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800" spc="-7" baseline="-20833" dirty="0">
                <a:solidFill>
                  <a:srgbClr val="0000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</a:t>
            </a: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、</a:t>
            </a: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P(</a:t>
            </a:r>
            <a:r>
              <a:rPr sz="2800" spc="-5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w</a:t>
            </a:r>
            <a:r>
              <a:rPr sz="2800" spc="-7" baseline="-20833" dirty="0">
                <a:solidFill>
                  <a:srgbClr val="FF2CFF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</a:t>
            </a:r>
            <a:r>
              <a:rPr sz="2800" spc="-5" dirty="0">
                <a:ea typeface="田氏保钓体简" panose="02010800040101010101" pitchFamily="2" charset="-122"/>
                <a:cs typeface="Times New Roman"/>
              </a:rPr>
              <a:t>|</a:t>
            </a:r>
            <a:r>
              <a:rPr sz="2800" spc="-5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z</a:t>
            </a:r>
            <a:r>
              <a:rPr sz="2800" spc="-7" baseline="-20833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800" spc="-4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</a:t>
            </a: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的函数</a:t>
            </a: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E</a:t>
            </a: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，</a:t>
            </a:r>
            <a:r>
              <a:rPr sz="28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并且</a:t>
            </a:r>
            <a:r>
              <a:rPr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带有概率加和为</a:t>
            </a:r>
            <a:r>
              <a:rPr sz="2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1</a:t>
            </a:r>
            <a:r>
              <a:rPr sz="2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的约束条件：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5536" y="5359251"/>
            <a:ext cx="7734300" cy="87806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81965" marR="5080" indent="-469900">
              <a:lnSpc>
                <a:spcPct val="101000"/>
              </a:lnSpc>
              <a:spcBef>
                <a:spcPts val="60"/>
              </a:spcBef>
            </a:pPr>
            <a:r>
              <a:rPr sz="2800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Wingdings"/>
              </a:rPr>
              <a:t></a:t>
            </a:r>
            <a:r>
              <a:rPr sz="2800" spc="165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</a:t>
            </a:r>
            <a:r>
              <a:rPr sz="28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显然，这是只有等式约束的求极值问题，</a:t>
            </a:r>
            <a:r>
              <a:rPr sz="28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使用</a:t>
            </a:r>
            <a:r>
              <a:rPr sz="28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Lagrange</a:t>
            </a:r>
            <a:r>
              <a:rPr sz="28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乘子法解决</a:t>
            </a:r>
            <a:r>
              <a:rPr sz="2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。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25" y="3019368"/>
            <a:ext cx="5590955" cy="220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目标函数的求解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AFFE7-2E12-4855-B9DF-8FFADDB7680A}" type="datetime11">
              <a:rPr lang="zh-CN" altLang="en-US" smtClean="0">
                <a:solidFill>
                  <a:srgbClr val="000000"/>
                </a:solidFill>
              </a:rPr>
              <a:t>17:52:28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95536" y="1988840"/>
            <a:ext cx="34582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Wingdings"/>
              </a:rPr>
              <a:t></a:t>
            </a:r>
            <a:r>
              <a:rPr sz="2800" spc="225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</a:t>
            </a: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Lagrange</a:t>
            </a: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函数为：</a:t>
            </a:r>
            <a:endParaRPr sz="28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395536" y="3993401"/>
            <a:ext cx="20193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Wingdings"/>
              </a:rPr>
              <a:t></a:t>
            </a:r>
            <a:r>
              <a:rPr sz="2800" spc="175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</a:t>
            </a:r>
            <a:r>
              <a:rPr sz="2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求驻点：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35696" y="2543612"/>
            <a:ext cx="5698151" cy="1449789"/>
            <a:chOff x="1835696" y="2543612"/>
            <a:chExt cx="5698151" cy="1449789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235" y="2543612"/>
              <a:ext cx="5412612" cy="138944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835696" y="3501008"/>
              <a:ext cx="579140" cy="492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2" y="4282935"/>
            <a:ext cx="4878616" cy="202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举例说明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2294870"/>
            <a:ext cx="748883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暂时忘了女生，我们来统计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100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个男生。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algn="ctr"/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algn="ctr"/>
            <a:r>
              <a:rPr lang="en-US" altLang="zh-CN" sz="36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Only think about the boys!</a:t>
            </a:r>
          </a:p>
          <a:p>
            <a:pPr algn="ctr"/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假设他们的身高是服从高斯分布的。但是这个分布的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均值</a:t>
            </a:r>
            <a:r>
              <a:rPr lang="el-GR" altLang="zh-CN" sz="2400" spc="-5" dirty="0">
                <a:latin typeface="Times New Roman"/>
                <a:cs typeface="Times New Roman"/>
              </a:rPr>
              <a:t>μ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和方差</a:t>
            </a:r>
            <a:r>
              <a:rPr lang="el-GR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σ</a:t>
            </a:r>
            <a:r>
              <a:rPr lang="en-US" altLang="zh-CN" sz="2400" baseline="30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我们不知道，这两个参数就是我们要估计的。记作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θ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=[</a:t>
            </a:r>
            <a:r>
              <a:rPr lang="el-GR" altLang="zh-CN" sz="2400" spc="-5" dirty="0">
                <a:latin typeface="Times New Roman"/>
                <a:cs typeface="Times New Roman"/>
              </a:rPr>
              <a:t>μ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 </a:t>
            </a:r>
            <a:r>
              <a:rPr lang="el-GR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σ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]</a:t>
            </a:r>
            <a:r>
              <a:rPr lang="en-US" altLang="zh-CN" sz="2400" baseline="30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3322D2-DC75-444A-BFA9-A314004E30DB}" type="datetime11">
              <a:rPr lang="zh-CN" altLang="en-US" smtClean="0">
                <a:solidFill>
                  <a:srgbClr val="000000"/>
                </a:solidFill>
              </a:rPr>
              <a:t>17:52:13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分析第一个等式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AFFE7-2E12-4855-B9DF-8FFADDB7680A}" type="datetime11">
              <a:rPr lang="zh-CN" altLang="en-US" smtClean="0">
                <a:solidFill>
                  <a:srgbClr val="000000"/>
                </a:solidFill>
              </a:rPr>
              <a:t>17:52:28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6768752" cy="49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同理分析第二个等式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AFFE7-2E12-4855-B9DF-8FFADDB7680A}" type="datetime11">
              <a:rPr lang="zh-CN" altLang="en-US" smtClean="0">
                <a:solidFill>
                  <a:srgbClr val="000000"/>
                </a:solidFill>
              </a:rPr>
              <a:t>17:52:28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8" y="1988840"/>
            <a:ext cx="50666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Wingdings"/>
              </a:rPr>
              <a:t></a:t>
            </a:r>
            <a:r>
              <a:rPr sz="2800" spc="210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</a:t>
            </a: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求极值时的解</a:t>
            </a: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——M-Step</a:t>
            </a:r>
            <a:r>
              <a:rPr sz="2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：</a:t>
            </a:r>
            <a:endParaRPr sz="28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</p:txBody>
      </p:sp>
      <p:sp>
        <p:nvSpPr>
          <p:cNvPr id="7" name="object 35"/>
          <p:cNvSpPr txBox="1"/>
          <p:nvPr/>
        </p:nvSpPr>
        <p:spPr>
          <a:xfrm>
            <a:off x="323528" y="5281620"/>
            <a:ext cx="43548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0" algn="l"/>
              </a:tabLst>
            </a:pPr>
            <a:r>
              <a:rPr sz="2800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Wingdings"/>
              </a:rPr>
              <a:t></a:t>
            </a:r>
            <a:r>
              <a:rPr sz="2800" spc="275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</a:t>
            </a:r>
            <a:r>
              <a:rPr sz="28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别忘了</a:t>
            </a:r>
            <a:r>
              <a:rPr sz="28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E</a:t>
            </a:r>
            <a:r>
              <a:rPr sz="28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-step</a:t>
            </a:r>
            <a:r>
              <a:rPr sz="28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：</a:t>
            </a:r>
            <a:r>
              <a:rPr sz="2800" spc="-122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 </a:t>
            </a:r>
            <a:endParaRPr sz="2400" baseline="6172" dirty="0">
              <a:latin typeface="田氏保钓体简" panose="02010800040101010101" pitchFamily="2" charset="-122"/>
              <a:ea typeface="田氏保钓体简" panose="02010800040101010101" pitchFamily="2" charset="-122"/>
              <a:cs typeface="Symbol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50" y="2492896"/>
            <a:ext cx="4111001" cy="266429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5157192"/>
            <a:ext cx="3579101" cy="111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err="1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pLSA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的总结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AFFE7-2E12-4855-B9DF-8FFADDB7680A}" type="datetime11">
              <a:rPr lang="zh-CN" altLang="en-US" smtClean="0">
                <a:solidFill>
                  <a:srgbClr val="000000"/>
                </a:solidFill>
              </a:rPr>
              <a:t>17:52:28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755576" y="2348880"/>
            <a:ext cx="7776864" cy="29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265">
              <a:lnSpc>
                <a:spcPts val="37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82600" algn="l"/>
              </a:tabLst>
            </a:pP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pLSA</a:t>
            </a:r>
            <a:r>
              <a:rPr sz="24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应用于信息检索、过滤、</a:t>
            </a:r>
            <a:r>
              <a:rPr sz="24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自然语言处</a:t>
            </a: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理等领域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，</a:t>
            </a:r>
            <a:r>
              <a:rPr sz="24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pLS</a:t>
            </a:r>
            <a:r>
              <a:rPr sz="2400" spc="-1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A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考虑到词分布和主题分布</a:t>
            </a: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，使用</a:t>
            </a:r>
            <a:r>
              <a:rPr sz="24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EM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算法来学习参数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。</a:t>
            </a:r>
          </a:p>
          <a:p>
            <a:pPr marL="481965" marR="151765" indent="-469265" algn="just">
              <a:lnSpc>
                <a:spcPts val="37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482600" algn="l"/>
              </a:tabLst>
            </a:pPr>
            <a:r>
              <a:rPr sz="24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虽然推导略显复杂，但最终公式简洁清晰</a:t>
            </a:r>
            <a:r>
              <a:rPr sz="24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，</a:t>
            </a: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很符合直观理解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，需用心琢磨；此外，</a:t>
            </a: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推导过程使用了</a:t>
            </a:r>
            <a:r>
              <a:rPr sz="24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E</a:t>
            </a:r>
            <a:r>
              <a:rPr sz="2400" spc="-1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M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算法，也是学</a:t>
            </a:r>
            <a:r>
              <a:rPr sz="2400" spc="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习</a:t>
            </a:r>
            <a:r>
              <a:rPr sz="24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E</a:t>
            </a:r>
            <a:r>
              <a:rPr sz="2400" spc="-1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M</a:t>
            </a: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算法的重</a:t>
            </a:r>
            <a:r>
              <a:rPr sz="24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要素材</a:t>
            </a:r>
            <a:r>
              <a:rPr sz="24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。</a:t>
            </a:r>
            <a:endParaRPr sz="24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9056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数学语言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2132856"/>
            <a:ext cx="77048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在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学校那么多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男生中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，我们独立地按照概率密度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p(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en-US" altLang="zh-CN" sz="2400" dirty="0" err="1">
                <a:ea typeface="田氏保钓体简" panose="02010800040101010101" pitchFamily="2" charset="-122"/>
              </a:rPr>
              <a:t>|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θ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抽取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了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100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个，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组成样本集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，我们想通过样本集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来估计出未知参数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θ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根据假设，概率密度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p(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en-US" altLang="zh-CN" sz="2400" dirty="0" err="1">
                <a:ea typeface="田氏保钓体简" panose="02010800040101010101" pitchFamily="2" charset="-122"/>
              </a:rPr>
              <a:t>|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θ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是高斯分布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N(</a:t>
            </a:r>
            <a:r>
              <a:rPr lang="el-GR" altLang="zh-CN" sz="2400" spc="-5" dirty="0">
                <a:latin typeface="Times New Roman"/>
                <a:cs typeface="Times New Roman"/>
              </a:rPr>
              <a:t>μ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</a:t>
            </a:r>
            <a:r>
              <a:rPr lang="el-GR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σ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的形式，其中的未知参数是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θ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=[</a:t>
            </a:r>
            <a:r>
              <a:rPr lang="el-GR" altLang="zh-CN" sz="2400" spc="-5" dirty="0">
                <a:latin typeface="Times New Roman"/>
                <a:cs typeface="Times New Roman"/>
              </a:rPr>
              <a:t>μ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</a:t>
            </a:r>
            <a:r>
              <a:rPr lang="el-GR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σ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]</a:t>
            </a:r>
            <a:r>
              <a:rPr lang="en-US" altLang="zh-CN" sz="2400" baseline="30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。抽到的样本集是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X={x</a:t>
            </a:r>
            <a:r>
              <a:rPr lang="en-US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,x</a:t>
            </a:r>
            <a:r>
              <a:rPr lang="en-US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,…,</a:t>
            </a:r>
            <a:r>
              <a:rPr lang="en-US" altLang="zh-CN"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en-US" altLang="zh-CN" sz="2400" baseline="-250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}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，其中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en-US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表示抽到的第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个人的身高，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这里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就是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100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，表示抽到的样本个数。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E0A6C6-B106-46D0-AB08-C9C092EB1A8B}" type="datetime11">
              <a:rPr lang="zh-CN" altLang="en-US" smtClean="0">
                <a:solidFill>
                  <a:srgbClr val="000000"/>
                </a:solidFill>
              </a:rPr>
              <a:t>17:52:13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5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继续分析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2154108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从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学校那么多男生中为什么就恰好抽到了这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100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个人呢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？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抽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到这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100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个人的概率是多少呢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？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抽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到男生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概率是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p(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en-US" altLang="zh-CN" sz="24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A</a:t>
            </a:r>
            <a:r>
              <a:rPr lang="en-US" altLang="zh-CN" sz="2400" dirty="0" err="1">
                <a:ea typeface="田氏保钓体简" panose="02010800040101010101" pitchFamily="2" charset="-122"/>
              </a:rPr>
              <a:t>|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θ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，抽到男生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B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的概率是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p(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en-US" altLang="zh-CN" sz="24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B</a:t>
            </a:r>
            <a:r>
              <a:rPr lang="en-US" altLang="zh-CN" sz="2400" dirty="0">
                <a:ea typeface="田氏保钓体简" panose="02010800040101010101" pitchFamily="2" charset="-122"/>
              </a:rPr>
              <a:t>|</a:t>
            </a:r>
            <a:r>
              <a:rPr lang="el-GR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θ</a:t>
            </a:r>
            <a:r>
              <a:rPr lang="el-GR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因为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他们是独立的，所以很明显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，同时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抽到男生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和男生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B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的概率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p(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en-US" altLang="zh-CN" sz="24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A</a:t>
            </a:r>
            <a:r>
              <a:rPr lang="en-US" altLang="zh-CN" sz="2400" dirty="0" err="1">
                <a:ea typeface="田氏保钓体简" panose="02010800040101010101" pitchFamily="2" charset="-122"/>
              </a:rPr>
              <a:t>|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θ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* 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p(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en-US" altLang="zh-CN" sz="24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B</a:t>
            </a:r>
            <a:r>
              <a:rPr lang="en-US" altLang="zh-CN" sz="2400" dirty="0">
                <a:ea typeface="田氏保钓体简" panose="02010800040101010101" pitchFamily="2" charset="-122"/>
              </a:rPr>
              <a:t>|</a:t>
            </a:r>
            <a:r>
              <a:rPr lang="el-GR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θ</a:t>
            </a:r>
            <a:r>
              <a:rPr lang="el-GR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同理，同时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抽到这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100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个男生的概率就是他们各自概率的乘积了。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C2A3CF-21F9-41DD-A789-5E52022FFC78}" type="datetime11">
              <a:rPr lang="zh-CN" altLang="en-US" smtClean="0">
                <a:solidFill>
                  <a:srgbClr val="000000"/>
                </a:solidFill>
              </a:rPr>
              <a:t>17:52:13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似然函数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2132856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从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分布是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p(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en-US" altLang="zh-CN" sz="2400" dirty="0" err="1">
                <a:ea typeface="田氏保钓体简" panose="02010800040101010101" pitchFamily="2" charset="-122"/>
              </a:rPr>
              <a:t>|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θ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的总体样本中抽取到这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100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个样本的概率，也就是样本集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中各个样本的联合概率，用下式表示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因为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这里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是已知的，也就是说我抽取到的这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100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个人的身高可以测出来，也就是已知的了。而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θ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是未知了，则上面这个公式只有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θ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是未知数，所以它是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θ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的函数。这个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函数反映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的是在不同的参数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θ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取值下，取得当前这个样本集的可能性，因此称为参数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θ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相对于样本集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的似然函数（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likelihood 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function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）。记为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L(θ)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</a:p>
          <a:p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20" y="3140968"/>
            <a:ext cx="5104152" cy="73795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959E88-6D77-4DD1-B730-C51F91C849E9}" type="datetime11">
              <a:rPr lang="zh-CN" altLang="en-US" smtClean="0">
                <a:solidFill>
                  <a:srgbClr val="000000"/>
                </a:solidFill>
              </a:rPr>
              <a:t>17:52:13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8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故事一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686" y="2138080"/>
            <a:ext cx="7632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小明与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一位猎人一起外出打猎，一只野兔从前方窜过。只听一声枪响，野兔应声到下，如果要你推测，这一发命中的子弹是谁打的？你就会想，只发一枪便打中，由于猎人命中的概率一般大于小明命中的概率，看来这一枪是猎人射中的。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172682"/>
            <a:ext cx="3217315" cy="235266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D7FE6-A9B8-4796-B8F0-71E3E524034B}" type="datetime11">
              <a:rPr lang="zh-CN" altLang="en-US" smtClean="0">
                <a:solidFill>
                  <a:srgbClr val="000000"/>
                </a:solidFill>
              </a:rPr>
              <a:t>17:52:13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2305</Words>
  <Application>Microsoft Office PowerPoint</Application>
  <PresentationFormat>全屏显示(4:3)</PresentationFormat>
  <Paragraphs>316</Paragraphs>
  <Slides>52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Blends</vt:lpstr>
      <vt:lpstr>最大似然估计 Maximum Likelihood Estimation</vt:lpstr>
      <vt:lpstr>MLE</vt:lpstr>
      <vt:lpstr>什么东东？</vt:lpstr>
      <vt:lpstr>举例说明</vt:lpstr>
      <vt:lpstr>举例说明</vt:lpstr>
      <vt:lpstr>数学语言</vt:lpstr>
      <vt:lpstr>继续分析</vt:lpstr>
      <vt:lpstr>似然函数</vt:lpstr>
      <vt:lpstr>故事一</vt:lpstr>
      <vt:lpstr>故事二</vt:lpstr>
      <vt:lpstr>最大似然估计量</vt:lpstr>
      <vt:lpstr>对数似然函数</vt:lpstr>
      <vt:lpstr>一般步骤</vt:lpstr>
      <vt:lpstr>实例一</vt:lpstr>
      <vt:lpstr>二项分布的最大似然估计</vt:lpstr>
      <vt:lpstr>实例二</vt:lpstr>
      <vt:lpstr>化简对数似然函数</vt:lpstr>
      <vt:lpstr>参数估计的结论</vt:lpstr>
      <vt:lpstr>EM算法 Expectation Maximization Algorithm</vt:lpstr>
      <vt:lpstr>什么算法?</vt:lpstr>
      <vt:lpstr>考虑问题</vt:lpstr>
      <vt:lpstr>问题所在</vt:lpstr>
      <vt:lpstr>又是故事</vt:lpstr>
      <vt:lpstr>EM的思想</vt:lpstr>
      <vt:lpstr>怎么用？</vt:lpstr>
      <vt:lpstr>怎么用？</vt:lpstr>
      <vt:lpstr>一般化问题</vt:lpstr>
      <vt:lpstr>对数似然函数</vt:lpstr>
      <vt:lpstr>第一步：估算数据来自哪个组</vt:lpstr>
      <vt:lpstr>第二步：估计每个组的参数</vt:lpstr>
      <vt:lpstr>EM算法的提出</vt:lpstr>
      <vt:lpstr>EM算法的策略</vt:lpstr>
      <vt:lpstr>Jensen不等式：若f是凸函数</vt:lpstr>
      <vt:lpstr>Jensen不等式：若f是凸函数</vt:lpstr>
      <vt:lpstr>EM中的Jensen不等式</vt:lpstr>
      <vt:lpstr>寻找尽量紧的下界</vt:lpstr>
      <vt:lpstr>EM算法整体框架</vt:lpstr>
      <vt:lpstr>EM算法另一种理解</vt:lpstr>
      <vt:lpstr>作业</vt:lpstr>
      <vt:lpstr>pLSA模型 probabilistic Latent Semantic Analysis</vt:lpstr>
      <vt:lpstr>What？</vt:lpstr>
      <vt:lpstr>pLSA模型</vt:lpstr>
      <vt:lpstr>pLSA模型</vt:lpstr>
      <vt:lpstr>最大似然估计</vt:lpstr>
      <vt:lpstr>目标函数分析</vt:lpstr>
      <vt:lpstr>求隐含变量主题zk的后验概率</vt:lpstr>
      <vt:lpstr>关于参数P(zk|di)P(wj|zk)的似然函数期望</vt:lpstr>
      <vt:lpstr>完成目标函数的建立</vt:lpstr>
      <vt:lpstr>目标函数的求解</vt:lpstr>
      <vt:lpstr>分析第一个等式</vt:lpstr>
      <vt:lpstr>同理分析第二个等式</vt:lpstr>
      <vt:lpstr>pLSA的总结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 Decision Tree</dc:title>
  <dc:creator>Administrator</dc:creator>
  <cp:lastModifiedBy>admin</cp:lastModifiedBy>
  <cp:revision>93</cp:revision>
  <dcterms:created xsi:type="dcterms:W3CDTF">2017-09-24T06:49:25Z</dcterms:created>
  <dcterms:modified xsi:type="dcterms:W3CDTF">2017-11-30T12:04:25Z</dcterms:modified>
</cp:coreProperties>
</file>