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handoutMasterIdLst>
    <p:handoutMasterId r:id="rId30"/>
  </p:handoutMasterIdLst>
  <p:sldIdLst>
    <p:sldId id="256" r:id="rId5"/>
    <p:sldId id="258" r:id="rId6"/>
    <p:sldId id="257" r:id="rId7"/>
    <p:sldId id="260" r:id="rId8"/>
    <p:sldId id="259" r:id="rId9"/>
    <p:sldId id="268" r:id="rId10"/>
    <p:sldId id="264" r:id="rId11"/>
    <p:sldId id="269" r:id="rId12"/>
    <p:sldId id="270" r:id="rId13"/>
    <p:sldId id="271" r:id="rId14"/>
    <p:sldId id="272" r:id="rId15"/>
    <p:sldId id="283" r:id="rId16"/>
    <p:sldId id="274" r:id="rId17"/>
    <p:sldId id="273" r:id="rId18"/>
    <p:sldId id="275" r:id="rId19"/>
    <p:sldId id="285" r:id="rId20"/>
    <p:sldId id="276" r:id="rId21"/>
    <p:sldId id="284" r:id="rId22"/>
    <p:sldId id="277" r:id="rId23"/>
    <p:sldId id="282" r:id="rId24"/>
    <p:sldId id="280" r:id="rId25"/>
    <p:sldId id="278" r:id="rId26"/>
    <p:sldId id="265" r:id="rId27"/>
    <p:sldId id="261"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D09F0B-DEFF-415A-8FAB-9D8F03D4EB43}" type="datetimeFigureOut">
              <a:rPr lang="en-SG" smtClean="0"/>
              <a:t>16/8/2023</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D0403F-14CF-42F1-B54B-7D832A714D05}" type="slidenum">
              <a:rPr lang="en-SG" smtClean="0"/>
              <a:t>‹#›</a:t>
            </a:fld>
            <a:endParaRPr lang="en-SG"/>
          </a:p>
        </p:txBody>
      </p:sp>
    </p:spTree>
    <p:extLst>
      <p:ext uri="{BB962C8B-B14F-4D97-AF65-F5344CB8AC3E}">
        <p14:creationId xmlns:p14="http://schemas.microsoft.com/office/powerpoint/2010/main" val="33583475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273130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4101319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3267364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264940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SG"/>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410216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39902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SG"/>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205571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SG"/>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1369521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SG"/>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1367679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384457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6E5C6BD-9ED3-4BAF-88D5-419B951E0603}" type="datetimeFigureOut">
              <a:rPr lang="en-SG" smtClean="0"/>
              <a:t>16/8/2023</a:t>
            </a:fld>
            <a:endParaRPr lang="en-SG"/>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SG"/>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C1D9DE4-D653-4DCF-9964-86EC253399D7}" type="slidenum">
              <a:rPr lang="en-SG" smtClean="0"/>
              <a:t>‹#›</a:t>
            </a:fld>
            <a:endParaRPr lang="en-SG"/>
          </a:p>
        </p:txBody>
      </p:sp>
    </p:spTree>
    <p:extLst>
      <p:ext uri="{BB962C8B-B14F-4D97-AF65-F5344CB8AC3E}">
        <p14:creationId xmlns:p14="http://schemas.microsoft.com/office/powerpoint/2010/main" val="409470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7" name="Slide Number Placeholder 5"/>
          <p:cNvSpPr txBox="1">
            <a:spLocks/>
          </p:cNvSpPr>
          <p:nvPr userDrawn="1"/>
        </p:nvSpPr>
        <p:spPr>
          <a:xfrm>
            <a:off x="265471" y="6311900"/>
            <a:ext cx="2971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tx1"/>
                </a:solidFill>
                <a:latin typeface="Arial" pitchFamily="34" charset="0"/>
                <a:cs typeface="Arial" pitchFamily="34" charset="0"/>
              </a:rPr>
              <a:t>OOP Project Report</a:t>
            </a:r>
          </a:p>
        </p:txBody>
      </p:sp>
      <p:sp>
        <p:nvSpPr>
          <p:cNvPr id="9" name="Slide Number Placeholder 5"/>
          <p:cNvSpPr txBox="1">
            <a:spLocks/>
          </p:cNvSpPr>
          <p:nvPr userDrawn="1"/>
        </p:nvSpPr>
        <p:spPr>
          <a:xfrm>
            <a:off x="5173611" y="6371281"/>
            <a:ext cx="11811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7A0CD9C-AB40-4967-8603-636B1BB91443}" type="slidenum">
              <a:rPr lang="en-US" smtClean="0">
                <a:solidFill>
                  <a:schemeClr val="tx1"/>
                </a:solidFill>
                <a:latin typeface="Arial" pitchFamily="34" charset="0"/>
                <a:cs typeface="Arial" pitchFamily="34" charset="0"/>
              </a:rPr>
              <a:t>‹#›</a:t>
            </a:fld>
            <a:endParaRPr lang="en-US" dirty="0">
              <a:solidFill>
                <a:schemeClr val="tx1"/>
              </a:solidFill>
              <a:latin typeface="Arial" pitchFamily="34" charset="0"/>
              <a:cs typeface="Arial" pitchFamily="34" charset="0"/>
            </a:endParaRPr>
          </a:p>
        </p:txBody>
      </p:sp>
      <p:cxnSp>
        <p:nvCxnSpPr>
          <p:cNvPr id="11" name="Straight Connector 10"/>
          <p:cNvCxnSpPr/>
          <p:nvPr userDrawn="1"/>
        </p:nvCxnSpPr>
        <p:spPr>
          <a:xfrm>
            <a:off x="0" y="6210375"/>
            <a:ext cx="12192000" cy="11686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1">
            <a:extLst>
              <a:ext uri="{FF2B5EF4-FFF2-40B4-BE49-F238E27FC236}">
                <a16:creationId xmlns:a16="http://schemas.microsoft.com/office/drawing/2014/main" id="{A1DC6E3D-83B5-4142-972D-2DB57F5191DA}"/>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685104" y="6398752"/>
            <a:ext cx="124142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703235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745015"/>
          </a:xfrm>
        </p:spPr>
        <p:txBody>
          <a:bodyPr>
            <a:normAutofit fontScale="90000"/>
          </a:bodyPr>
          <a:lstStyle/>
          <a:p>
            <a:r>
              <a:rPr lang="en-SG" b="1" dirty="0">
                <a:latin typeface="+mn-lt"/>
              </a:rPr>
              <a:t>Final Project Report (Week 18)</a:t>
            </a:r>
            <a:br>
              <a:rPr lang="en-SG" b="1" dirty="0">
                <a:latin typeface="+mn-lt"/>
              </a:rPr>
            </a:br>
            <a:r>
              <a:rPr lang="en-SG" b="1" dirty="0">
                <a:latin typeface="+mn-lt"/>
              </a:rPr>
              <a:t>PE0</a:t>
            </a:r>
            <a:r>
              <a:rPr lang="en-SG" b="1" dirty="0">
                <a:solidFill>
                  <a:srgbClr val="FF0000"/>
                </a:solidFill>
                <a:latin typeface="+mn-lt"/>
              </a:rPr>
              <a:t>6</a:t>
            </a:r>
            <a:endParaRPr lang="en-SG" b="1" dirty="0">
              <a:latin typeface="+mn-lt"/>
            </a:endParaRPr>
          </a:p>
        </p:txBody>
      </p:sp>
      <p:sp>
        <p:nvSpPr>
          <p:cNvPr id="3" name="Subtitle 2"/>
          <p:cNvSpPr>
            <a:spLocks noGrp="1"/>
          </p:cNvSpPr>
          <p:nvPr>
            <p:ph type="subTitle" idx="1"/>
          </p:nvPr>
        </p:nvSpPr>
        <p:spPr>
          <a:xfrm>
            <a:off x="1524000" y="3014133"/>
            <a:ext cx="9144000" cy="2946400"/>
          </a:xfrm>
        </p:spPr>
        <p:txBody>
          <a:bodyPr vert="horz" lIns="91440" tIns="45720" rIns="91440" bIns="45720" rtlCol="0" anchor="t">
            <a:normAutofit/>
          </a:bodyPr>
          <a:lstStyle/>
          <a:p>
            <a:endParaRPr lang="en-SG" dirty="0"/>
          </a:p>
          <a:p>
            <a:r>
              <a:rPr lang="en-SG" dirty="0"/>
              <a:t>Student 1 Tan Jia Wei(</a:t>
            </a:r>
            <a:r>
              <a:rPr lang="en-SG"/>
              <a:t>2202129I</a:t>
            </a:r>
            <a:r>
              <a:rPr lang="en-SG" dirty="0"/>
              <a:t>)(</a:t>
            </a:r>
            <a:r>
              <a:rPr lang="en-SG"/>
              <a:t>20</a:t>
            </a:r>
            <a:r>
              <a:rPr lang="en-SG" dirty="0"/>
              <a:t>)</a:t>
            </a:r>
            <a:endParaRPr lang="en-SG">
              <a:cs typeface="Calibri"/>
            </a:endParaRPr>
          </a:p>
          <a:p>
            <a:r>
              <a:rPr lang="en-SG" dirty="0"/>
              <a:t>Student 2 Lim Kim Ze Michell(2201198E)(11)</a:t>
            </a:r>
          </a:p>
          <a:p>
            <a:r>
              <a:rPr lang="en-SG" b="1"/>
              <a:t>P03</a:t>
            </a:r>
            <a:r>
              <a:rPr lang="en-SG" b="1" dirty="0"/>
              <a:t> – Grocery Sales System</a:t>
            </a:r>
            <a:endParaRPr lang="en-SG" b="1">
              <a:cs typeface="Calibri"/>
            </a:endParaRPr>
          </a:p>
          <a:p>
            <a:endParaRPr lang="en-SG" dirty="0"/>
          </a:p>
        </p:txBody>
      </p:sp>
    </p:spTree>
    <p:extLst>
      <p:ext uri="{BB962C8B-B14F-4D97-AF65-F5344CB8AC3E}">
        <p14:creationId xmlns:p14="http://schemas.microsoft.com/office/powerpoint/2010/main" val="1128485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914388-C13A-C49D-68A6-19B20FF5B76D}"/>
              </a:ext>
            </a:extLst>
          </p:cNvPr>
          <p:cNvSpPr txBox="1"/>
          <p:nvPr/>
        </p:nvSpPr>
        <p:spPr>
          <a:xfrm>
            <a:off x="739141" y="1082041"/>
            <a:ext cx="4579308" cy="4801314"/>
          </a:xfrm>
          <a:prstGeom prst="rect">
            <a:avLst/>
          </a:prstGeom>
          <a:noFill/>
        </p:spPr>
        <p:txBody>
          <a:bodyPr wrap="square" rtlCol="0">
            <a:spAutoFit/>
          </a:bodyPr>
          <a:lstStyle/>
          <a:p>
            <a:r>
              <a:rPr lang="en-SG" dirty="0"/>
              <a:t>To record items in the order, the cashier select the category of item they want then obtain the item to be recorded in the </a:t>
            </a:r>
            <a:r>
              <a:rPr lang="en-SG" dirty="0" err="1"/>
              <a:t>jtable</a:t>
            </a:r>
            <a:r>
              <a:rPr lang="en-SG" dirty="0"/>
              <a:t>. </a:t>
            </a:r>
          </a:p>
          <a:p>
            <a:endParaRPr lang="en-SG" dirty="0"/>
          </a:p>
          <a:p>
            <a:r>
              <a:rPr lang="en-SG" dirty="0"/>
              <a:t>When delete button is pressed, selected item in </a:t>
            </a:r>
            <a:r>
              <a:rPr lang="en-SG" dirty="0" err="1"/>
              <a:t>jtable</a:t>
            </a:r>
            <a:r>
              <a:rPr lang="en-SG" dirty="0"/>
              <a:t> is deleted. When edit button is pressed, edited orders can be saved.</a:t>
            </a:r>
          </a:p>
          <a:p>
            <a:endParaRPr lang="en-SG" dirty="0"/>
          </a:p>
          <a:p>
            <a:r>
              <a:rPr lang="en-SG" dirty="0"/>
              <a:t>Back will bring cashier to the staff menu screen. Clear all button will clear all items in </a:t>
            </a:r>
            <a:r>
              <a:rPr lang="en-SG" dirty="0" err="1"/>
              <a:t>jtable</a:t>
            </a:r>
            <a:r>
              <a:rPr lang="en-SG" dirty="0"/>
              <a:t>. When checkout is pressed, staff receipt screen is shown</a:t>
            </a:r>
          </a:p>
          <a:p>
            <a:endParaRPr lang="en-SG" dirty="0"/>
          </a:p>
          <a:p>
            <a:r>
              <a:rPr lang="en-SG" dirty="0"/>
              <a:t>Clicking on the top left blue icon will direct user back to Staff Menu Screen. This is applied to all staff screens(yellow) except for Staff Menu Screen.</a:t>
            </a:r>
          </a:p>
        </p:txBody>
      </p:sp>
      <p:sp>
        <p:nvSpPr>
          <p:cNvPr id="13" name="TextBox 12">
            <a:extLst>
              <a:ext uri="{FF2B5EF4-FFF2-40B4-BE49-F238E27FC236}">
                <a16:creationId xmlns:a16="http://schemas.microsoft.com/office/drawing/2014/main" id="{43385159-A6CB-308C-CE82-E3674F9C1DE8}"/>
              </a:ext>
            </a:extLst>
          </p:cNvPr>
          <p:cNvSpPr txBox="1"/>
          <p:nvPr/>
        </p:nvSpPr>
        <p:spPr>
          <a:xfrm>
            <a:off x="739141" y="425947"/>
            <a:ext cx="3880484" cy="523220"/>
          </a:xfrm>
          <a:prstGeom prst="rect">
            <a:avLst/>
          </a:prstGeom>
          <a:noFill/>
        </p:spPr>
        <p:txBody>
          <a:bodyPr wrap="square" rtlCol="0">
            <a:spAutoFit/>
          </a:bodyPr>
          <a:lstStyle/>
          <a:p>
            <a:r>
              <a:rPr lang="en-SG" sz="2800" b="1" u="sng" dirty="0"/>
              <a:t>Create Orders Screen</a:t>
            </a:r>
          </a:p>
        </p:txBody>
      </p:sp>
      <p:pic>
        <p:nvPicPr>
          <p:cNvPr id="15" name="Picture 14">
            <a:extLst>
              <a:ext uri="{FF2B5EF4-FFF2-40B4-BE49-F238E27FC236}">
                <a16:creationId xmlns:a16="http://schemas.microsoft.com/office/drawing/2014/main" id="{35F4A199-2741-6A11-C4B3-18A28774A2BD}"/>
              </a:ext>
            </a:extLst>
          </p:cNvPr>
          <p:cNvPicPr>
            <a:picLocks noChangeAspect="1"/>
          </p:cNvPicPr>
          <p:nvPr/>
        </p:nvPicPr>
        <p:blipFill>
          <a:blip r:embed="rId2"/>
          <a:stretch>
            <a:fillRect/>
          </a:stretch>
        </p:blipFill>
        <p:spPr>
          <a:xfrm>
            <a:off x="5432100" y="1420757"/>
            <a:ext cx="6203048" cy="3867195"/>
          </a:xfrm>
          <a:prstGeom prst="rect">
            <a:avLst/>
          </a:prstGeom>
        </p:spPr>
      </p:pic>
    </p:spTree>
    <p:extLst>
      <p:ext uri="{BB962C8B-B14F-4D97-AF65-F5344CB8AC3E}">
        <p14:creationId xmlns:p14="http://schemas.microsoft.com/office/powerpoint/2010/main" val="138153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B6510C-2C78-8E25-3361-7DB0453CD2D9}"/>
              </a:ext>
            </a:extLst>
          </p:cNvPr>
          <p:cNvSpPr txBox="1"/>
          <p:nvPr/>
        </p:nvSpPr>
        <p:spPr>
          <a:xfrm>
            <a:off x="1493520" y="2430780"/>
            <a:ext cx="2316480" cy="2031325"/>
          </a:xfrm>
          <a:prstGeom prst="rect">
            <a:avLst/>
          </a:prstGeom>
          <a:noFill/>
        </p:spPr>
        <p:txBody>
          <a:bodyPr wrap="square" rtlCol="0">
            <a:spAutoFit/>
          </a:bodyPr>
          <a:lstStyle/>
          <a:p>
            <a:r>
              <a:rPr lang="en-SG" dirty="0"/>
              <a:t>Order details is calculated in the </a:t>
            </a:r>
            <a:r>
              <a:rPr lang="en-SG" dirty="0" err="1"/>
              <a:t>datastorage</a:t>
            </a:r>
            <a:r>
              <a:rPr lang="en-SG" dirty="0"/>
              <a:t> and populated in the labels. This is to display order’s Item(s) and the order details.</a:t>
            </a:r>
          </a:p>
        </p:txBody>
      </p:sp>
      <p:sp>
        <p:nvSpPr>
          <p:cNvPr id="12" name="TextBox 11">
            <a:extLst>
              <a:ext uri="{FF2B5EF4-FFF2-40B4-BE49-F238E27FC236}">
                <a16:creationId xmlns:a16="http://schemas.microsoft.com/office/drawing/2014/main" id="{194C923C-2360-36A0-6F16-3CDA2B45DBBA}"/>
              </a:ext>
            </a:extLst>
          </p:cNvPr>
          <p:cNvSpPr txBox="1"/>
          <p:nvPr/>
        </p:nvSpPr>
        <p:spPr>
          <a:xfrm>
            <a:off x="1493520" y="1188605"/>
            <a:ext cx="2013584" cy="523220"/>
          </a:xfrm>
          <a:prstGeom prst="rect">
            <a:avLst/>
          </a:prstGeom>
          <a:noFill/>
        </p:spPr>
        <p:txBody>
          <a:bodyPr wrap="square" rtlCol="0">
            <a:spAutoFit/>
          </a:bodyPr>
          <a:lstStyle/>
          <a:p>
            <a:r>
              <a:rPr lang="en-SG" sz="2800" b="1" u="sng" dirty="0"/>
              <a:t>Receipt</a:t>
            </a:r>
          </a:p>
        </p:txBody>
      </p:sp>
      <p:pic>
        <p:nvPicPr>
          <p:cNvPr id="14" name="Picture 13" descr="A screenshot of a computer screen&#10;&#10;Description automatically generated">
            <a:extLst>
              <a:ext uri="{FF2B5EF4-FFF2-40B4-BE49-F238E27FC236}">
                <a16:creationId xmlns:a16="http://schemas.microsoft.com/office/drawing/2014/main" id="{4461B9C8-9A82-08A1-02AA-98941792C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188605"/>
            <a:ext cx="6530708" cy="4115401"/>
          </a:xfrm>
          <a:prstGeom prst="rect">
            <a:avLst/>
          </a:prstGeom>
        </p:spPr>
      </p:pic>
    </p:spTree>
    <p:extLst>
      <p:ext uri="{BB962C8B-B14F-4D97-AF65-F5344CB8AC3E}">
        <p14:creationId xmlns:p14="http://schemas.microsoft.com/office/powerpoint/2010/main" val="2441191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B49C69-D49F-17AA-440C-F5FEF11446B5}"/>
              </a:ext>
            </a:extLst>
          </p:cNvPr>
          <p:cNvSpPr txBox="1"/>
          <p:nvPr/>
        </p:nvSpPr>
        <p:spPr>
          <a:xfrm>
            <a:off x="821094" y="1278294"/>
            <a:ext cx="5150498" cy="4801314"/>
          </a:xfrm>
          <a:prstGeom prst="rect">
            <a:avLst/>
          </a:prstGeom>
          <a:noFill/>
        </p:spPr>
        <p:txBody>
          <a:bodyPr wrap="square" rtlCol="0">
            <a:spAutoFit/>
          </a:bodyPr>
          <a:lstStyle/>
          <a:p>
            <a:r>
              <a:rPr lang="en-SG" dirty="0"/>
              <a:t>When user with a manager’s role logins, user will be directed to manager’s dashboard. The total sales displays the sum of all orders recorded, total sales of all orders, and net sales of all orders in a year. </a:t>
            </a:r>
          </a:p>
          <a:p>
            <a:endParaRPr lang="en-SG" dirty="0"/>
          </a:p>
          <a:p>
            <a:r>
              <a:rPr lang="en-SG" dirty="0"/>
              <a:t>The tabbed pane displays a pie chart for items in inventory and another pie chart for most popular items sold after staff creates order. </a:t>
            </a:r>
          </a:p>
          <a:p>
            <a:endParaRPr lang="en-SG" dirty="0"/>
          </a:p>
          <a:p>
            <a:r>
              <a:rPr lang="en-SG" dirty="0"/>
              <a:t>The bar chart shows the peak month of all orders recorded. The table shows recent orders which can direct user to view order details when clicked.</a:t>
            </a:r>
          </a:p>
          <a:p>
            <a:endParaRPr lang="en-SG" dirty="0"/>
          </a:p>
          <a:p>
            <a:r>
              <a:rPr lang="en-SG" dirty="0"/>
              <a:t>Clicking on the top left blue icon will direct user back to Manager Dashboard Screen. This is applied to all staff screens(yellow). Clicking on change role for manager can direct user to staff menu screen.</a:t>
            </a:r>
          </a:p>
        </p:txBody>
      </p:sp>
      <p:sp>
        <p:nvSpPr>
          <p:cNvPr id="9" name="TextBox 8">
            <a:extLst>
              <a:ext uri="{FF2B5EF4-FFF2-40B4-BE49-F238E27FC236}">
                <a16:creationId xmlns:a16="http://schemas.microsoft.com/office/drawing/2014/main" id="{06970375-253B-E9DE-BB62-B2F6C50E118F}"/>
              </a:ext>
            </a:extLst>
          </p:cNvPr>
          <p:cNvSpPr txBox="1"/>
          <p:nvPr/>
        </p:nvSpPr>
        <p:spPr>
          <a:xfrm>
            <a:off x="970384" y="411226"/>
            <a:ext cx="4421737" cy="523220"/>
          </a:xfrm>
          <a:prstGeom prst="rect">
            <a:avLst/>
          </a:prstGeom>
          <a:noFill/>
        </p:spPr>
        <p:txBody>
          <a:bodyPr wrap="square" rtlCol="0">
            <a:spAutoFit/>
          </a:bodyPr>
          <a:lstStyle/>
          <a:p>
            <a:r>
              <a:rPr lang="en-SG" sz="2800" b="1" u="sng" dirty="0"/>
              <a:t>Manager Dashboard Screen</a:t>
            </a:r>
          </a:p>
        </p:txBody>
      </p:sp>
      <p:pic>
        <p:nvPicPr>
          <p:cNvPr id="11" name="Picture 10" descr="A screenshot of a computer&#10;&#10;Description automatically generated">
            <a:extLst>
              <a:ext uri="{FF2B5EF4-FFF2-40B4-BE49-F238E27FC236}">
                <a16:creationId xmlns:a16="http://schemas.microsoft.com/office/drawing/2014/main" id="{ABE62861-5B83-EC9A-B478-AE0B4394A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2800" y="220199"/>
            <a:ext cx="4605118" cy="288129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8F610B9C-3381-A201-90F1-AB101E870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3272113"/>
            <a:ext cx="4633328" cy="2881299"/>
          </a:xfrm>
          <a:prstGeom prst="rect">
            <a:avLst/>
          </a:prstGeom>
        </p:spPr>
      </p:pic>
    </p:spTree>
    <p:extLst>
      <p:ext uri="{BB962C8B-B14F-4D97-AF65-F5344CB8AC3E}">
        <p14:creationId xmlns:p14="http://schemas.microsoft.com/office/powerpoint/2010/main" val="393351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44A88D-7570-ECA4-A3EB-BD194C0B71CF}"/>
              </a:ext>
            </a:extLst>
          </p:cNvPr>
          <p:cNvSpPr txBox="1"/>
          <p:nvPr/>
        </p:nvSpPr>
        <p:spPr>
          <a:xfrm>
            <a:off x="586739" y="1158240"/>
            <a:ext cx="4928235" cy="5078313"/>
          </a:xfrm>
          <a:prstGeom prst="rect">
            <a:avLst/>
          </a:prstGeom>
          <a:noFill/>
        </p:spPr>
        <p:txBody>
          <a:bodyPr wrap="square" lIns="91440" tIns="45720" rIns="91440" bIns="45720" rtlCol="0" anchor="t">
            <a:spAutoFit/>
          </a:bodyPr>
          <a:lstStyle/>
          <a:p>
            <a:r>
              <a:rPr lang="en-SG" dirty="0"/>
              <a:t>Select item is a </a:t>
            </a:r>
            <a:r>
              <a:rPr lang="en-SG" dirty="0" err="1"/>
              <a:t>combobox</a:t>
            </a:r>
            <a:r>
              <a:rPr lang="en-SG" dirty="0"/>
              <a:t> will all the items in the </a:t>
            </a:r>
            <a:r>
              <a:rPr lang="en-SG" dirty="0" err="1"/>
              <a:t>datastorage</a:t>
            </a:r>
            <a:r>
              <a:rPr lang="en-SG" dirty="0"/>
              <a:t> – manager is able to select the item to apply discount on. </a:t>
            </a:r>
            <a:r>
              <a:rPr lang="en-SG" dirty="0" err="1"/>
              <a:t>Actionlistener</a:t>
            </a:r>
            <a:r>
              <a:rPr lang="en-SG" dirty="0"/>
              <a:t> is used when the manager select an item from the </a:t>
            </a:r>
            <a:r>
              <a:rPr lang="en-SG" dirty="0" err="1"/>
              <a:t>combobox</a:t>
            </a:r>
            <a:r>
              <a:rPr lang="en-SG" dirty="0"/>
              <a:t> and the item’s image is shown on the </a:t>
            </a:r>
            <a:r>
              <a:rPr lang="en-SG" dirty="0" err="1"/>
              <a:t>Jlabel</a:t>
            </a:r>
            <a:r>
              <a:rPr lang="en-SG" dirty="0"/>
              <a:t> for </a:t>
            </a:r>
            <a:r>
              <a:rPr lang="en-SG" dirty="0" err="1"/>
              <a:t>imageIcon</a:t>
            </a:r>
            <a:r>
              <a:rPr lang="en-SG" dirty="0"/>
              <a:t>.</a:t>
            </a:r>
          </a:p>
          <a:p>
            <a:endParaRPr lang="en-SG" dirty="0"/>
          </a:p>
          <a:p>
            <a:r>
              <a:rPr lang="en-SG" dirty="0"/>
              <a:t>Discount(%) is to allow manager to enter the percentage of discount for the item.</a:t>
            </a:r>
          </a:p>
          <a:p>
            <a:endParaRPr lang="en-SG" dirty="0"/>
          </a:p>
          <a:p>
            <a:r>
              <a:rPr lang="en-SG" dirty="0"/>
              <a:t>Using </a:t>
            </a:r>
            <a:r>
              <a:rPr lang="en-SG" dirty="0" err="1"/>
              <a:t>Jcalendar’s</a:t>
            </a:r>
            <a:r>
              <a:rPr lang="en-SG" dirty="0"/>
              <a:t> </a:t>
            </a:r>
            <a:r>
              <a:rPr lang="en-SG" dirty="0" err="1"/>
              <a:t>datechooser</a:t>
            </a:r>
            <a:r>
              <a:rPr lang="en-SG" dirty="0"/>
              <a:t> to get the date of ‘From’ and ‘To’.</a:t>
            </a:r>
          </a:p>
          <a:p>
            <a:endParaRPr lang="en-SG" dirty="0"/>
          </a:p>
          <a:p>
            <a:r>
              <a:rPr lang="en-SG" dirty="0"/>
              <a:t>When button for apply discount is pressed, a confirm message will  appear to ask user to confirm. If user selects yes, discount is applied for selected item. If no, then discount is not applied.</a:t>
            </a:r>
          </a:p>
          <a:p>
            <a:endParaRPr lang="en-SG" dirty="0"/>
          </a:p>
        </p:txBody>
      </p:sp>
      <p:sp>
        <p:nvSpPr>
          <p:cNvPr id="7" name="TextBox 6">
            <a:extLst>
              <a:ext uri="{FF2B5EF4-FFF2-40B4-BE49-F238E27FC236}">
                <a16:creationId xmlns:a16="http://schemas.microsoft.com/office/drawing/2014/main" id="{CF0ACECF-0337-0D5B-6265-C067EB968BF6}"/>
              </a:ext>
            </a:extLst>
          </p:cNvPr>
          <p:cNvSpPr txBox="1"/>
          <p:nvPr/>
        </p:nvSpPr>
        <p:spPr>
          <a:xfrm>
            <a:off x="739845" y="407555"/>
            <a:ext cx="3564255" cy="523220"/>
          </a:xfrm>
          <a:prstGeom prst="rect">
            <a:avLst/>
          </a:prstGeom>
          <a:noFill/>
        </p:spPr>
        <p:txBody>
          <a:bodyPr wrap="square" rtlCol="0">
            <a:spAutoFit/>
          </a:bodyPr>
          <a:lstStyle/>
          <a:p>
            <a:r>
              <a:rPr lang="en-SG" sz="2800" b="1" u="sng" dirty="0"/>
              <a:t>Discount Items Screen</a:t>
            </a:r>
          </a:p>
        </p:txBody>
      </p:sp>
      <p:pic>
        <p:nvPicPr>
          <p:cNvPr id="11" name="Picture 10">
            <a:extLst>
              <a:ext uri="{FF2B5EF4-FFF2-40B4-BE49-F238E27FC236}">
                <a16:creationId xmlns:a16="http://schemas.microsoft.com/office/drawing/2014/main" id="{515D86C8-7CB5-179B-FD5B-49FE0A4BDC9A}"/>
              </a:ext>
            </a:extLst>
          </p:cNvPr>
          <p:cNvPicPr>
            <a:picLocks noChangeAspect="1"/>
          </p:cNvPicPr>
          <p:nvPr/>
        </p:nvPicPr>
        <p:blipFill>
          <a:blip r:embed="rId2"/>
          <a:stretch>
            <a:fillRect/>
          </a:stretch>
        </p:blipFill>
        <p:spPr>
          <a:xfrm>
            <a:off x="5734050" y="1427059"/>
            <a:ext cx="5604878" cy="3480449"/>
          </a:xfrm>
          <a:prstGeom prst="rect">
            <a:avLst/>
          </a:prstGeom>
        </p:spPr>
      </p:pic>
    </p:spTree>
    <p:extLst>
      <p:ext uri="{BB962C8B-B14F-4D97-AF65-F5344CB8AC3E}">
        <p14:creationId xmlns:p14="http://schemas.microsoft.com/office/powerpoint/2010/main" val="4003853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949B1AB-E5D8-4BA3-B7D9-3834F222FCF7}"/>
              </a:ext>
            </a:extLst>
          </p:cNvPr>
          <p:cNvSpPr txBox="1"/>
          <p:nvPr/>
        </p:nvSpPr>
        <p:spPr>
          <a:xfrm>
            <a:off x="334687" y="1217295"/>
            <a:ext cx="4221480" cy="4801314"/>
          </a:xfrm>
          <a:prstGeom prst="rect">
            <a:avLst/>
          </a:prstGeom>
          <a:noFill/>
        </p:spPr>
        <p:txBody>
          <a:bodyPr wrap="square" rtlCol="0">
            <a:spAutoFit/>
          </a:bodyPr>
          <a:lstStyle/>
          <a:p>
            <a:r>
              <a:rPr lang="en-SG" dirty="0"/>
              <a:t>Manager will enter the item’s details.</a:t>
            </a:r>
          </a:p>
          <a:p>
            <a:r>
              <a:rPr lang="en-SG" dirty="0"/>
              <a:t>When insert image button is pressed, the window will pop up to prompt the use to select the image file. After selecting the file path, the no image available is replaced with the image.</a:t>
            </a:r>
          </a:p>
          <a:p>
            <a:endParaRPr lang="en-SG" dirty="0"/>
          </a:p>
          <a:p>
            <a:r>
              <a:rPr lang="en-SG" dirty="0"/>
              <a:t>When “Create” is pressed, the </a:t>
            </a:r>
            <a:r>
              <a:rPr lang="en-SG" dirty="0" err="1"/>
              <a:t>textFields</a:t>
            </a:r>
            <a:r>
              <a:rPr lang="en-SG" dirty="0"/>
              <a:t> will be cleared and the category is set back to ‘Fresh Produce’.</a:t>
            </a:r>
          </a:p>
          <a:p>
            <a:r>
              <a:rPr lang="en-SG" dirty="0"/>
              <a:t>When “View Items” is pressed, it will bring manager to the </a:t>
            </a:r>
            <a:r>
              <a:rPr lang="en-SG" dirty="0" err="1"/>
              <a:t>viewItem</a:t>
            </a:r>
            <a:r>
              <a:rPr lang="en-SG" dirty="0"/>
              <a:t> Screen.</a:t>
            </a:r>
          </a:p>
          <a:p>
            <a:r>
              <a:rPr lang="en-SG" dirty="0"/>
              <a:t>When “Back” is pressed, manager’s screen will be brought to the manager’s dashboard.</a:t>
            </a:r>
          </a:p>
          <a:p>
            <a:endParaRPr lang="en-SG" dirty="0"/>
          </a:p>
          <a:p>
            <a:endParaRPr lang="en-SG" dirty="0"/>
          </a:p>
        </p:txBody>
      </p:sp>
      <p:sp>
        <p:nvSpPr>
          <p:cNvPr id="10" name="TextBox 9">
            <a:extLst>
              <a:ext uri="{FF2B5EF4-FFF2-40B4-BE49-F238E27FC236}">
                <a16:creationId xmlns:a16="http://schemas.microsoft.com/office/drawing/2014/main" id="{8AD90AAC-D3EB-8B30-2CC2-FD05C6E8A2C2}"/>
              </a:ext>
            </a:extLst>
          </p:cNvPr>
          <p:cNvSpPr txBox="1"/>
          <p:nvPr/>
        </p:nvSpPr>
        <p:spPr>
          <a:xfrm>
            <a:off x="739845" y="407555"/>
            <a:ext cx="3564255" cy="523220"/>
          </a:xfrm>
          <a:prstGeom prst="rect">
            <a:avLst/>
          </a:prstGeom>
          <a:noFill/>
        </p:spPr>
        <p:txBody>
          <a:bodyPr wrap="square" rtlCol="0">
            <a:spAutoFit/>
          </a:bodyPr>
          <a:lstStyle/>
          <a:p>
            <a:r>
              <a:rPr lang="en-SG" sz="2800" b="1" u="sng" dirty="0"/>
              <a:t>Create Items Screen</a:t>
            </a:r>
          </a:p>
        </p:txBody>
      </p:sp>
      <p:pic>
        <p:nvPicPr>
          <p:cNvPr id="14" name="Picture 13" descr="A screenshot of a computer&#10;&#10;Description automatically generated">
            <a:extLst>
              <a:ext uri="{FF2B5EF4-FFF2-40B4-BE49-F238E27FC236}">
                <a16:creationId xmlns:a16="http://schemas.microsoft.com/office/drawing/2014/main" id="{E419E96D-526D-4179-F34A-95923F26B7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5" y="1217295"/>
            <a:ext cx="6877418" cy="4299157"/>
          </a:xfrm>
          <a:prstGeom prst="rect">
            <a:avLst/>
          </a:prstGeom>
        </p:spPr>
      </p:pic>
    </p:spTree>
    <p:extLst>
      <p:ext uri="{BB962C8B-B14F-4D97-AF65-F5344CB8AC3E}">
        <p14:creationId xmlns:p14="http://schemas.microsoft.com/office/powerpoint/2010/main" val="319650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CD75A0-6702-7E5A-6249-6FAC008B91B4}"/>
              </a:ext>
            </a:extLst>
          </p:cNvPr>
          <p:cNvSpPr txBox="1"/>
          <p:nvPr/>
        </p:nvSpPr>
        <p:spPr>
          <a:xfrm>
            <a:off x="220202" y="1181874"/>
            <a:ext cx="6040045" cy="5355312"/>
          </a:xfrm>
          <a:prstGeom prst="rect">
            <a:avLst/>
          </a:prstGeom>
          <a:noFill/>
        </p:spPr>
        <p:txBody>
          <a:bodyPr wrap="square" lIns="91440" tIns="45720" rIns="91440" bIns="45720" rtlCol="0" anchor="t">
            <a:spAutoFit/>
          </a:bodyPr>
          <a:lstStyle/>
          <a:p>
            <a:r>
              <a:rPr lang="en-SG" dirty="0"/>
              <a:t>The </a:t>
            </a:r>
            <a:r>
              <a:rPr lang="en-SG" dirty="0" err="1"/>
              <a:t>Jtable</a:t>
            </a:r>
            <a:r>
              <a:rPr lang="en-SG" dirty="0"/>
              <a:t> will display all the items in </a:t>
            </a:r>
            <a:r>
              <a:rPr lang="en-SG" dirty="0" err="1"/>
              <a:t>datastorage</a:t>
            </a:r>
            <a:r>
              <a:rPr lang="en-SG" dirty="0"/>
              <a:t>.</a:t>
            </a:r>
          </a:p>
          <a:p>
            <a:r>
              <a:rPr lang="en-SG" dirty="0"/>
              <a:t>When,</a:t>
            </a:r>
            <a:endParaRPr lang="en-SG" dirty="0">
              <a:cs typeface="Calibri"/>
            </a:endParaRPr>
          </a:p>
          <a:p>
            <a:pPr marL="285750" indent="-285750">
              <a:buFont typeface="Arial" panose="020B0604020202020204" pitchFamily="34" charset="0"/>
              <a:buChar char="•"/>
            </a:pPr>
            <a:r>
              <a:rPr lang="en-SG" dirty="0"/>
              <a:t>“Edit Item” is pressed, bring manager to </a:t>
            </a:r>
            <a:r>
              <a:rPr lang="en-SG" dirty="0" err="1"/>
              <a:t>editItem</a:t>
            </a:r>
            <a:r>
              <a:rPr lang="en-SG" dirty="0"/>
              <a:t> Screen. However, if no row is selected, </a:t>
            </a:r>
            <a:r>
              <a:rPr lang="en-SG" dirty="0" err="1"/>
              <a:t>JOptionPane</a:t>
            </a:r>
            <a:r>
              <a:rPr lang="en-SG" dirty="0"/>
              <a:t> will pop up a message to prompt manager to select a row to edit.</a:t>
            </a:r>
            <a:endParaRPr lang="en-SG" dirty="0">
              <a:cs typeface="Calibri"/>
            </a:endParaRPr>
          </a:p>
          <a:p>
            <a:pPr marL="285750" indent="-285750">
              <a:buFont typeface="Arial" panose="020B0604020202020204" pitchFamily="34" charset="0"/>
              <a:buChar char="•"/>
            </a:pPr>
            <a:r>
              <a:rPr lang="en-SG" dirty="0"/>
              <a:t>“Delete Item” is pressed, the selected row ‘s item will be removed from the </a:t>
            </a:r>
            <a:r>
              <a:rPr lang="en-SG" dirty="0" err="1"/>
              <a:t>dataStorage</a:t>
            </a:r>
            <a:r>
              <a:rPr lang="en-SG" dirty="0"/>
              <a:t>. However, if no row is selected, </a:t>
            </a:r>
            <a:r>
              <a:rPr lang="en-SG" dirty="0" err="1"/>
              <a:t>JOptionPane</a:t>
            </a:r>
            <a:r>
              <a:rPr lang="en-SG" dirty="0"/>
              <a:t> will pop up a message to prompt manager to select a row to delete.</a:t>
            </a:r>
            <a:endParaRPr lang="en-SG" dirty="0">
              <a:cs typeface="Calibri"/>
            </a:endParaRPr>
          </a:p>
          <a:p>
            <a:pPr marL="285750" indent="-285750">
              <a:buFont typeface="Arial" panose="020B0604020202020204" pitchFamily="34" charset="0"/>
              <a:buChar char="•"/>
            </a:pPr>
            <a:r>
              <a:rPr lang="en-SG" dirty="0"/>
              <a:t>“Clear Items” will clear all the items in the </a:t>
            </a:r>
            <a:r>
              <a:rPr lang="en-SG" dirty="0" err="1"/>
              <a:t>dataStorage</a:t>
            </a:r>
            <a:r>
              <a:rPr lang="en-SG" dirty="0"/>
              <a:t> using the </a:t>
            </a:r>
            <a:r>
              <a:rPr lang="en-SG" dirty="0" err="1"/>
              <a:t>removeAllElement</a:t>
            </a:r>
            <a:r>
              <a:rPr lang="en-SG" dirty="0"/>
              <a:t>().</a:t>
            </a:r>
            <a:endParaRPr lang="en-SG" dirty="0">
              <a:cs typeface="Calibri"/>
            </a:endParaRPr>
          </a:p>
          <a:p>
            <a:pPr marL="285750" indent="-285750">
              <a:buFont typeface="Arial" panose="020B0604020202020204" pitchFamily="34" charset="0"/>
              <a:buChar char="•"/>
            </a:pPr>
            <a:r>
              <a:rPr lang="en-SG" dirty="0"/>
              <a:t>“Import File” will read the file containing default values and saved in </a:t>
            </a:r>
            <a:r>
              <a:rPr lang="en-SG" dirty="0" err="1"/>
              <a:t>dataStorage</a:t>
            </a:r>
            <a:r>
              <a:rPr lang="en-SG" dirty="0"/>
              <a:t>. </a:t>
            </a:r>
            <a:endParaRPr lang="en-SG" dirty="0">
              <a:cs typeface="Calibri"/>
            </a:endParaRPr>
          </a:p>
          <a:p>
            <a:pPr marL="285750" indent="-285750">
              <a:buFont typeface="Arial" panose="020B0604020202020204" pitchFamily="34" charset="0"/>
              <a:buChar char="•"/>
            </a:pPr>
            <a:r>
              <a:rPr lang="en-SG" dirty="0"/>
              <a:t>“Export File” will take all the items stored in </a:t>
            </a:r>
            <a:r>
              <a:rPr lang="en-SG" dirty="0" err="1"/>
              <a:t>datastorage</a:t>
            </a:r>
            <a:r>
              <a:rPr lang="en-SG" dirty="0"/>
              <a:t> and write in the same file as the file use for import file. A confirmation message will show to confirm manager to export all orders</a:t>
            </a:r>
            <a:endParaRPr lang="en-SG" dirty="0">
              <a:cs typeface="Calibri"/>
            </a:endParaRPr>
          </a:p>
          <a:p>
            <a:endParaRPr lang="en-SG" dirty="0"/>
          </a:p>
          <a:p>
            <a:endParaRPr lang="en-SG" dirty="0"/>
          </a:p>
        </p:txBody>
      </p:sp>
      <p:sp>
        <p:nvSpPr>
          <p:cNvPr id="7" name="TextBox 6">
            <a:extLst>
              <a:ext uri="{FF2B5EF4-FFF2-40B4-BE49-F238E27FC236}">
                <a16:creationId xmlns:a16="http://schemas.microsoft.com/office/drawing/2014/main" id="{79AAA6A4-3098-06B2-260B-71E22E7D9231}"/>
              </a:ext>
            </a:extLst>
          </p:cNvPr>
          <p:cNvSpPr txBox="1"/>
          <p:nvPr/>
        </p:nvSpPr>
        <p:spPr>
          <a:xfrm>
            <a:off x="1168470" y="320814"/>
            <a:ext cx="3564255" cy="523220"/>
          </a:xfrm>
          <a:prstGeom prst="rect">
            <a:avLst/>
          </a:prstGeom>
          <a:noFill/>
        </p:spPr>
        <p:txBody>
          <a:bodyPr wrap="square" rtlCol="0">
            <a:spAutoFit/>
          </a:bodyPr>
          <a:lstStyle/>
          <a:p>
            <a:r>
              <a:rPr lang="en-SG" sz="2800" b="1" u="sng" dirty="0"/>
              <a:t>View Items Screen</a:t>
            </a:r>
          </a:p>
        </p:txBody>
      </p:sp>
      <p:pic>
        <p:nvPicPr>
          <p:cNvPr id="11" name="Picture 10" descr="A screenshot of a computer&#10;&#10;Description automatically generated">
            <a:extLst>
              <a:ext uri="{FF2B5EF4-FFF2-40B4-BE49-F238E27FC236}">
                <a16:creationId xmlns:a16="http://schemas.microsoft.com/office/drawing/2014/main" id="{4AFE2641-B23B-B021-71A6-7E044896A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0903" y="1476375"/>
            <a:ext cx="5840895" cy="3659735"/>
          </a:xfrm>
          <a:prstGeom prst="rect">
            <a:avLst/>
          </a:prstGeom>
        </p:spPr>
      </p:pic>
    </p:spTree>
    <p:extLst>
      <p:ext uri="{BB962C8B-B14F-4D97-AF65-F5344CB8AC3E}">
        <p14:creationId xmlns:p14="http://schemas.microsoft.com/office/powerpoint/2010/main" val="120195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4BA278-2A85-703D-65E4-43D5874FCCB0}"/>
              </a:ext>
            </a:extLst>
          </p:cNvPr>
          <p:cNvSpPr txBox="1"/>
          <p:nvPr/>
        </p:nvSpPr>
        <p:spPr>
          <a:xfrm>
            <a:off x="1110343" y="1912435"/>
            <a:ext cx="2705877" cy="2031325"/>
          </a:xfrm>
          <a:prstGeom prst="rect">
            <a:avLst/>
          </a:prstGeom>
          <a:noFill/>
        </p:spPr>
        <p:txBody>
          <a:bodyPr wrap="square" rtlCol="0">
            <a:spAutoFit/>
          </a:bodyPr>
          <a:lstStyle/>
          <a:p>
            <a:r>
              <a:rPr lang="en-SG" dirty="0"/>
              <a:t>After row is selected from </a:t>
            </a:r>
            <a:r>
              <a:rPr lang="en-SG" dirty="0" err="1"/>
              <a:t>Jtable</a:t>
            </a:r>
            <a:r>
              <a:rPr lang="en-SG" dirty="0"/>
              <a:t> in view items, edit item screen for the row will be displayed. Items can be edited similar to create item screen and saved.</a:t>
            </a:r>
          </a:p>
        </p:txBody>
      </p:sp>
      <p:sp>
        <p:nvSpPr>
          <p:cNvPr id="7" name="TextBox 6">
            <a:extLst>
              <a:ext uri="{FF2B5EF4-FFF2-40B4-BE49-F238E27FC236}">
                <a16:creationId xmlns:a16="http://schemas.microsoft.com/office/drawing/2014/main" id="{4E6F079F-D367-4F2C-F4F5-B2EC1E27868D}"/>
              </a:ext>
            </a:extLst>
          </p:cNvPr>
          <p:cNvSpPr txBox="1"/>
          <p:nvPr/>
        </p:nvSpPr>
        <p:spPr>
          <a:xfrm>
            <a:off x="977970" y="968011"/>
            <a:ext cx="3564255" cy="523220"/>
          </a:xfrm>
          <a:prstGeom prst="rect">
            <a:avLst/>
          </a:prstGeom>
          <a:noFill/>
        </p:spPr>
        <p:txBody>
          <a:bodyPr wrap="square" rtlCol="0">
            <a:spAutoFit/>
          </a:bodyPr>
          <a:lstStyle/>
          <a:p>
            <a:r>
              <a:rPr lang="en-SG" sz="2800" b="1" u="sng" dirty="0"/>
              <a:t>Edit Items Screen</a:t>
            </a:r>
          </a:p>
        </p:txBody>
      </p:sp>
      <p:pic>
        <p:nvPicPr>
          <p:cNvPr id="9" name="Picture 8" descr="A screenshot of a computer&#10;&#10;Description automatically generated">
            <a:extLst>
              <a:ext uri="{FF2B5EF4-FFF2-40B4-BE49-F238E27FC236}">
                <a16:creationId xmlns:a16="http://schemas.microsoft.com/office/drawing/2014/main" id="{36BDEC5E-FF98-9B8A-7E24-EB84DE814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6536" y="1229621"/>
            <a:ext cx="5585121" cy="3508343"/>
          </a:xfrm>
          <a:prstGeom prst="rect">
            <a:avLst/>
          </a:prstGeom>
        </p:spPr>
      </p:pic>
    </p:spTree>
    <p:extLst>
      <p:ext uri="{BB962C8B-B14F-4D97-AF65-F5344CB8AC3E}">
        <p14:creationId xmlns:p14="http://schemas.microsoft.com/office/powerpoint/2010/main" val="87159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7E24A-D63F-7448-9A30-6A9A6377BD93}"/>
              </a:ext>
            </a:extLst>
          </p:cNvPr>
          <p:cNvSpPr txBox="1"/>
          <p:nvPr/>
        </p:nvSpPr>
        <p:spPr>
          <a:xfrm>
            <a:off x="704850" y="1324095"/>
            <a:ext cx="4244340" cy="5078313"/>
          </a:xfrm>
          <a:prstGeom prst="rect">
            <a:avLst/>
          </a:prstGeom>
          <a:noFill/>
        </p:spPr>
        <p:txBody>
          <a:bodyPr wrap="square" lIns="91440" tIns="45720" rIns="91440" bIns="45720" rtlCol="0" anchor="t">
            <a:spAutoFit/>
          </a:bodyPr>
          <a:lstStyle/>
          <a:p>
            <a:r>
              <a:rPr lang="en-SG" dirty="0" err="1"/>
              <a:t>tabbedPane</a:t>
            </a:r>
            <a:r>
              <a:rPr lang="en-SG" dirty="0"/>
              <a:t> is used to allow manager to view </a:t>
            </a:r>
            <a:r>
              <a:rPr lang="en-SG" dirty="0" err="1"/>
              <a:t>Jtable</a:t>
            </a:r>
            <a:r>
              <a:rPr lang="en-SG" dirty="0"/>
              <a:t> or graph.</a:t>
            </a:r>
          </a:p>
          <a:p>
            <a:endParaRPr lang="en-SG" dirty="0"/>
          </a:p>
          <a:p>
            <a:r>
              <a:rPr lang="en-SG" dirty="0" err="1"/>
              <a:t>Hashmap</a:t>
            </a:r>
            <a:r>
              <a:rPr lang="en-SG" dirty="0"/>
              <a:t> is used to sort out orders by day, date, month and year. It is also used to sum up </a:t>
            </a:r>
            <a:r>
              <a:rPr lang="en-SG" dirty="0" err="1"/>
              <a:t>orderdetails</a:t>
            </a:r>
            <a:r>
              <a:rPr lang="en-SG" dirty="0"/>
              <a:t> in the sorted orders together to be used as datasets for the table and graph. Graph also uses </a:t>
            </a:r>
            <a:r>
              <a:rPr lang="en-SG" dirty="0" err="1"/>
              <a:t>Jfreechart</a:t>
            </a:r>
            <a:r>
              <a:rPr lang="en-SG" dirty="0"/>
              <a:t> library to display line graph.</a:t>
            </a:r>
          </a:p>
          <a:p>
            <a:endParaRPr lang="en-SG" dirty="0"/>
          </a:p>
          <a:p>
            <a:r>
              <a:rPr lang="en-SG" dirty="0" err="1"/>
              <a:t>LocalDate</a:t>
            </a:r>
            <a:r>
              <a:rPr lang="en-SG" dirty="0"/>
              <a:t> is used to get current date and time, and to display values for today’s sales.</a:t>
            </a:r>
          </a:p>
          <a:p>
            <a:endParaRPr lang="en-SG" dirty="0"/>
          </a:p>
          <a:p>
            <a:r>
              <a:rPr lang="en-SG" dirty="0"/>
              <a:t>When table is clicked, user will be directed to view orders page for further order details viewing.</a:t>
            </a:r>
          </a:p>
          <a:p>
            <a:endParaRPr lang="en-SG" dirty="0"/>
          </a:p>
        </p:txBody>
      </p:sp>
      <p:sp>
        <p:nvSpPr>
          <p:cNvPr id="7" name="TextBox 6">
            <a:extLst>
              <a:ext uri="{FF2B5EF4-FFF2-40B4-BE49-F238E27FC236}">
                <a16:creationId xmlns:a16="http://schemas.microsoft.com/office/drawing/2014/main" id="{4B2E4927-E304-7B69-C43A-34680FA06B9B}"/>
              </a:ext>
            </a:extLst>
          </p:cNvPr>
          <p:cNvSpPr txBox="1"/>
          <p:nvPr/>
        </p:nvSpPr>
        <p:spPr>
          <a:xfrm>
            <a:off x="704850" y="234586"/>
            <a:ext cx="4581525" cy="523220"/>
          </a:xfrm>
          <a:prstGeom prst="rect">
            <a:avLst/>
          </a:prstGeom>
          <a:noFill/>
        </p:spPr>
        <p:txBody>
          <a:bodyPr wrap="square" rtlCol="0">
            <a:spAutoFit/>
          </a:bodyPr>
          <a:lstStyle/>
          <a:p>
            <a:r>
              <a:rPr lang="en-SG" sz="2800" b="1" u="sng" dirty="0"/>
              <a:t>View Sales Summary Screen</a:t>
            </a:r>
          </a:p>
        </p:txBody>
      </p:sp>
      <p:pic>
        <p:nvPicPr>
          <p:cNvPr id="9" name="Picture 8" descr="A screenshot of a computer&#10;&#10;Description automatically generated">
            <a:extLst>
              <a:ext uri="{FF2B5EF4-FFF2-40B4-BE49-F238E27FC236}">
                <a16:creationId xmlns:a16="http://schemas.microsoft.com/office/drawing/2014/main" id="{CBBCA53A-7422-409A-814A-68E9D36B77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8775" y="1324095"/>
            <a:ext cx="6452601" cy="4036506"/>
          </a:xfrm>
          <a:prstGeom prst="rect">
            <a:avLst/>
          </a:prstGeom>
        </p:spPr>
      </p:pic>
    </p:spTree>
    <p:extLst>
      <p:ext uri="{BB962C8B-B14F-4D97-AF65-F5344CB8AC3E}">
        <p14:creationId xmlns:p14="http://schemas.microsoft.com/office/powerpoint/2010/main" val="2962208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66E870-F1F4-61EB-A879-C3F7AF5E04DE}"/>
              </a:ext>
            </a:extLst>
          </p:cNvPr>
          <p:cNvSpPr txBox="1"/>
          <p:nvPr/>
        </p:nvSpPr>
        <p:spPr>
          <a:xfrm>
            <a:off x="777696" y="1926017"/>
            <a:ext cx="453443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Under the today's sales, it will show the total sales for today.</a:t>
            </a:r>
          </a:p>
          <a:p>
            <a:endParaRPr lang="en-US" dirty="0">
              <a:cs typeface="Calibri"/>
            </a:endParaRPr>
          </a:p>
          <a:p>
            <a:r>
              <a:rPr lang="en-US" dirty="0">
                <a:cs typeface="Calibri"/>
              </a:rPr>
              <a:t>User can select how user wants to sort the orders then click on sort button. The following sorted </a:t>
            </a:r>
            <a:r>
              <a:rPr lang="en-US" dirty="0" err="1">
                <a:cs typeface="Calibri"/>
              </a:rPr>
              <a:t>jTable</a:t>
            </a:r>
            <a:r>
              <a:rPr lang="en-US" dirty="0">
                <a:cs typeface="Calibri"/>
              </a:rPr>
              <a:t> and line graph will be displayed in the </a:t>
            </a:r>
            <a:r>
              <a:rPr lang="en-US" dirty="0" err="1">
                <a:cs typeface="Calibri"/>
              </a:rPr>
              <a:t>tabbedPane</a:t>
            </a:r>
            <a:r>
              <a:rPr lang="en-US" dirty="0">
                <a:cs typeface="Calibri"/>
              </a:rPr>
              <a:t>.</a:t>
            </a:r>
          </a:p>
        </p:txBody>
      </p:sp>
      <p:pic>
        <p:nvPicPr>
          <p:cNvPr id="7" name="Picture 6" descr="A screenshot of a computer&#10;&#10;Description automatically generated">
            <a:extLst>
              <a:ext uri="{FF2B5EF4-FFF2-40B4-BE49-F238E27FC236}">
                <a16:creationId xmlns:a16="http://schemas.microsoft.com/office/drawing/2014/main" id="{2595714A-79A1-9528-D500-7FAC9C3F0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181" y="177895"/>
            <a:ext cx="4633670" cy="2891876"/>
          </a:xfrm>
          <a:prstGeom prst="rect">
            <a:avLst/>
          </a:prstGeom>
        </p:spPr>
      </p:pic>
      <p:pic>
        <p:nvPicPr>
          <p:cNvPr id="9" name="Picture 8" descr="A screenshot of a sales report&#10;&#10;Description automatically generated">
            <a:extLst>
              <a:ext uri="{FF2B5EF4-FFF2-40B4-BE49-F238E27FC236}">
                <a16:creationId xmlns:a16="http://schemas.microsoft.com/office/drawing/2014/main" id="{048BD113-CEBA-B04E-8979-8C5C12B16E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03727" y="3343039"/>
            <a:ext cx="4454221" cy="2789391"/>
          </a:xfrm>
          <a:prstGeom prst="rect">
            <a:avLst/>
          </a:prstGeom>
        </p:spPr>
      </p:pic>
    </p:spTree>
    <p:extLst>
      <p:ext uri="{BB962C8B-B14F-4D97-AF65-F5344CB8AC3E}">
        <p14:creationId xmlns:p14="http://schemas.microsoft.com/office/powerpoint/2010/main" val="3198285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2D894-25D1-3BDB-F7A8-A38C59EB8686}"/>
              </a:ext>
            </a:extLst>
          </p:cNvPr>
          <p:cNvSpPr txBox="1"/>
          <p:nvPr/>
        </p:nvSpPr>
        <p:spPr>
          <a:xfrm>
            <a:off x="315204" y="1623527"/>
            <a:ext cx="4861249" cy="4247317"/>
          </a:xfrm>
          <a:prstGeom prst="rect">
            <a:avLst/>
          </a:prstGeom>
          <a:noFill/>
        </p:spPr>
        <p:txBody>
          <a:bodyPr wrap="square" lIns="91440" tIns="45720" rIns="91440" bIns="45720" rtlCol="0" anchor="t">
            <a:spAutoFit/>
          </a:bodyPr>
          <a:lstStyle/>
          <a:p>
            <a:r>
              <a:rPr lang="en-SG" dirty="0" err="1"/>
              <a:t>Jtable</a:t>
            </a:r>
            <a:r>
              <a:rPr lang="en-SG" dirty="0"/>
              <a:t> is populated by all orders in </a:t>
            </a:r>
            <a:r>
              <a:rPr lang="en-SG" dirty="0" err="1"/>
              <a:t>orderDList</a:t>
            </a:r>
            <a:r>
              <a:rPr lang="en-SG" dirty="0"/>
              <a:t> data. When a row is selected and detail button is pressed, the user will be brought to a screen to display order details.</a:t>
            </a:r>
          </a:p>
          <a:p>
            <a:endParaRPr lang="en-SG" dirty="0"/>
          </a:p>
          <a:p>
            <a:r>
              <a:rPr lang="en-SG" dirty="0">
                <a:ea typeface="Calibri"/>
                <a:cs typeface="Calibri"/>
              </a:rPr>
              <a:t>"Import " button is pressed, </a:t>
            </a:r>
            <a:r>
              <a:rPr lang="en-SG" dirty="0" err="1">
                <a:ea typeface="Calibri"/>
                <a:cs typeface="Calibri"/>
              </a:rPr>
              <a:t>setDefaultOrders</a:t>
            </a:r>
            <a:r>
              <a:rPr lang="en-SG" dirty="0">
                <a:ea typeface="Calibri"/>
                <a:cs typeface="Calibri"/>
              </a:rPr>
              <a:t> is </a:t>
            </a:r>
            <a:endParaRPr lang="en-US" dirty="0">
              <a:ea typeface="Calibri"/>
              <a:cs typeface="Calibri"/>
            </a:endParaRPr>
          </a:p>
          <a:p>
            <a:r>
              <a:rPr lang="en-SG" dirty="0">
                <a:ea typeface="Calibri"/>
                <a:cs typeface="Calibri"/>
              </a:rPr>
              <a:t>called which will read from the csv file. </a:t>
            </a:r>
          </a:p>
          <a:p>
            <a:endParaRPr lang="en-US" dirty="0">
              <a:ea typeface="Calibri"/>
              <a:cs typeface="Calibri"/>
            </a:endParaRPr>
          </a:p>
          <a:p>
            <a:r>
              <a:rPr lang="en-SG" dirty="0">
                <a:ea typeface="Calibri"/>
                <a:cs typeface="Calibri"/>
              </a:rPr>
              <a:t>"Export " button is pressed, it will write all the orders in the </a:t>
            </a:r>
            <a:r>
              <a:rPr lang="en-SG" dirty="0" err="1">
                <a:ea typeface="Calibri"/>
                <a:cs typeface="Calibri"/>
              </a:rPr>
              <a:t>orderList</a:t>
            </a:r>
            <a:r>
              <a:rPr lang="en-SG" dirty="0">
                <a:ea typeface="Calibri"/>
                <a:cs typeface="Calibri"/>
              </a:rPr>
              <a:t> (store order items) and </a:t>
            </a:r>
            <a:r>
              <a:rPr lang="en-SG" dirty="0" err="1">
                <a:ea typeface="Calibri"/>
                <a:cs typeface="Calibri"/>
              </a:rPr>
              <a:t>orderDList</a:t>
            </a:r>
            <a:r>
              <a:rPr lang="en-SG" dirty="0">
                <a:ea typeface="Calibri"/>
                <a:cs typeface="Calibri"/>
              </a:rPr>
              <a:t> (store order details) into the csv file.</a:t>
            </a:r>
          </a:p>
          <a:p>
            <a:r>
              <a:rPr lang="en-SG" dirty="0">
                <a:cs typeface="Calibri"/>
              </a:rPr>
              <a:t>A confirm message will show when export button is pressed; only when Yes is selected, export will happen.</a:t>
            </a:r>
          </a:p>
        </p:txBody>
      </p:sp>
      <p:sp>
        <p:nvSpPr>
          <p:cNvPr id="9" name="TextBox 8">
            <a:extLst>
              <a:ext uri="{FF2B5EF4-FFF2-40B4-BE49-F238E27FC236}">
                <a16:creationId xmlns:a16="http://schemas.microsoft.com/office/drawing/2014/main" id="{ECFC7376-1270-B486-885C-EE10C0BD6083}"/>
              </a:ext>
            </a:extLst>
          </p:cNvPr>
          <p:cNvSpPr txBox="1"/>
          <p:nvPr/>
        </p:nvSpPr>
        <p:spPr>
          <a:xfrm>
            <a:off x="594928" y="482956"/>
            <a:ext cx="4581525" cy="523220"/>
          </a:xfrm>
          <a:prstGeom prst="rect">
            <a:avLst/>
          </a:prstGeom>
          <a:noFill/>
        </p:spPr>
        <p:txBody>
          <a:bodyPr wrap="square" rtlCol="0">
            <a:spAutoFit/>
          </a:bodyPr>
          <a:lstStyle/>
          <a:p>
            <a:r>
              <a:rPr lang="en-SG" sz="2800" b="1" u="sng" dirty="0"/>
              <a:t>View Orders Screen</a:t>
            </a:r>
          </a:p>
        </p:txBody>
      </p:sp>
      <p:pic>
        <p:nvPicPr>
          <p:cNvPr id="11" name="Picture 10">
            <a:extLst>
              <a:ext uri="{FF2B5EF4-FFF2-40B4-BE49-F238E27FC236}">
                <a16:creationId xmlns:a16="http://schemas.microsoft.com/office/drawing/2014/main" id="{3B43AC20-4E99-A285-DF0C-E09181247E0C}"/>
              </a:ext>
            </a:extLst>
          </p:cNvPr>
          <p:cNvPicPr>
            <a:picLocks noChangeAspect="1"/>
          </p:cNvPicPr>
          <p:nvPr/>
        </p:nvPicPr>
        <p:blipFill>
          <a:blip r:embed="rId2"/>
          <a:stretch>
            <a:fillRect/>
          </a:stretch>
        </p:blipFill>
        <p:spPr>
          <a:xfrm>
            <a:off x="5301676" y="1386953"/>
            <a:ext cx="6644948" cy="4166466"/>
          </a:xfrm>
          <a:prstGeom prst="rect">
            <a:avLst/>
          </a:prstGeom>
        </p:spPr>
      </p:pic>
    </p:spTree>
    <p:extLst>
      <p:ext uri="{BB962C8B-B14F-4D97-AF65-F5344CB8AC3E}">
        <p14:creationId xmlns:p14="http://schemas.microsoft.com/office/powerpoint/2010/main" val="1374037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66" y="0"/>
            <a:ext cx="3743738" cy="725557"/>
          </a:xfrm>
        </p:spPr>
        <p:txBody>
          <a:bodyPr>
            <a:normAutofit/>
          </a:bodyPr>
          <a:lstStyle/>
          <a:p>
            <a:r>
              <a:rPr lang="en-SG" b="1" dirty="0"/>
              <a:t>Demo Flow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16770758"/>
              </p:ext>
            </p:extLst>
          </p:nvPr>
        </p:nvGraphicFramePr>
        <p:xfrm>
          <a:off x="838200" y="1825625"/>
          <a:ext cx="10515600" cy="2966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859202551"/>
                    </a:ext>
                  </a:extLst>
                </a:gridCol>
                <a:gridCol w="5257800">
                  <a:extLst>
                    <a:ext uri="{9D8B030D-6E8A-4147-A177-3AD203B41FA5}">
                      <a16:colId xmlns:a16="http://schemas.microsoft.com/office/drawing/2014/main" val="445257822"/>
                    </a:ext>
                  </a:extLst>
                </a:gridCol>
              </a:tblGrid>
              <a:tr h="370840">
                <a:tc>
                  <a:txBody>
                    <a:bodyPr/>
                    <a:lstStyle/>
                    <a:p>
                      <a:r>
                        <a:rPr lang="en-SG" dirty="0"/>
                        <a:t>Demo Tasks</a:t>
                      </a:r>
                    </a:p>
                  </a:txBody>
                  <a:tcPr/>
                </a:tc>
                <a:tc>
                  <a:txBody>
                    <a:bodyPr/>
                    <a:lstStyle/>
                    <a:p>
                      <a:r>
                        <a:rPr lang="en-SG" dirty="0"/>
                        <a:t>By Who</a:t>
                      </a:r>
                    </a:p>
                  </a:txBody>
                  <a:tcPr/>
                </a:tc>
                <a:extLst>
                  <a:ext uri="{0D108BD9-81ED-4DB2-BD59-A6C34878D82A}">
                    <a16:rowId xmlns:a16="http://schemas.microsoft.com/office/drawing/2014/main" val="743505898"/>
                  </a:ext>
                </a:extLst>
              </a:tr>
              <a:tr h="370840">
                <a:tc>
                  <a:txBody>
                    <a:bodyPr/>
                    <a:lstStyle/>
                    <a:p>
                      <a:r>
                        <a:rPr lang="en-SG" dirty="0"/>
                        <a:t>Introduction</a:t>
                      </a:r>
                    </a:p>
                  </a:txBody>
                  <a:tcPr/>
                </a:tc>
                <a:tc>
                  <a:txBody>
                    <a:bodyPr/>
                    <a:lstStyle/>
                    <a:p>
                      <a:r>
                        <a:rPr lang="en-SG" dirty="0"/>
                        <a:t>Student 1</a:t>
                      </a:r>
                    </a:p>
                  </a:txBody>
                  <a:tcPr/>
                </a:tc>
                <a:extLst>
                  <a:ext uri="{0D108BD9-81ED-4DB2-BD59-A6C34878D82A}">
                    <a16:rowId xmlns:a16="http://schemas.microsoft.com/office/drawing/2014/main" val="4239909486"/>
                  </a:ext>
                </a:extLst>
              </a:tr>
              <a:tr h="370840">
                <a:tc>
                  <a:txBody>
                    <a:bodyPr/>
                    <a:lstStyle/>
                    <a:p>
                      <a:r>
                        <a:rPr lang="en-SG" dirty="0"/>
                        <a:t>Work Distributions</a:t>
                      </a:r>
                    </a:p>
                  </a:txBody>
                  <a:tcPr/>
                </a:tc>
                <a:tc>
                  <a:txBody>
                    <a:bodyPr/>
                    <a:lstStyle/>
                    <a:p>
                      <a:r>
                        <a:rPr lang="en-SG" dirty="0"/>
                        <a:t>Student 2</a:t>
                      </a:r>
                    </a:p>
                  </a:txBody>
                  <a:tcPr/>
                </a:tc>
                <a:extLst>
                  <a:ext uri="{0D108BD9-81ED-4DB2-BD59-A6C34878D82A}">
                    <a16:rowId xmlns:a16="http://schemas.microsoft.com/office/drawing/2014/main" val="2808308212"/>
                  </a:ext>
                </a:extLst>
              </a:tr>
              <a:tr h="370840">
                <a:tc>
                  <a:txBody>
                    <a:bodyPr/>
                    <a:lstStyle/>
                    <a:p>
                      <a:r>
                        <a:rPr lang="en-SG" sz="1800" dirty="0"/>
                        <a:t>Final Class Diagram</a:t>
                      </a:r>
                      <a:endParaRPr lang="en-SG" dirty="0"/>
                    </a:p>
                  </a:txBody>
                  <a:tcPr/>
                </a:tc>
                <a:tc>
                  <a:txBody>
                    <a:bodyPr/>
                    <a:lstStyle/>
                    <a:p>
                      <a:r>
                        <a:rPr lang="en-SG" dirty="0"/>
                        <a:t>Student 2</a:t>
                      </a:r>
                    </a:p>
                  </a:txBody>
                  <a:tcPr/>
                </a:tc>
                <a:extLst>
                  <a:ext uri="{0D108BD9-81ED-4DB2-BD59-A6C34878D82A}">
                    <a16:rowId xmlns:a16="http://schemas.microsoft.com/office/drawing/2014/main" val="2288112533"/>
                  </a:ext>
                </a:extLst>
              </a:tr>
              <a:tr h="370840">
                <a:tc>
                  <a:txBody>
                    <a:bodyPr/>
                    <a:lstStyle/>
                    <a:p>
                      <a:r>
                        <a:rPr lang="en-SG" dirty="0"/>
                        <a:t>Final Story Board</a:t>
                      </a:r>
                    </a:p>
                  </a:txBody>
                  <a:tcPr/>
                </a:tc>
                <a:tc>
                  <a:txBody>
                    <a:bodyPr/>
                    <a:lstStyle/>
                    <a:p>
                      <a:r>
                        <a:rPr lang="en-SG" dirty="0"/>
                        <a:t>Student 1</a:t>
                      </a:r>
                    </a:p>
                  </a:txBody>
                  <a:tcPr/>
                </a:tc>
                <a:extLst>
                  <a:ext uri="{0D108BD9-81ED-4DB2-BD59-A6C34878D82A}">
                    <a16:rowId xmlns:a16="http://schemas.microsoft.com/office/drawing/2014/main" val="4237033019"/>
                  </a:ext>
                </a:extLst>
              </a:tr>
              <a:tr h="370840">
                <a:tc>
                  <a:txBody>
                    <a:bodyPr/>
                    <a:lstStyle/>
                    <a:p>
                      <a:r>
                        <a:rPr lang="en-SG" dirty="0"/>
                        <a:t>Project Demo</a:t>
                      </a:r>
                      <a:r>
                        <a:rPr lang="en-SG" baseline="0" dirty="0"/>
                        <a:t> Part 1</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Student 2</a:t>
                      </a:r>
                    </a:p>
                  </a:txBody>
                  <a:tcPr/>
                </a:tc>
                <a:extLst>
                  <a:ext uri="{0D108BD9-81ED-4DB2-BD59-A6C34878D82A}">
                    <a16:rowId xmlns:a16="http://schemas.microsoft.com/office/drawing/2014/main" val="483735844"/>
                  </a:ext>
                </a:extLst>
              </a:tr>
              <a:tr h="370840">
                <a:tc>
                  <a:txBody>
                    <a:bodyPr/>
                    <a:lstStyle/>
                    <a:p>
                      <a:r>
                        <a:rPr lang="en-SG" dirty="0"/>
                        <a:t>Project Demo Part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Student 1</a:t>
                      </a:r>
                    </a:p>
                  </a:txBody>
                  <a:tcPr/>
                </a:tc>
                <a:extLst>
                  <a:ext uri="{0D108BD9-81ED-4DB2-BD59-A6C34878D82A}">
                    <a16:rowId xmlns:a16="http://schemas.microsoft.com/office/drawing/2014/main" val="521009460"/>
                  </a:ext>
                </a:extLst>
              </a:tr>
              <a:tr h="370840">
                <a:tc>
                  <a:txBody>
                    <a:bodyPr/>
                    <a:lstStyle/>
                    <a:p>
                      <a:r>
                        <a:rPr lang="en-SG" dirty="0"/>
                        <a:t>Conclusion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Student 2</a:t>
                      </a:r>
                    </a:p>
                  </a:txBody>
                  <a:tcPr/>
                </a:tc>
                <a:extLst>
                  <a:ext uri="{0D108BD9-81ED-4DB2-BD59-A6C34878D82A}">
                    <a16:rowId xmlns:a16="http://schemas.microsoft.com/office/drawing/2014/main" val="899068261"/>
                  </a:ext>
                </a:extLst>
              </a:tr>
            </a:tbl>
          </a:graphicData>
        </a:graphic>
      </p:graphicFrame>
    </p:spTree>
    <p:extLst>
      <p:ext uri="{BB962C8B-B14F-4D97-AF65-F5344CB8AC3E}">
        <p14:creationId xmlns:p14="http://schemas.microsoft.com/office/powerpoint/2010/main" val="3070385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omputer&#10;&#10;Description automatically generated">
            <a:extLst>
              <a:ext uri="{FF2B5EF4-FFF2-40B4-BE49-F238E27FC236}">
                <a16:creationId xmlns:a16="http://schemas.microsoft.com/office/drawing/2014/main" id="{588D5EFC-99B6-63CF-F64C-BED4B79BD7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6114" y="51850"/>
            <a:ext cx="4507271" cy="2814531"/>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7A7AD532-BEDE-F2FF-B131-E08086605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6740" y="3187482"/>
            <a:ext cx="4733010" cy="2974063"/>
          </a:xfrm>
          <a:prstGeom prst="rect">
            <a:avLst/>
          </a:prstGeom>
        </p:spPr>
      </p:pic>
      <p:sp>
        <p:nvSpPr>
          <p:cNvPr id="7" name="TextBox 6">
            <a:extLst>
              <a:ext uri="{FF2B5EF4-FFF2-40B4-BE49-F238E27FC236}">
                <a16:creationId xmlns:a16="http://schemas.microsoft.com/office/drawing/2014/main" id="{513322BC-2ADF-E63E-2424-06A419A7B339}"/>
              </a:ext>
            </a:extLst>
          </p:cNvPr>
          <p:cNvSpPr txBox="1"/>
          <p:nvPr/>
        </p:nvSpPr>
        <p:spPr>
          <a:xfrm>
            <a:off x="137861" y="150394"/>
            <a:ext cx="580273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When "staff name " is selected, the </a:t>
            </a:r>
            <a:r>
              <a:rPr lang="en-US" err="1">
                <a:cs typeface="Calibri"/>
              </a:rPr>
              <a:t>textfield</a:t>
            </a:r>
            <a:r>
              <a:rPr lang="en-US">
                <a:cs typeface="Calibri"/>
              </a:rPr>
              <a:t> will show to allow manager to enter the staff name to filter the table.</a:t>
            </a:r>
            <a:endParaRPr lang="en-US"/>
          </a:p>
        </p:txBody>
      </p:sp>
      <p:sp>
        <p:nvSpPr>
          <p:cNvPr id="2" name="TextBox 1">
            <a:extLst>
              <a:ext uri="{FF2B5EF4-FFF2-40B4-BE49-F238E27FC236}">
                <a16:creationId xmlns:a16="http://schemas.microsoft.com/office/drawing/2014/main" id="{4C222B5C-9E2D-365B-ED22-2725619DDDC1}"/>
              </a:ext>
            </a:extLst>
          </p:cNvPr>
          <p:cNvSpPr txBox="1"/>
          <p:nvPr/>
        </p:nvSpPr>
        <p:spPr>
          <a:xfrm>
            <a:off x="175460" y="3446545"/>
            <a:ext cx="56398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When "Date" is selected, the </a:t>
            </a:r>
            <a:r>
              <a:rPr lang="en-US" err="1">
                <a:cs typeface="Calibri"/>
              </a:rPr>
              <a:t>datechooser</a:t>
            </a:r>
            <a:r>
              <a:rPr lang="en-US">
                <a:cs typeface="Calibri"/>
              </a:rPr>
              <a:t> will show to allow manager to enter the date to filter the table.</a:t>
            </a:r>
            <a:endParaRPr lang="en-US"/>
          </a:p>
        </p:txBody>
      </p:sp>
      <p:sp>
        <p:nvSpPr>
          <p:cNvPr id="3" name="Oval 2">
            <a:extLst>
              <a:ext uri="{FF2B5EF4-FFF2-40B4-BE49-F238E27FC236}">
                <a16:creationId xmlns:a16="http://schemas.microsoft.com/office/drawing/2014/main" id="{6C0AB286-800B-3A6B-BC97-68C1EC3DC9B8}"/>
              </a:ext>
            </a:extLst>
          </p:cNvPr>
          <p:cNvSpPr/>
          <p:nvPr/>
        </p:nvSpPr>
        <p:spPr>
          <a:xfrm>
            <a:off x="7482138" y="3922795"/>
            <a:ext cx="2286000" cy="48126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069AF8D-AA90-1102-31FB-94E1070FB02A}"/>
              </a:ext>
            </a:extLst>
          </p:cNvPr>
          <p:cNvSpPr/>
          <p:nvPr/>
        </p:nvSpPr>
        <p:spPr>
          <a:xfrm>
            <a:off x="7341769" y="794584"/>
            <a:ext cx="2286000" cy="48126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816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D2EC6-3657-538B-04B8-05E586F5228C}"/>
              </a:ext>
            </a:extLst>
          </p:cNvPr>
          <p:cNvSpPr txBox="1"/>
          <p:nvPr/>
        </p:nvSpPr>
        <p:spPr>
          <a:xfrm>
            <a:off x="550035" y="2224289"/>
            <a:ext cx="35953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After viewing the selected order, manager can go back to the view orders screen by clicking the 'back' button.</a:t>
            </a:r>
            <a:endParaRPr lang="en-US"/>
          </a:p>
        </p:txBody>
      </p:sp>
      <p:sp>
        <p:nvSpPr>
          <p:cNvPr id="6" name="TextBox 5">
            <a:extLst>
              <a:ext uri="{FF2B5EF4-FFF2-40B4-BE49-F238E27FC236}">
                <a16:creationId xmlns:a16="http://schemas.microsoft.com/office/drawing/2014/main" id="{FF4E478C-C381-9D00-F001-8A18EDD01AC6}"/>
              </a:ext>
            </a:extLst>
          </p:cNvPr>
          <p:cNvSpPr txBox="1"/>
          <p:nvPr/>
        </p:nvSpPr>
        <p:spPr>
          <a:xfrm>
            <a:off x="730606" y="653686"/>
            <a:ext cx="3514823" cy="523220"/>
          </a:xfrm>
          <a:prstGeom prst="rect">
            <a:avLst/>
          </a:prstGeom>
          <a:noFill/>
        </p:spPr>
        <p:txBody>
          <a:bodyPr wrap="square" rtlCol="0">
            <a:spAutoFit/>
          </a:bodyPr>
          <a:lstStyle/>
          <a:p>
            <a:r>
              <a:rPr lang="en-SG" sz="2800" b="1" u="sng" dirty="0"/>
              <a:t>Order Details Screen</a:t>
            </a:r>
          </a:p>
        </p:txBody>
      </p:sp>
      <p:pic>
        <p:nvPicPr>
          <p:cNvPr id="8" name="Picture 7">
            <a:extLst>
              <a:ext uri="{FF2B5EF4-FFF2-40B4-BE49-F238E27FC236}">
                <a16:creationId xmlns:a16="http://schemas.microsoft.com/office/drawing/2014/main" id="{58C7E6BA-F4B9-EB98-B315-088D1A4899B3}"/>
              </a:ext>
            </a:extLst>
          </p:cNvPr>
          <p:cNvPicPr>
            <a:picLocks noChangeAspect="1"/>
          </p:cNvPicPr>
          <p:nvPr/>
        </p:nvPicPr>
        <p:blipFill>
          <a:blip r:embed="rId2"/>
          <a:stretch>
            <a:fillRect/>
          </a:stretch>
        </p:blipFill>
        <p:spPr>
          <a:xfrm>
            <a:off x="4497354" y="1366629"/>
            <a:ext cx="6574951" cy="4115978"/>
          </a:xfrm>
          <a:prstGeom prst="rect">
            <a:avLst/>
          </a:prstGeom>
        </p:spPr>
      </p:pic>
    </p:spTree>
    <p:extLst>
      <p:ext uri="{BB962C8B-B14F-4D97-AF65-F5344CB8AC3E}">
        <p14:creationId xmlns:p14="http://schemas.microsoft.com/office/powerpoint/2010/main" val="737876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10;&#10;Description automatically generated">
            <a:extLst>
              <a:ext uri="{FF2B5EF4-FFF2-40B4-BE49-F238E27FC236}">
                <a16:creationId xmlns:a16="http://schemas.microsoft.com/office/drawing/2014/main" id="{B3A35742-8EE9-E51C-8A9C-1A5FD0ABB959}"/>
              </a:ext>
            </a:extLst>
          </p:cNvPr>
          <p:cNvPicPr>
            <a:picLocks noChangeAspect="1"/>
          </p:cNvPicPr>
          <p:nvPr/>
        </p:nvPicPr>
        <p:blipFill rotWithShape="1">
          <a:blip r:embed="rId2">
            <a:extLst>
              <a:ext uri="{28A0092B-C50C-407E-A947-70E740481C1C}">
                <a14:useLocalDpi xmlns:a14="http://schemas.microsoft.com/office/drawing/2010/main" val="0"/>
              </a:ext>
            </a:extLst>
          </a:blip>
          <a:srcRect l="316"/>
          <a:stretch/>
        </p:blipFill>
        <p:spPr>
          <a:xfrm>
            <a:off x="4301412" y="1026177"/>
            <a:ext cx="7265290" cy="4508117"/>
          </a:xfrm>
          <a:prstGeom prst="rect">
            <a:avLst/>
          </a:prstGeom>
        </p:spPr>
      </p:pic>
      <p:sp>
        <p:nvSpPr>
          <p:cNvPr id="5" name="TextBox 4">
            <a:extLst>
              <a:ext uri="{FF2B5EF4-FFF2-40B4-BE49-F238E27FC236}">
                <a16:creationId xmlns:a16="http://schemas.microsoft.com/office/drawing/2014/main" id="{975080BC-D88F-25E0-A02B-59EA65F5A4DF}"/>
              </a:ext>
            </a:extLst>
          </p:cNvPr>
          <p:cNvSpPr txBox="1"/>
          <p:nvPr/>
        </p:nvSpPr>
        <p:spPr>
          <a:xfrm>
            <a:off x="395359" y="1594754"/>
            <a:ext cx="3310959" cy="3416320"/>
          </a:xfrm>
          <a:prstGeom prst="rect">
            <a:avLst/>
          </a:prstGeom>
          <a:noFill/>
        </p:spPr>
        <p:txBody>
          <a:bodyPr wrap="square" lIns="91440" tIns="45720" rIns="91440" bIns="45720" rtlCol="0" anchor="t">
            <a:spAutoFit/>
          </a:bodyPr>
          <a:lstStyle/>
          <a:p>
            <a:r>
              <a:rPr lang="en-SG" dirty="0" err="1"/>
              <a:t>Jtable</a:t>
            </a:r>
            <a:r>
              <a:rPr lang="en-SG" dirty="0"/>
              <a:t> is automatically populated by item details from </a:t>
            </a:r>
            <a:r>
              <a:rPr lang="en-SG" dirty="0" err="1"/>
              <a:t>storageItem</a:t>
            </a:r>
            <a:r>
              <a:rPr lang="en-SG" dirty="0"/>
              <a:t> data. User can select an expiry date using the </a:t>
            </a:r>
            <a:r>
              <a:rPr lang="en-SG" dirty="0" err="1"/>
              <a:t>Jdatechooser</a:t>
            </a:r>
            <a:r>
              <a:rPr lang="en-SG" dirty="0"/>
              <a:t>, then pressing filter button to filter the expiry date of items. When restore table button is pressed, the </a:t>
            </a:r>
            <a:r>
              <a:rPr lang="en-SG" dirty="0" err="1"/>
              <a:t>jtable</a:t>
            </a:r>
            <a:r>
              <a:rPr lang="en-SG" dirty="0"/>
              <a:t> refreshes to populate all items again.</a:t>
            </a:r>
          </a:p>
          <a:p>
            <a:r>
              <a:rPr lang="en-SG" dirty="0">
                <a:ea typeface="Calibri"/>
                <a:cs typeface="Calibri"/>
              </a:rPr>
              <a:t>When an item have stock remaining of 0, the row will highlight in red.</a:t>
            </a:r>
          </a:p>
        </p:txBody>
      </p:sp>
      <p:sp>
        <p:nvSpPr>
          <p:cNvPr id="2" name="Rectangle 1">
            <a:extLst>
              <a:ext uri="{FF2B5EF4-FFF2-40B4-BE49-F238E27FC236}">
                <a16:creationId xmlns:a16="http://schemas.microsoft.com/office/drawing/2014/main" id="{7828DA1E-0B02-9C91-4263-85FADE34C631}"/>
              </a:ext>
            </a:extLst>
          </p:cNvPr>
          <p:cNvSpPr/>
          <p:nvPr/>
        </p:nvSpPr>
        <p:spPr>
          <a:xfrm>
            <a:off x="7568096" y="2781546"/>
            <a:ext cx="731921" cy="10427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BA6550B-2401-6FC6-D63C-058549F40373}"/>
              </a:ext>
            </a:extLst>
          </p:cNvPr>
          <p:cNvSpPr txBox="1"/>
          <p:nvPr/>
        </p:nvSpPr>
        <p:spPr>
          <a:xfrm>
            <a:off x="395359" y="502957"/>
            <a:ext cx="3906053" cy="523220"/>
          </a:xfrm>
          <a:prstGeom prst="rect">
            <a:avLst/>
          </a:prstGeom>
          <a:noFill/>
        </p:spPr>
        <p:txBody>
          <a:bodyPr wrap="square" rtlCol="0">
            <a:spAutoFit/>
          </a:bodyPr>
          <a:lstStyle/>
          <a:p>
            <a:r>
              <a:rPr lang="en-SG" sz="2800" b="1" u="sng" dirty="0"/>
              <a:t>Track Inventory Screen</a:t>
            </a:r>
          </a:p>
        </p:txBody>
      </p:sp>
    </p:spTree>
    <p:extLst>
      <p:ext uri="{BB962C8B-B14F-4D97-AF65-F5344CB8AC3E}">
        <p14:creationId xmlns:p14="http://schemas.microsoft.com/office/powerpoint/2010/main" val="1486725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2197"/>
            <a:ext cx="10515600" cy="986597"/>
          </a:xfrm>
        </p:spPr>
        <p:txBody>
          <a:bodyPr/>
          <a:lstStyle/>
          <a:p>
            <a:r>
              <a:rPr lang="en-SG" b="1" dirty="0"/>
              <a:t>Project Demo (Demo Starts here)</a:t>
            </a:r>
          </a:p>
        </p:txBody>
      </p:sp>
      <p:sp>
        <p:nvSpPr>
          <p:cNvPr id="3" name="Content Placeholder 2"/>
          <p:cNvSpPr>
            <a:spLocks noGrp="1"/>
          </p:cNvSpPr>
          <p:nvPr>
            <p:ph idx="1"/>
          </p:nvPr>
        </p:nvSpPr>
        <p:spPr>
          <a:xfrm>
            <a:off x="231913" y="1060312"/>
            <a:ext cx="10515600" cy="3958949"/>
          </a:xfrm>
        </p:spPr>
        <p:txBody>
          <a:bodyPr/>
          <a:lstStyle/>
          <a:p>
            <a:r>
              <a:rPr lang="en-SG" dirty="0"/>
              <a:t>Student 1 to Demo Project</a:t>
            </a:r>
          </a:p>
          <a:p>
            <a:r>
              <a:rPr lang="en-SG" dirty="0"/>
              <a:t>Student 2 to Demo Project</a:t>
            </a:r>
          </a:p>
          <a:p>
            <a:endParaRPr lang="en-SG" dirty="0"/>
          </a:p>
        </p:txBody>
      </p:sp>
    </p:spTree>
    <p:extLst>
      <p:ext uri="{BB962C8B-B14F-4D97-AF65-F5344CB8AC3E}">
        <p14:creationId xmlns:p14="http://schemas.microsoft.com/office/powerpoint/2010/main" val="2982331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653748" cy="618849"/>
          </a:xfrm>
        </p:spPr>
        <p:txBody>
          <a:bodyPr>
            <a:normAutofit fontScale="90000"/>
          </a:bodyPr>
          <a:lstStyle/>
          <a:p>
            <a:r>
              <a:rPr lang="en-SG" b="1" dirty="0"/>
              <a:t>Conclusion</a:t>
            </a:r>
          </a:p>
        </p:txBody>
      </p:sp>
      <p:sp>
        <p:nvSpPr>
          <p:cNvPr id="3" name="Content Placeholder 2"/>
          <p:cNvSpPr>
            <a:spLocks noGrp="1"/>
          </p:cNvSpPr>
          <p:nvPr>
            <p:ph idx="1"/>
          </p:nvPr>
        </p:nvSpPr>
        <p:spPr>
          <a:xfrm>
            <a:off x="259411" y="618849"/>
            <a:ext cx="10515600" cy="5543138"/>
          </a:xfrm>
        </p:spPr>
        <p:txBody>
          <a:bodyPr vert="horz" lIns="91440" tIns="45720" rIns="91440" bIns="45720" rtlCol="0" anchor="t">
            <a:normAutofit fontScale="92500" lnSpcReduction="10000"/>
          </a:bodyPr>
          <a:lstStyle/>
          <a:p>
            <a:r>
              <a:rPr lang="en-SG" dirty="0"/>
              <a:t>State two most important things you learned about OOP in this project.</a:t>
            </a:r>
          </a:p>
          <a:p>
            <a:pPr marL="0" indent="0">
              <a:buNone/>
            </a:pPr>
            <a:r>
              <a:rPr lang="en-SG" dirty="0"/>
              <a:t>Yes, we managed to meet all the objectives. There are a few limitations in our programs. Firstly, the graph does not look very visible and it only displays total sales per date. Secondly, the </a:t>
            </a:r>
            <a:r>
              <a:rPr lang="en-SG" dirty="0" err="1"/>
              <a:t>gui</a:t>
            </a:r>
            <a:r>
              <a:rPr lang="en-SG" dirty="0"/>
              <a:t> does not fit real world context of a minimart. Thirdly, order details cannot be viewed in View Order Screen. </a:t>
            </a:r>
            <a:endParaRPr lang="en-SG" dirty="0">
              <a:ea typeface="Calibri"/>
              <a:cs typeface="Calibri"/>
            </a:endParaRPr>
          </a:p>
          <a:p>
            <a:pPr marL="0" indent="0">
              <a:buNone/>
            </a:pPr>
            <a:endParaRPr lang="en-SG" dirty="0"/>
          </a:p>
          <a:p>
            <a:pPr marL="0" indent="0">
              <a:buNone/>
            </a:pPr>
            <a:r>
              <a:rPr lang="en-SG" dirty="0"/>
              <a:t>Michell: I learned how to create an object-oriented program using java. I realised how convenient it was to focus coding around objects rather than logic. I also learned how to troubleshoot by using if-loops, try-catch, different exception errors, and printing statements.</a:t>
            </a:r>
            <a:endParaRPr lang="en-SG" dirty="0">
              <a:ea typeface="Calibri"/>
              <a:cs typeface="Calibri"/>
            </a:endParaRPr>
          </a:p>
          <a:p>
            <a:pPr marL="0" indent="0">
              <a:buNone/>
            </a:pPr>
            <a:r>
              <a:rPr lang="en-SG" dirty="0" err="1"/>
              <a:t>JiaWei</a:t>
            </a:r>
            <a:r>
              <a:rPr lang="en-SG" dirty="0"/>
              <a:t>: I learnt how wonderful the java library can provide, from writing and reading files to using </a:t>
            </a:r>
            <a:r>
              <a:rPr lang="en-SG" dirty="0" err="1"/>
              <a:t>jcalendar</a:t>
            </a:r>
            <a:r>
              <a:rPr lang="en-SG" dirty="0"/>
              <a:t> and other libraries. I had fun playing around with the charts as well. I learn to customise the table, like </a:t>
            </a:r>
            <a:r>
              <a:rPr lang="en-SG" dirty="0" err="1"/>
              <a:t>color</a:t>
            </a:r>
            <a:r>
              <a:rPr lang="en-SG" dirty="0"/>
              <a:t> the row based on the value of the cell.</a:t>
            </a:r>
            <a:endParaRPr lang="en-SG" dirty="0">
              <a:ea typeface="Calibri"/>
              <a:cs typeface="Calibri"/>
            </a:endParaRPr>
          </a:p>
        </p:txBody>
      </p:sp>
    </p:spTree>
    <p:extLst>
      <p:ext uri="{BB962C8B-B14F-4D97-AF65-F5344CB8AC3E}">
        <p14:creationId xmlns:p14="http://schemas.microsoft.com/office/powerpoint/2010/main" val="4270157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28179"/>
          </a:xfrm>
        </p:spPr>
        <p:txBody>
          <a:bodyPr/>
          <a:lstStyle/>
          <a:p>
            <a:r>
              <a:rPr lang="en-SG" b="1" dirty="0">
                <a:solidFill>
                  <a:srgbClr val="FF0000"/>
                </a:solidFill>
              </a:rPr>
              <a:t>Instructions for Submission</a:t>
            </a:r>
          </a:p>
        </p:txBody>
      </p:sp>
      <p:sp>
        <p:nvSpPr>
          <p:cNvPr id="3" name="Content Placeholder 2"/>
          <p:cNvSpPr>
            <a:spLocks noGrp="1"/>
          </p:cNvSpPr>
          <p:nvPr>
            <p:ph idx="1"/>
          </p:nvPr>
        </p:nvSpPr>
        <p:spPr>
          <a:xfrm>
            <a:off x="311426" y="990738"/>
            <a:ext cx="10515600" cy="4351338"/>
          </a:xfrm>
        </p:spPr>
        <p:txBody>
          <a:bodyPr>
            <a:normAutofit/>
          </a:bodyPr>
          <a:lstStyle/>
          <a:p>
            <a:r>
              <a:rPr lang="en-SG" dirty="0">
                <a:solidFill>
                  <a:srgbClr val="000099"/>
                </a:solidFill>
              </a:rPr>
              <a:t>Report Power Point filename: PE0x_Pyy_FinalReport.pptx</a:t>
            </a:r>
          </a:p>
          <a:p>
            <a:r>
              <a:rPr lang="en-SG" dirty="0">
                <a:solidFill>
                  <a:srgbClr val="000099"/>
                </a:solidFill>
              </a:rPr>
              <a:t>Zip the </a:t>
            </a:r>
            <a:r>
              <a:rPr lang="en-SG" b="1" dirty="0">
                <a:solidFill>
                  <a:srgbClr val="000099"/>
                </a:solidFill>
              </a:rPr>
              <a:t>Project Workspace </a:t>
            </a:r>
            <a:r>
              <a:rPr lang="en-SG" dirty="0">
                <a:solidFill>
                  <a:srgbClr val="000099"/>
                </a:solidFill>
              </a:rPr>
              <a:t>together with the </a:t>
            </a:r>
            <a:r>
              <a:rPr lang="en-SG" b="1" dirty="0" err="1">
                <a:solidFill>
                  <a:srgbClr val="000099"/>
                </a:solidFill>
              </a:rPr>
              <a:t>pptx</a:t>
            </a:r>
            <a:r>
              <a:rPr lang="en-SG" dirty="0">
                <a:solidFill>
                  <a:srgbClr val="000099"/>
                </a:solidFill>
              </a:rPr>
              <a:t>. Filename: PE0x_Pyy.zip (</a:t>
            </a:r>
            <a:r>
              <a:rPr lang="en-SG" dirty="0" err="1">
                <a:solidFill>
                  <a:srgbClr val="000099"/>
                </a:solidFill>
              </a:rPr>
              <a:t>eg</a:t>
            </a:r>
            <a:r>
              <a:rPr lang="en-SG" dirty="0">
                <a:solidFill>
                  <a:srgbClr val="000099"/>
                </a:solidFill>
              </a:rPr>
              <a:t>: PE01_P08.zip).</a:t>
            </a:r>
          </a:p>
          <a:p>
            <a:r>
              <a:rPr lang="en-SG" dirty="0">
                <a:solidFill>
                  <a:srgbClr val="000099"/>
                </a:solidFill>
              </a:rPr>
              <a:t>Upload to LMS -&gt;Project -&gt;  Final Project Submission-&gt; Zip file only.</a:t>
            </a:r>
          </a:p>
          <a:p>
            <a:endParaRPr lang="en-SG" dirty="0">
              <a:solidFill>
                <a:srgbClr val="000099"/>
              </a:solidFill>
            </a:endParaRPr>
          </a:p>
          <a:p>
            <a:pPr marL="0" indent="0">
              <a:buNone/>
            </a:pPr>
            <a:r>
              <a:rPr lang="en-SG" dirty="0">
                <a:solidFill>
                  <a:srgbClr val="000099"/>
                </a:solidFill>
              </a:rPr>
              <a:t>Note</a:t>
            </a:r>
          </a:p>
          <a:p>
            <a:r>
              <a:rPr lang="en-SG" dirty="0">
                <a:solidFill>
                  <a:srgbClr val="000099"/>
                </a:solidFill>
              </a:rPr>
              <a:t>Java file codes should be properly documented with comments and headings.</a:t>
            </a:r>
          </a:p>
          <a:p>
            <a:r>
              <a:rPr lang="en-SG" dirty="0">
                <a:solidFill>
                  <a:srgbClr val="000099"/>
                </a:solidFill>
              </a:rPr>
              <a:t>Only one (member) submission per group in the LMS.</a:t>
            </a:r>
          </a:p>
          <a:p>
            <a:endParaRPr lang="en-SG" dirty="0">
              <a:solidFill>
                <a:srgbClr val="FF9900"/>
              </a:solidFill>
            </a:endParaRPr>
          </a:p>
          <a:p>
            <a:endParaRPr lang="en-SG" dirty="0">
              <a:solidFill>
                <a:srgbClr val="FF9900"/>
              </a:solidFill>
            </a:endParaRPr>
          </a:p>
          <a:p>
            <a:endParaRPr lang="en-SG" dirty="0">
              <a:solidFill>
                <a:srgbClr val="FFC000"/>
              </a:solidFill>
            </a:endParaRPr>
          </a:p>
        </p:txBody>
      </p:sp>
    </p:spTree>
    <p:extLst>
      <p:ext uri="{BB962C8B-B14F-4D97-AF65-F5344CB8AC3E}">
        <p14:creationId xmlns:p14="http://schemas.microsoft.com/office/powerpoint/2010/main" val="353012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461" y="106709"/>
            <a:ext cx="3535017" cy="787814"/>
          </a:xfrm>
        </p:spPr>
        <p:txBody>
          <a:bodyPr/>
          <a:lstStyle/>
          <a:p>
            <a:r>
              <a:rPr lang="en-SG" b="1" dirty="0"/>
              <a:t>Introduction</a:t>
            </a:r>
          </a:p>
        </p:txBody>
      </p:sp>
      <p:sp>
        <p:nvSpPr>
          <p:cNvPr id="3" name="Content Placeholder 2"/>
          <p:cNvSpPr>
            <a:spLocks noGrp="1"/>
          </p:cNvSpPr>
          <p:nvPr>
            <p:ph idx="1"/>
          </p:nvPr>
        </p:nvSpPr>
        <p:spPr>
          <a:xfrm>
            <a:off x="386417" y="959836"/>
            <a:ext cx="11183541" cy="5403641"/>
          </a:xfrm>
        </p:spPr>
        <p:txBody>
          <a:bodyPr>
            <a:normAutofit/>
          </a:bodyPr>
          <a:lstStyle/>
          <a:p>
            <a:pPr marL="0" indent="0">
              <a:buNone/>
            </a:pPr>
            <a:r>
              <a:rPr lang="en-SG" dirty="0"/>
              <a:t>Project Objectives:</a:t>
            </a:r>
          </a:p>
          <a:p>
            <a:pPr marL="0" indent="0">
              <a:buNone/>
            </a:pPr>
            <a:r>
              <a:rPr lang="en-US" dirty="0"/>
              <a:t>Develop a Java application that helps cashier staff at Joy Minimart to capture customer purchase transactions. The system should allow staff to login to record purchased items of the customers, edit and delete the orders entered and save the item details into a data storage. </a:t>
            </a:r>
          </a:p>
          <a:p>
            <a:pPr marL="0" indent="0">
              <a:buNone/>
            </a:pPr>
            <a:r>
              <a:rPr lang="en-US" dirty="0"/>
              <a:t>The manager should also be able to login to create grocery items with price, edit and delete the grocery items in the menu and save the created items and their details into the data storage. </a:t>
            </a:r>
          </a:p>
          <a:p>
            <a:pPr marL="0" indent="0">
              <a:buNone/>
            </a:pPr>
            <a:r>
              <a:rPr lang="en-US" dirty="0"/>
              <a:t>In addition, the manager should also be able to view the sale summary and item details of each order, calculate total sales and keep track of items in the inventory.</a:t>
            </a:r>
            <a:endParaRPr lang="en-SG" dirty="0"/>
          </a:p>
        </p:txBody>
      </p:sp>
    </p:spTree>
    <p:extLst>
      <p:ext uri="{BB962C8B-B14F-4D97-AF65-F5344CB8AC3E}">
        <p14:creationId xmlns:p14="http://schemas.microsoft.com/office/powerpoint/2010/main" val="4125355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934278"/>
          </a:xfrm>
        </p:spPr>
        <p:txBody>
          <a:bodyPr/>
          <a:lstStyle/>
          <a:p>
            <a:r>
              <a:rPr lang="en-SG" b="1" dirty="0"/>
              <a:t>Tasks Allocation/Work Distribution</a:t>
            </a:r>
          </a:p>
        </p:txBody>
      </p:sp>
      <p:graphicFrame>
        <p:nvGraphicFramePr>
          <p:cNvPr id="3" name="Table 2">
            <a:extLst>
              <a:ext uri="{FF2B5EF4-FFF2-40B4-BE49-F238E27FC236}">
                <a16:creationId xmlns:a16="http://schemas.microsoft.com/office/drawing/2014/main" id="{6DAA7075-8B07-8C51-7168-3D096C8C71E0}"/>
              </a:ext>
            </a:extLst>
          </p:cNvPr>
          <p:cNvGraphicFramePr>
            <a:graphicFrameLocks noGrp="1"/>
          </p:cNvGraphicFramePr>
          <p:nvPr>
            <p:extLst>
              <p:ext uri="{D42A27DB-BD31-4B8C-83A1-F6EECF244321}">
                <p14:modId xmlns:p14="http://schemas.microsoft.com/office/powerpoint/2010/main" val="700836354"/>
              </p:ext>
            </p:extLst>
          </p:nvPr>
        </p:nvGraphicFramePr>
        <p:xfrm>
          <a:off x="251460" y="853441"/>
          <a:ext cx="11503659" cy="5207269"/>
        </p:xfrm>
        <a:graphic>
          <a:graphicData uri="http://schemas.openxmlformats.org/drawingml/2006/table">
            <a:tbl>
              <a:tblPr firstRow="1" firstCol="1" bandRow="1">
                <a:tableStyleId>{5C22544A-7EE6-4342-B048-85BDC9FD1C3A}</a:tableStyleId>
              </a:tblPr>
              <a:tblGrid>
                <a:gridCol w="2656717">
                  <a:extLst>
                    <a:ext uri="{9D8B030D-6E8A-4147-A177-3AD203B41FA5}">
                      <a16:colId xmlns:a16="http://schemas.microsoft.com/office/drawing/2014/main" val="3461199266"/>
                    </a:ext>
                  </a:extLst>
                </a:gridCol>
                <a:gridCol w="2487988">
                  <a:extLst>
                    <a:ext uri="{9D8B030D-6E8A-4147-A177-3AD203B41FA5}">
                      <a16:colId xmlns:a16="http://schemas.microsoft.com/office/drawing/2014/main" val="4123041437"/>
                    </a:ext>
                  </a:extLst>
                </a:gridCol>
                <a:gridCol w="3179477">
                  <a:extLst>
                    <a:ext uri="{9D8B030D-6E8A-4147-A177-3AD203B41FA5}">
                      <a16:colId xmlns:a16="http://schemas.microsoft.com/office/drawing/2014/main" val="685239361"/>
                    </a:ext>
                  </a:extLst>
                </a:gridCol>
                <a:gridCol w="3179477">
                  <a:extLst>
                    <a:ext uri="{9D8B030D-6E8A-4147-A177-3AD203B41FA5}">
                      <a16:colId xmlns:a16="http://schemas.microsoft.com/office/drawing/2014/main" val="3684622647"/>
                    </a:ext>
                  </a:extLst>
                </a:gridCol>
              </a:tblGrid>
              <a:tr h="199205">
                <a:tc>
                  <a:txBody>
                    <a:bodyPr/>
                    <a:lstStyle/>
                    <a:p>
                      <a:r>
                        <a:rPr lang="en-GB" sz="800">
                          <a:effectLst/>
                        </a:rPr>
                        <a:t>Tasks</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Done by (who)</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Completion(Y/N)</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SG" sz="800" dirty="0">
                          <a:solidFill>
                            <a:schemeClr val="bg1"/>
                          </a:solidFill>
                          <a:effectLst/>
                          <a:latin typeface="Arial" panose="020B0604020202020204" pitchFamily="34" charset="0"/>
                          <a:ea typeface="SimSun" panose="02010600030101010101" pitchFamily="2" charset="-122"/>
                        </a:rPr>
                        <a:t>By When</a:t>
                      </a:r>
                    </a:p>
                  </a:txBody>
                  <a:tcPr marL="45274" marR="45274" marT="0" marB="0"/>
                </a:tc>
                <a:extLst>
                  <a:ext uri="{0D108BD9-81ED-4DB2-BD59-A6C34878D82A}">
                    <a16:rowId xmlns:a16="http://schemas.microsoft.com/office/drawing/2014/main" val="654338475"/>
                  </a:ext>
                </a:extLst>
              </a:tr>
              <a:tr h="206319">
                <a:tc>
                  <a:txBody>
                    <a:bodyPr/>
                    <a:lstStyle/>
                    <a:p>
                      <a:r>
                        <a:rPr lang="en-GB" sz="800">
                          <a:effectLst/>
                        </a:rPr>
                        <a:t>PPT/Objective </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Y</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SG" sz="800" dirty="0">
                          <a:solidFill>
                            <a:srgbClr val="000000"/>
                          </a:solidFill>
                          <a:effectLst/>
                          <a:latin typeface="Arial" panose="020B0604020202020204" pitchFamily="34" charset="0"/>
                          <a:ea typeface="SimSun" panose="02010600030101010101" pitchFamily="2" charset="-122"/>
                        </a:rPr>
                        <a:t>16/08/2023</a:t>
                      </a:r>
                    </a:p>
                  </a:txBody>
                  <a:tcPr marL="45274" marR="45274" marT="0" marB="0"/>
                </a:tc>
                <a:extLst>
                  <a:ext uri="{0D108BD9-81ED-4DB2-BD59-A6C34878D82A}">
                    <a16:rowId xmlns:a16="http://schemas.microsoft.com/office/drawing/2014/main" val="1043068684"/>
                  </a:ext>
                </a:extLst>
              </a:tr>
              <a:tr h="227662">
                <a:tc>
                  <a:txBody>
                    <a:bodyPr/>
                    <a:lstStyle/>
                    <a:p>
                      <a:r>
                        <a:rPr lang="en-GB" sz="800">
                          <a:effectLst/>
                        </a:rPr>
                        <a:t>PPT/Conclusion</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Jia Wei</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Y</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3575648288"/>
                  </a:ext>
                </a:extLst>
              </a:tr>
              <a:tr h="227662">
                <a:tc>
                  <a:txBody>
                    <a:bodyPr/>
                    <a:lstStyle/>
                    <a:p>
                      <a:r>
                        <a:rPr lang="en-GB" sz="800">
                          <a:effectLst/>
                        </a:rPr>
                        <a:t>PPT/Work Distribution</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Y</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3967587844"/>
                  </a:ext>
                </a:extLst>
              </a:tr>
              <a:tr h="261103">
                <a:tc>
                  <a:txBody>
                    <a:bodyPr/>
                    <a:lstStyle/>
                    <a:p>
                      <a:r>
                        <a:rPr lang="en-GB" sz="800">
                          <a:effectLst/>
                        </a:rPr>
                        <a:t>Use Case Diagram (1a)</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Jia Wei</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Y</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3300009852"/>
                  </a:ext>
                </a:extLst>
              </a:tr>
              <a:tr h="261103">
                <a:tc>
                  <a:txBody>
                    <a:bodyPr/>
                    <a:lstStyle/>
                    <a:p>
                      <a:r>
                        <a:rPr lang="en-GB" sz="800">
                          <a:effectLst/>
                        </a:rPr>
                        <a:t>Use Case Diagram (1b, 2)</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Y</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1586781390"/>
                  </a:ext>
                </a:extLst>
              </a:tr>
              <a:tr h="263673">
                <a:tc>
                  <a:txBody>
                    <a:bodyPr/>
                    <a:lstStyle/>
                    <a:p>
                      <a:r>
                        <a:rPr lang="en-GB" sz="800">
                          <a:effectLst/>
                        </a:rPr>
                        <a:t>Domain Class Diagram (Staff, Order)</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Jia Wei</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Y</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3080056388"/>
                  </a:ext>
                </a:extLst>
              </a:tr>
              <a:tr h="391653">
                <a:tc>
                  <a:txBody>
                    <a:bodyPr/>
                    <a:lstStyle/>
                    <a:p>
                      <a:r>
                        <a:rPr lang="en-GB" sz="800">
                          <a:effectLst/>
                        </a:rPr>
                        <a:t>Domain Class Diagram (Manager, GroceryItem)</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Y</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146329905"/>
                  </a:ext>
                </a:extLst>
              </a:tr>
              <a:tr h="261103">
                <a:tc>
                  <a:txBody>
                    <a:bodyPr/>
                    <a:lstStyle/>
                    <a:p>
                      <a:r>
                        <a:rPr lang="en-GB" sz="800">
                          <a:effectLst/>
                        </a:rPr>
                        <a:t>GUI Design/Code for 1a</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Jia Wei</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2530704625"/>
                  </a:ext>
                </a:extLst>
              </a:tr>
              <a:tr h="261103">
                <a:tc>
                  <a:txBody>
                    <a:bodyPr/>
                    <a:lstStyle/>
                    <a:p>
                      <a:r>
                        <a:rPr lang="en-GB" sz="800">
                          <a:effectLst/>
                        </a:rPr>
                        <a:t>GUI Design/Code for 1b </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564701693"/>
                  </a:ext>
                </a:extLst>
              </a:tr>
              <a:tr h="263673">
                <a:tc>
                  <a:txBody>
                    <a:bodyPr/>
                    <a:lstStyle/>
                    <a:p>
                      <a:r>
                        <a:rPr lang="en-GB" sz="800" dirty="0">
                          <a:effectLst/>
                        </a:rPr>
                        <a:t>GUI Design/Code for 2b, 2d</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Jia Wei</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3275282529"/>
                  </a:ext>
                </a:extLst>
              </a:tr>
              <a:tr h="263673">
                <a:tc>
                  <a:txBody>
                    <a:bodyPr/>
                    <a:lstStyle/>
                    <a:p>
                      <a:r>
                        <a:rPr lang="en-GB" sz="800" dirty="0">
                          <a:effectLst/>
                        </a:rPr>
                        <a:t>GUI Design/Code for 2a, 2c</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739941992"/>
                  </a:ext>
                </a:extLst>
              </a:tr>
              <a:tr h="263673">
                <a:tc>
                  <a:txBody>
                    <a:bodyPr/>
                    <a:lstStyle/>
                    <a:p>
                      <a:r>
                        <a:rPr lang="en-GB" sz="800" dirty="0">
                          <a:effectLst/>
                        </a:rPr>
                        <a:t>TEST Grocery Sales System Code</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1081215540"/>
                  </a:ext>
                </a:extLst>
              </a:tr>
              <a:tr h="263673">
                <a:tc>
                  <a:txBody>
                    <a:bodyPr/>
                    <a:lstStyle/>
                    <a:p>
                      <a:r>
                        <a:rPr lang="en-GB" sz="800">
                          <a:effectLst/>
                        </a:rPr>
                        <a:t>PPT for Use Case Diagram</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2088731912"/>
                  </a:ext>
                </a:extLst>
              </a:tr>
              <a:tr h="263673">
                <a:tc>
                  <a:txBody>
                    <a:bodyPr/>
                    <a:lstStyle/>
                    <a:p>
                      <a:r>
                        <a:rPr lang="en-GB" sz="800">
                          <a:effectLst/>
                        </a:rPr>
                        <a:t>PPT for Final Class Diagram</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Jia Wei</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690086151"/>
                  </a:ext>
                </a:extLst>
              </a:tr>
              <a:tr h="261103">
                <a:tc>
                  <a:txBody>
                    <a:bodyPr/>
                    <a:lstStyle/>
                    <a:p>
                      <a:r>
                        <a:rPr lang="en-GB" sz="800" dirty="0">
                          <a:effectLst/>
                        </a:rPr>
                        <a:t>PPT for Final Storyboard</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1765713785"/>
                  </a:ext>
                </a:extLst>
              </a:tr>
              <a:tr h="263673">
                <a:tc>
                  <a:txBody>
                    <a:bodyPr/>
                    <a:lstStyle/>
                    <a:p>
                      <a:r>
                        <a:rPr lang="en-GB" sz="800">
                          <a:effectLst/>
                        </a:rPr>
                        <a:t>PPT/Project Demo 1a, 2a, 2c</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Jia Wei</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3819351498"/>
                  </a:ext>
                </a:extLst>
              </a:tr>
              <a:tr h="263673">
                <a:tc>
                  <a:txBody>
                    <a:bodyPr/>
                    <a:lstStyle/>
                    <a:p>
                      <a:r>
                        <a:rPr lang="en-GB" sz="800" dirty="0">
                          <a:effectLst/>
                        </a:rPr>
                        <a:t>PPT/Project Demo 1b, 2a, 2c</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2390898629"/>
                  </a:ext>
                </a:extLst>
              </a:tr>
              <a:tr h="227662">
                <a:tc>
                  <a:txBody>
                    <a:bodyPr/>
                    <a:lstStyle/>
                    <a:p>
                      <a:r>
                        <a:rPr lang="en-GB" sz="800">
                          <a:effectLst/>
                        </a:rPr>
                        <a:t>Submission of Report </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effectLst/>
                        </a:rPr>
                        <a:t>Y</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2297542747"/>
                  </a:ext>
                </a:extLst>
              </a:tr>
              <a:tr h="263673">
                <a:tc>
                  <a:txBody>
                    <a:bodyPr/>
                    <a:lstStyle/>
                    <a:p>
                      <a:r>
                        <a:rPr lang="en-GB" sz="800">
                          <a:effectLst/>
                        </a:rPr>
                        <a:t>Submission of PPT(Powerpoint)</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a:effectLst/>
                        </a:rPr>
                        <a:t>Michell</a:t>
                      </a:r>
                      <a:endParaRPr lang="en-SG" sz="80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r>
                        <a:rPr lang="en-GB" sz="800" dirty="0">
                          <a:solidFill>
                            <a:srgbClr val="000000"/>
                          </a:solidFill>
                          <a:effectLst/>
                          <a:latin typeface="Arial" panose="020B0604020202020204" pitchFamily="34" charset="0"/>
                          <a:ea typeface="SimSun" panose="02010600030101010101" pitchFamily="2" charset="-122"/>
                        </a:rPr>
                        <a:t>N</a:t>
                      </a:r>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800" dirty="0">
                          <a:solidFill>
                            <a:srgbClr val="000000"/>
                          </a:solidFill>
                          <a:effectLst/>
                          <a:latin typeface="Arial" panose="020B0604020202020204" pitchFamily="34" charset="0"/>
                          <a:ea typeface="SimSun" panose="02010600030101010101" pitchFamily="2" charset="-122"/>
                        </a:rPr>
                        <a:t>16/08/2023</a:t>
                      </a:r>
                    </a:p>
                    <a:p>
                      <a:endParaRPr lang="en-SG" sz="800" dirty="0">
                        <a:solidFill>
                          <a:srgbClr val="000000"/>
                        </a:solidFill>
                        <a:effectLst/>
                        <a:latin typeface="Arial" panose="020B0604020202020204" pitchFamily="34" charset="0"/>
                        <a:ea typeface="SimSun" panose="02010600030101010101" pitchFamily="2" charset="-122"/>
                      </a:endParaRPr>
                    </a:p>
                  </a:txBody>
                  <a:tcPr marL="45274" marR="45274" marT="0" marB="0"/>
                </a:tc>
                <a:extLst>
                  <a:ext uri="{0D108BD9-81ED-4DB2-BD59-A6C34878D82A}">
                    <a16:rowId xmlns:a16="http://schemas.microsoft.com/office/drawing/2014/main" val="1641821328"/>
                  </a:ext>
                </a:extLst>
              </a:tr>
            </a:tbl>
          </a:graphicData>
        </a:graphic>
      </p:graphicFrame>
    </p:spTree>
    <p:extLst>
      <p:ext uri="{BB962C8B-B14F-4D97-AF65-F5344CB8AC3E}">
        <p14:creationId xmlns:p14="http://schemas.microsoft.com/office/powerpoint/2010/main" val="219165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468"/>
            <a:ext cx="4986766" cy="357609"/>
          </a:xfrm>
        </p:spPr>
        <p:txBody>
          <a:bodyPr>
            <a:noAutofit/>
          </a:bodyPr>
          <a:lstStyle/>
          <a:p>
            <a:r>
              <a:rPr lang="en-SG" b="1" dirty="0"/>
              <a:t>Final Class Diagram</a:t>
            </a:r>
          </a:p>
        </p:txBody>
      </p:sp>
      <p:pic>
        <p:nvPicPr>
          <p:cNvPr id="14" name="Picture 13" descr="A computer screen shot of a computer code&#10;&#10;Description automatically generated with medium confidence">
            <a:extLst>
              <a:ext uri="{FF2B5EF4-FFF2-40B4-BE49-F238E27FC236}">
                <a16:creationId xmlns:a16="http://schemas.microsoft.com/office/drawing/2014/main" id="{E61D5341-AFCC-A68C-9BF2-C0BD9CF83B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955" y="866775"/>
            <a:ext cx="11539108" cy="5181600"/>
          </a:xfrm>
          <a:prstGeom prst="rect">
            <a:avLst/>
          </a:prstGeom>
        </p:spPr>
      </p:pic>
    </p:spTree>
    <p:extLst>
      <p:ext uri="{BB962C8B-B14F-4D97-AF65-F5344CB8AC3E}">
        <p14:creationId xmlns:p14="http://schemas.microsoft.com/office/powerpoint/2010/main" val="300836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F8AE-66FD-1DA2-58C9-6E8A079F5CD8}"/>
              </a:ext>
            </a:extLst>
          </p:cNvPr>
          <p:cNvSpPr>
            <a:spLocks noGrp="1"/>
          </p:cNvSpPr>
          <p:nvPr>
            <p:ph type="title"/>
          </p:nvPr>
        </p:nvSpPr>
        <p:spPr>
          <a:xfrm>
            <a:off x="4699000" y="2498725"/>
            <a:ext cx="3581400" cy="1325563"/>
          </a:xfrm>
        </p:spPr>
        <p:txBody>
          <a:bodyPr>
            <a:normAutofit fontScale="90000"/>
          </a:bodyPr>
          <a:lstStyle/>
          <a:p>
            <a:r>
              <a:rPr lang="en-SG" dirty="0"/>
              <a:t>Model : 5</a:t>
            </a:r>
            <a:br>
              <a:rPr lang="en-SG" dirty="0"/>
            </a:br>
            <a:r>
              <a:rPr lang="en-SG" dirty="0"/>
              <a:t>View: 14</a:t>
            </a:r>
            <a:br>
              <a:rPr lang="en-SG" dirty="0"/>
            </a:br>
            <a:r>
              <a:rPr lang="en-SG" dirty="0"/>
              <a:t>Controller: 2 </a:t>
            </a:r>
          </a:p>
        </p:txBody>
      </p:sp>
    </p:spTree>
    <p:extLst>
      <p:ext uri="{BB962C8B-B14F-4D97-AF65-F5344CB8AC3E}">
        <p14:creationId xmlns:p14="http://schemas.microsoft.com/office/powerpoint/2010/main" val="216251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54765"/>
          </a:xfrm>
        </p:spPr>
        <p:txBody>
          <a:bodyPr/>
          <a:lstStyle/>
          <a:p>
            <a:r>
              <a:rPr lang="en-SG" b="1" dirty="0"/>
              <a:t>Final Story Board (Project Screenshots)</a:t>
            </a:r>
          </a:p>
        </p:txBody>
      </p:sp>
      <p:sp>
        <p:nvSpPr>
          <p:cNvPr id="3" name="TextBox 2">
            <a:extLst>
              <a:ext uri="{FF2B5EF4-FFF2-40B4-BE49-F238E27FC236}">
                <a16:creationId xmlns:a16="http://schemas.microsoft.com/office/drawing/2014/main" id="{925A18D4-9120-233C-9CB6-97BAF6CE2612}"/>
              </a:ext>
            </a:extLst>
          </p:cNvPr>
          <p:cNvSpPr txBox="1"/>
          <p:nvPr/>
        </p:nvSpPr>
        <p:spPr>
          <a:xfrm>
            <a:off x="629355" y="1850607"/>
            <a:ext cx="356986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Username is shown in string and unique.</a:t>
            </a:r>
          </a:p>
          <a:p>
            <a:r>
              <a:rPr lang="en-US" dirty="0">
                <a:cs typeface="Calibri"/>
              </a:rPr>
              <a:t>Password is hidden.</a:t>
            </a:r>
          </a:p>
          <a:p>
            <a:endParaRPr lang="en-US" dirty="0">
              <a:cs typeface="Calibri"/>
            </a:endParaRPr>
          </a:p>
          <a:p>
            <a:r>
              <a:rPr lang="en-US" dirty="0">
                <a:cs typeface="Calibri"/>
              </a:rPr>
              <a:t>When login is pressed, if an account is already made, user will be directed to either a manager dashboard screen or staff menu screen based on role. Otherwise, login status will display “Invalid”.</a:t>
            </a:r>
          </a:p>
          <a:p>
            <a:endParaRPr lang="en-US" dirty="0">
              <a:cs typeface="Calibri"/>
            </a:endParaRPr>
          </a:p>
          <a:p>
            <a:r>
              <a:rPr lang="en-US" dirty="0">
                <a:cs typeface="Calibri"/>
              </a:rPr>
              <a:t>User can then click on “Sign up” to bring them to registration page.</a:t>
            </a:r>
          </a:p>
          <a:p>
            <a:endParaRPr lang="en-US" dirty="0">
              <a:cs typeface="Calibri"/>
            </a:endParaRPr>
          </a:p>
        </p:txBody>
      </p:sp>
      <p:pic>
        <p:nvPicPr>
          <p:cNvPr id="9" name="Picture 8" descr="A screen shot of a phone&#10;&#10;Description automatically generated">
            <a:extLst>
              <a:ext uri="{FF2B5EF4-FFF2-40B4-BE49-F238E27FC236}">
                <a16:creationId xmlns:a16="http://schemas.microsoft.com/office/drawing/2014/main" id="{A6EE4284-C81C-E2DB-24AB-54BBCC452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926" y="1512193"/>
            <a:ext cx="6447720" cy="4033426"/>
          </a:xfrm>
          <a:prstGeom prst="rect">
            <a:avLst/>
          </a:prstGeom>
        </p:spPr>
      </p:pic>
      <p:sp>
        <p:nvSpPr>
          <p:cNvPr id="11" name="TextBox 10">
            <a:extLst>
              <a:ext uri="{FF2B5EF4-FFF2-40B4-BE49-F238E27FC236}">
                <a16:creationId xmlns:a16="http://schemas.microsoft.com/office/drawing/2014/main" id="{59C21581-A151-281C-C319-9977F18971F5}"/>
              </a:ext>
            </a:extLst>
          </p:cNvPr>
          <p:cNvSpPr txBox="1"/>
          <p:nvPr/>
        </p:nvSpPr>
        <p:spPr>
          <a:xfrm>
            <a:off x="1422456" y="1037075"/>
            <a:ext cx="2580377" cy="523220"/>
          </a:xfrm>
          <a:prstGeom prst="rect">
            <a:avLst/>
          </a:prstGeom>
          <a:noFill/>
        </p:spPr>
        <p:txBody>
          <a:bodyPr wrap="square" rtlCol="0">
            <a:spAutoFit/>
          </a:bodyPr>
          <a:lstStyle/>
          <a:p>
            <a:r>
              <a:rPr lang="en-SG" sz="2800" b="1" u="sng" dirty="0"/>
              <a:t>Login Screen</a:t>
            </a:r>
          </a:p>
        </p:txBody>
      </p:sp>
    </p:spTree>
    <p:extLst>
      <p:ext uri="{BB962C8B-B14F-4D97-AF65-F5344CB8AC3E}">
        <p14:creationId xmlns:p14="http://schemas.microsoft.com/office/powerpoint/2010/main" val="3395604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58A77F40-6225-5EB6-639D-3C7AF424B5F6}"/>
              </a:ext>
            </a:extLst>
          </p:cNvPr>
          <p:cNvSpPr>
            <a:spLocks noGrp="1"/>
          </p:cNvSpPr>
          <p:nvPr>
            <p:ph idx="1"/>
          </p:nvPr>
        </p:nvSpPr>
        <p:spPr>
          <a:xfrm>
            <a:off x="283030" y="1227016"/>
            <a:ext cx="4180114" cy="4403968"/>
          </a:xfrm>
        </p:spPr>
        <p:txBody>
          <a:bodyPr anchor="t">
            <a:normAutofit/>
          </a:bodyPr>
          <a:lstStyle/>
          <a:p>
            <a:pPr marL="0" indent="0">
              <a:buNone/>
            </a:pPr>
            <a:r>
              <a:rPr lang="en-US" sz="2000" dirty="0">
                <a:cs typeface="Calibri"/>
              </a:rPr>
              <a:t> Staff name is entered in string. </a:t>
            </a:r>
          </a:p>
          <a:p>
            <a:pPr marL="0" indent="0">
              <a:buNone/>
            </a:pPr>
            <a:r>
              <a:rPr lang="en-US" sz="2000" dirty="0">
                <a:cs typeface="Calibri"/>
              </a:rPr>
              <a:t>Only 1 role can be selected during registration . </a:t>
            </a:r>
          </a:p>
          <a:p>
            <a:pPr marL="0" indent="0">
              <a:buNone/>
            </a:pPr>
            <a:r>
              <a:rPr lang="en-US" sz="2000" dirty="0">
                <a:cs typeface="Calibri"/>
              </a:rPr>
              <a:t>Username is entered in string and is unique.</a:t>
            </a:r>
          </a:p>
          <a:p>
            <a:pPr marL="0" indent="0">
              <a:buNone/>
            </a:pPr>
            <a:r>
              <a:rPr lang="en-US" sz="2000" dirty="0">
                <a:cs typeface="Calibri"/>
              </a:rPr>
              <a:t>Password is hidden when entered.</a:t>
            </a:r>
          </a:p>
          <a:p>
            <a:pPr marL="0" indent="0">
              <a:buNone/>
            </a:pPr>
            <a:r>
              <a:rPr lang="en-US" sz="2000" dirty="0">
                <a:cs typeface="Calibri"/>
              </a:rPr>
              <a:t>If user already has an account, clicking on “Login” can bring user to login screen. Otherwise, clicking on register button will register the new user’s account and automatically bring them to the login page.</a:t>
            </a:r>
            <a:endParaRPr lang="en-US" sz="2000" dirty="0"/>
          </a:p>
        </p:txBody>
      </p:sp>
      <p:grpSp>
        <p:nvGrpSpPr>
          <p:cNvPr id="31" name="Group 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2" name="Rectangle 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AD4383DC-EB57-C45A-9112-20CED9B7F48B}"/>
              </a:ext>
            </a:extLst>
          </p:cNvPr>
          <p:cNvSpPr txBox="1"/>
          <p:nvPr/>
        </p:nvSpPr>
        <p:spPr>
          <a:xfrm>
            <a:off x="536048" y="346610"/>
            <a:ext cx="3233520" cy="523220"/>
          </a:xfrm>
          <a:prstGeom prst="rect">
            <a:avLst/>
          </a:prstGeom>
          <a:noFill/>
        </p:spPr>
        <p:txBody>
          <a:bodyPr wrap="square" rtlCol="0">
            <a:spAutoFit/>
          </a:bodyPr>
          <a:lstStyle/>
          <a:p>
            <a:r>
              <a:rPr lang="en-SG" sz="2800" b="1" u="sng" dirty="0"/>
              <a:t>Register User Screen</a:t>
            </a:r>
          </a:p>
        </p:txBody>
      </p:sp>
      <p:pic>
        <p:nvPicPr>
          <p:cNvPr id="7" name="Picture 6" descr="A screen shot of a tablet&#10;&#10;Description automatically generated">
            <a:extLst>
              <a:ext uri="{FF2B5EF4-FFF2-40B4-BE49-F238E27FC236}">
                <a16:creationId xmlns:a16="http://schemas.microsoft.com/office/drawing/2014/main" id="{FBB9375B-532A-50C6-91DE-F9F2A6133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7109" y="1520617"/>
            <a:ext cx="5877564" cy="3672159"/>
          </a:xfrm>
          <a:prstGeom prst="rect">
            <a:avLst/>
          </a:prstGeom>
        </p:spPr>
      </p:pic>
    </p:spTree>
    <p:extLst>
      <p:ext uri="{BB962C8B-B14F-4D97-AF65-F5344CB8AC3E}">
        <p14:creationId xmlns:p14="http://schemas.microsoft.com/office/powerpoint/2010/main" val="2613908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8879E6-99FC-A8EA-86F5-207045D2800A}"/>
              </a:ext>
            </a:extLst>
          </p:cNvPr>
          <p:cNvSpPr txBox="1"/>
          <p:nvPr/>
        </p:nvSpPr>
        <p:spPr>
          <a:xfrm>
            <a:off x="660670" y="2013580"/>
            <a:ext cx="3756660" cy="3970318"/>
          </a:xfrm>
          <a:prstGeom prst="rect">
            <a:avLst/>
          </a:prstGeom>
          <a:noFill/>
        </p:spPr>
        <p:txBody>
          <a:bodyPr wrap="square" rtlCol="0">
            <a:spAutoFit/>
          </a:bodyPr>
          <a:lstStyle/>
          <a:p>
            <a:r>
              <a:rPr lang="en-SG" dirty="0"/>
              <a:t>Past orders is shown in the </a:t>
            </a:r>
            <a:r>
              <a:rPr lang="en-SG" dirty="0" err="1"/>
              <a:t>Jtable</a:t>
            </a:r>
            <a:r>
              <a:rPr lang="en-SG" dirty="0"/>
              <a:t> below. When create button is selected, staff create order screen is shown. When edit button is selected, staff edit order screen is shown. When delete button is selected, the row in the </a:t>
            </a:r>
            <a:r>
              <a:rPr lang="en-SG" dirty="0" err="1"/>
              <a:t>jtable</a:t>
            </a:r>
            <a:r>
              <a:rPr lang="en-SG" dirty="0"/>
              <a:t> that is selected by the user is deleted.</a:t>
            </a:r>
          </a:p>
          <a:p>
            <a:endParaRPr lang="en-SG" dirty="0"/>
          </a:p>
          <a:p>
            <a:r>
              <a:rPr lang="en-SG" dirty="0"/>
              <a:t>Only from Staff Menu Screen, clicking on the top left blue icon, if user’s role is manager, user will be directed to Manager Dashboard, otherwise, user will remain on same screen.</a:t>
            </a:r>
          </a:p>
        </p:txBody>
      </p:sp>
      <p:sp>
        <p:nvSpPr>
          <p:cNvPr id="7" name="TextBox 6">
            <a:extLst>
              <a:ext uri="{FF2B5EF4-FFF2-40B4-BE49-F238E27FC236}">
                <a16:creationId xmlns:a16="http://schemas.microsoft.com/office/drawing/2014/main" id="{3511CC38-BDB5-EF18-32F7-A0AE02247ED8}"/>
              </a:ext>
            </a:extLst>
          </p:cNvPr>
          <p:cNvSpPr txBox="1"/>
          <p:nvPr/>
        </p:nvSpPr>
        <p:spPr>
          <a:xfrm>
            <a:off x="800100" y="1037075"/>
            <a:ext cx="3202733" cy="523220"/>
          </a:xfrm>
          <a:prstGeom prst="rect">
            <a:avLst/>
          </a:prstGeom>
          <a:noFill/>
        </p:spPr>
        <p:txBody>
          <a:bodyPr wrap="square" rtlCol="0">
            <a:spAutoFit/>
          </a:bodyPr>
          <a:lstStyle/>
          <a:p>
            <a:r>
              <a:rPr lang="en-SG" sz="2800" b="1" u="sng" dirty="0"/>
              <a:t>Staff Menu Screen</a:t>
            </a:r>
          </a:p>
        </p:txBody>
      </p:sp>
      <p:pic>
        <p:nvPicPr>
          <p:cNvPr id="11" name="Picture 10" descr="A screenshot of a computer&#10;&#10;Description automatically generated">
            <a:extLst>
              <a:ext uri="{FF2B5EF4-FFF2-40B4-BE49-F238E27FC236}">
                <a16:creationId xmlns:a16="http://schemas.microsoft.com/office/drawing/2014/main" id="{DDD82C10-828E-8364-4B8A-2B8200592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507" y="1449026"/>
            <a:ext cx="6318823" cy="3959948"/>
          </a:xfrm>
          <a:prstGeom prst="rect">
            <a:avLst/>
          </a:prstGeom>
        </p:spPr>
      </p:pic>
    </p:spTree>
    <p:extLst>
      <p:ext uri="{BB962C8B-B14F-4D97-AF65-F5344CB8AC3E}">
        <p14:creationId xmlns:p14="http://schemas.microsoft.com/office/powerpoint/2010/main" val="191470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37DCDF1559D834590A5F2D28CB8DADD" ma:contentTypeVersion="15" ma:contentTypeDescription="Create a new document." ma:contentTypeScope="" ma:versionID="e800ba4f0b69caa9b051549d9b7d8c72">
  <xsd:schema xmlns:xsd="http://www.w3.org/2001/XMLSchema" xmlns:xs="http://www.w3.org/2001/XMLSchema" xmlns:p="http://schemas.microsoft.com/office/2006/metadata/properties" xmlns:ns3="08036985-7285-4e76-8764-b5512e1bf3fe" xmlns:ns4="1a341956-3c06-463c-a8b3-72c57397eeef" targetNamespace="http://schemas.microsoft.com/office/2006/metadata/properties" ma:root="true" ma:fieldsID="ab4b05076c302fc1aa887ea973dfe69b" ns3:_="" ns4:_="">
    <xsd:import namespace="08036985-7285-4e76-8764-b5512e1bf3fe"/>
    <xsd:import namespace="1a341956-3c06-463c-a8b3-72c57397eee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036985-7285-4e76-8764-b5512e1bf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341956-3c06-463c-a8b3-72c57397ee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8036985-7285-4e76-8764-b5512e1bf3fe" xsi:nil="true"/>
  </documentManagement>
</p:properties>
</file>

<file path=customXml/itemProps1.xml><?xml version="1.0" encoding="utf-8"?>
<ds:datastoreItem xmlns:ds="http://schemas.openxmlformats.org/officeDocument/2006/customXml" ds:itemID="{20775026-09D4-4853-8B74-A5C1B21ADAB6}">
  <ds:schemaRefs>
    <ds:schemaRef ds:uri="http://schemas.microsoft.com/sharepoint/v3/contenttype/forms"/>
  </ds:schemaRefs>
</ds:datastoreItem>
</file>

<file path=customXml/itemProps2.xml><?xml version="1.0" encoding="utf-8"?>
<ds:datastoreItem xmlns:ds="http://schemas.openxmlformats.org/officeDocument/2006/customXml" ds:itemID="{4303E8AE-2ABA-4167-B356-35B41B444364}">
  <ds:schemaRefs>
    <ds:schemaRef ds:uri="08036985-7285-4e76-8764-b5512e1bf3fe"/>
    <ds:schemaRef ds:uri="1a341956-3c06-463c-a8b3-72c57397ee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7194B9B-9870-48A9-8DCA-264CB81CEDF9}">
  <ds:schemaRefs>
    <ds:schemaRef ds:uri="http://purl.org/dc/terms/"/>
    <ds:schemaRef ds:uri="08036985-7285-4e76-8764-b5512e1bf3fe"/>
    <ds:schemaRef ds:uri="http://purl.org/dc/dcmitype/"/>
    <ds:schemaRef ds:uri="1a341956-3c06-463c-a8b3-72c57397eeef"/>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22440</TotalTime>
  <Words>2037</Words>
  <Application>Microsoft Office PowerPoint</Application>
  <PresentationFormat>Widescreen</PresentationFormat>
  <Paragraphs>215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Final Project Report (Week 18) PE06</vt:lpstr>
      <vt:lpstr>Demo Flow</vt:lpstr>
      <vt:lpstr>Introduction</vt:lpstr>
      <vt:lpstr>Tasks Allocation/Work Distribution</vt:lpstr>
      <vt:lpstr>Final Class Diagram</vt:lpstr>
      <vt:lpstr>Model : 5 View: 14 Controller: 2 </vt:lpstr>
      <vt:lpstr>Final Story Board (Project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Demo (Demo Starts here)</vt:lpstr>
      <vt:lpstr>Conclusion</vt:lpstr>
      <vt:lpstr>Instructions for Submission</vt:lpstr>
    </vt:vector>
  </TitlesOfParts>
  <Company>Temasek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Review (Week 16)</dc:title>
  <dc:creator>Lee Kum Leong, Steven</dc:creator>
  <cp:lastModifiedBy>LIM KIM ZE MICHELL</cp:lastModifiedBy>
  <cp:revision>63</cp:revision>
  <dcterms:created xsi:type="dcterms:W3CDTF">2020-07-29T02:36:49Z</dcterms:created>
  <dcterms:modified xsi:type="dcterms:W3CDTF">2023-08-20T14:51:03Z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9d7fc4-da81-42e5-b309-526f71322d86_Enabled">
    <vt:lpwstr>true</vt:lpwstr>
  </property>
  <property fmtid="{D5CDD505-2E9C-101B-9397-08002B2CF9AE}" pid="3" name="MSIP_Label_f69d7fc4-da81-42e5-b309-526f71322d86_SetDate">
    <vt:lpwstr>2021-04-25T13:51:56Z</vt:lpwstr>
  </property>
  <property fmtid="{D5CDD505-2E9C-101B-9397-08002B2CF9AE}" pid="4" name="MSIP_Label_f69d7fc4-da81-42e5-b309-526f71322d86_Method">
    <vt:lpwstr>Standard</vt:lpwstr>
  </property>
  <property fmtid="{D5CDD505-2E9C-101B-9397-08002B2CF9AE}" pid="5" name="MSIP_Label_f69d7fc4-da81-42e5-b309-526f71322d86_Name">
    <vt:lpwstr>Non Sensitive</vt:lpwstr>
  </property>
  <property fmtid="{D5CDD505-2E9C-101B-9397-08002B2CF9AE}" pid="6" name="MSIP_Label_f69d7fc4-da81-42e5-b309-526f71322d86_SiteId">
    <vt:lpwstr>25a99bf0-8e72-472a-ae50-adfbdf0df6f1</vt:lpwstr>
  </property>
  <property fmtid="{D5CDD505-2E9C-101B-9397-08002B2CF9AE}" pid="7" name="MSIP_Label_f69d7fc4-da81-42e5-b309-526f71322d86_ActionId">
    <vt:lpwstr>110c871f-53fd-4770-bca5-a088fe739d8b</vt:lpwstr>
  </property>
  <property fmtid="{D5CDD505-2E9C-101B-9397-08002B2CF9AE}" pid="8" name="MSIP_Label_f69d7fc4-da81-42e5-b309-526f71322d86_ContentBits">
    <vt:lpwstr>0</vt:lpwstr>
  </property>
  <property fmtid="{D5CDD505-2E9C-101B-9397-08002B2CF9AE}" pid="9" name="ContentTypeId">
    <vt:lpwstr>0x010100337DCDF1559D834590A5F2D28CB8DADD</vt:lpwstr>
  </property>
</Properties>
</file>