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59" r:id="rId4"/>
    <p:sldId id="260" r:id="rId5"/>
    <p:sldId id="276" r:id="rId6"/>
    <p:sldId id="277" r:id="rId7"/>
    <p:sldId id="278" r:id="rId8"/>
    <p:sldId id="263" r:id="rId9"/>
    <p:sldId id="261" r:id="rId10"/>
  </p:sldIdLst>
  <p:sldSz cx="18288000" cy="10287000"/>
  <p:notesSz cx="6858000" cy="9144000"/>
  <p:embeddedFontLst>
    <p:embeddedFont>
      <p:font typeface="Poppins" panose="00000500000000000000" pitchFamily="2" charset="0"/>
      <p:regular r:id="rId12"/>
      <p:bold r:id="rId13"/>
      <p:italic r:id="rId14"/>
      <p:boldItalic r:id="rId15"/>
    </p:embeddedFont>
    <p:embeddedFont>
      <p:font typeface="Poppins Bold" panose="00000800000000000000" pitchFamily="2" charset="0"/>
      <p:regular r:id="rId16"/>
      <p:bold r:id="rId17"/>
    </p:embeddedFont>
    <p:embeddedFont>
      <p:font typeface="Poppins Semi-Bold" panose="020B0604020202020204" charset="0"/>
      <p:regular r:id="rId18"/>
    </p:embeddedFont>
    <p:embeddedFont>
      <p:font typeface="Poppins Ultra-Bold" panose="020B0604020202020204" charset="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4" d="100"/>
          <a:sy n="54" d="100"/>
        </p:scale>
        <p:origin x="534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5D0C3-C8A3-438F-A5D5-A515F251EAC5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06C657-5E68-4D15-A73B-91D7574069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5087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06C657-5E68-4D15-A73B-91D75740693F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93641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svg"/><Relationship Id="rId7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5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10" Type="http://schemas.openxmlformats.org/officeDocument/2006/relationships/image" Target="../media/image8.png"/><Relationship Id="rId4" Type="http://schemas.openxmlformats.org/officeDocument/2006/relationships/image" Target="../media/image17.png"/><Relationship Id="rId9" Type="http://schemas.openxmlformats.org/officeDocument/2006/relationships/image" Target="../media/image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77" b="-9277"/>
            </a:stretch>
          </a:blipFill>
        </p:spPr>
      </p:sp>
      <p:sp>
        <p:nvSpPr>
          <p:cNvPr id="3" name="Freeform 3"/>
          <p:cNvSpPr/>
          <p:nvPr/>
        </p:nvSpPr>
        <p:spPr>
          <a:xfrm rot="5400000">
            <a:off x="703643" y="-1992076"/>
            <a:ext cx="12571376" cy="13978662"/>
          </a:xfrm>
          <a:custGeom>
            <a:avLst/>
            <a:gdLst/>
            <a:ahLst/>
            <a:cxnLst/>
            <a:rect l="l" t="t" r="r" b="b"/>
            <a:pathLst>
              <a:path w="12571376" h="13978662">
                <a:moveTo>
                  <a:pt x="0" y="0"/>
                </a:moveTo>
                <a:lnTo>
                  <a:pt x="12571376" y="0"/>
                </a:lnTo>
                <a:lnTo>
                  <a:pt x="12571376" y="13978662"/>
                </a:lnTo>
                <a:lnTo>
                  <a:pt x="0" y="1397866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-48054" t="-71303" r="-42425"/>
            </a:stretch>
          </a:blipFill>
        </p:spPr>
      </p:sp>
      <p:sp>
        <p:nvSpPr>
          <p:cNvPr id="4" name="Freeform 4"/>
          <p:cNvSpPr/>
          <p:nvPr/>
        </p:nvSpPr>
        <p:spPr>
          <a:xfrm flipV="1">
            <a:off x="9189279" y="5035369"/>
            <a:ext cx="7925404" cy="7925404"/>
          </a:xfrm>
          <a:custGeom>
            <a:avLst/>
            <a:gdLst/>
            <a:ahLst/>
            <a:cxnLst/>
            <a:rect l="l" t="t" r="r" b="b"/>
            <a:pathLst>
              <a:path w="7925404" h="7925404">
                <a:moveTo>
                  <a:pt x="0" y="7925404"/>
                </a:moveTo>
                <a:lnTo>
                  <a:pt x="7925405" y="7925404"/>
                </a:lnTo>
                <a:lnTo>
                  <a:pt x="7925405" y="0"/>
                </a:lnTo>
                <a:lnTo>
                  <a:pt x="0" y="0"/>
                </a:lnTo>
                <a:lnTo>
                  <a:pt x="0" y="7925404"/>
                </a:lnTo>
                <a:close/>
              </a:path>
            </a:pathLst>
          </a:custGeom>
          <a:blipFill>
            <a:blip r:embed="rId5">
              <a:alphaModFix amt="25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9189279" y="1215924"/>
            <a:ext cx="7925404" cy="7925404"/>
          </a:xfrm>
          <a:custGeom>
            <a:avLst/>
            <a:gdLst/>
            <a:ahLst/>
            <a:cxnLst/>
            <a:rect l="l" t="t" r="r" b="b"/>
            <a:pathLst>
              <a:path w="7925404" h="7925404">
                <a:moveTo>
                  <a:pt x="0" y="0"/>
                </a:moveTo>
                <a:lnTo>
                  <a:pt x="7925405" y="0"/>
                </a:lnTo>
                <a:lnTo>
                  <a:pt x="7925405" y="7925405"/>
                </a:lnTo>
                <a:lnTo>
                  <a:pt x="0" y="792540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25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9189279" y="-2673773"/>
            <a:ext cx="7925404" cy="7925404"/>
          </a:xfrm>
          <a:custGeom>
            <a:avLst/>
            <a:gdLst/>
            <a:ahLst/>
            <a:cxnLst/>
            <a:rect l="l" t="t" r="r" b="b"/>
            <a:pathLst>
              <a:path w="7925404" h="7925404">
                <a:moveTo>
                  <a:pt x="0" y="0"/>
                </a:moveTo>
                <a:lnTo>
                  <a:pt x="7925405" y="0"/>
                </a:lnTo>
                <a:lnTo>
                  <a:pt x="7925405" y="7925404"/>
                </a:lnTo>
                <a:lnTo>
                  <a:pt x="0" y="792540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25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grpSp>
        <p:nvGrpSpPr>
          <p:cNvPr id="7" name="Group 7"/>
          <p:cNvGrpSpPr/>
          <p:nvPr/>
        </p:nvGrpSpPr>
        <p:grpSpPr>
          <a:xfrm>
            <a:off x="1876392" y="7419764"/>
            <a:ext cx="1823236" cy="960487"/>
            <a:chOff x="0" y="0"/>
            <a:chExt cx="480194" cy="252968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480194" cy="252968"/>
            </a:xfrm>
            <a:custGeom>
              <a:avLst/>
              <a:gdLst/>
              <a:ahLst/>
              <a:cxnLst/>
              <a:rect l="l" t="t" r="r" b="b"/>
              <a:pathLst>
                <a:path w="480194" h="252968">
                  <a:moveTo>
                    <a:pt x="126484" y="0"/>
                  </a:moveTo>
                  <a:lnTo>
                    <a:pt x="353710" y="0"/>
                  </a:lnTo>
                  <a:cubicBezTo>
                    <a:pt x="387256" y="0"/>
                    <a:pt x="419427" y="13326"/>
                    <a:pt x="443148" y="37046"/>
                  </a:cubicBezTo>
                  <a:cubicBezTo>
                    <a:pt x="466868" y="60767"/>
                    <a:pt x="480194" y="92938"/>
                    <a:pt x="480194" y="126484"/>
                  </a:cubicBezTo>
                  <a:lnTo>
                    <a:pt x="480194" y="126484"/>
                  </a:lnTo>
                  <a:cubicBezTo>
                    <a:pt x="480194" y="160030"/>
                    <a:pt x="466868" y="192201"/>
                    <a:pt x="443148" y="215922"/>
                  </a:cubicBezTo>
                  <a:cubicBezTo>
                    <a:pt x="419427" y="239642"/>
                    <a:pt x="387256" y="252968"/>
                    <a:pt x="353710" y="252968"/>
                  </a:cubicBezTo>
                  <a:lnTo>
                    <a:pt x="126484" y="252968"/>
                  </a:lnTo>
                  <a:cubicBezTo>
                    <a:pt x="92938" y="252968"/>
                    <a:pt x="60767" y="239642"/>
                    <a:pt x="37046" y="215922"/>
                  </a:cubicBezTo>
                  <a:cubicBezTo>
                    <a:pt x="13326" y="192201"/>
                    <a:pt x="0" y="160030"/>
                    <a:pt x="0" y="126484"/>
                  </a:cubicBezTo>
                  <a:lnTo>
                    <a:pt x="0" y="126484"/>
                  </a:lnTo>
                  <a:cubicBezTo>
                    <a:pt x="0" y="92938"/>
                    <a:pt x="13326" y="60767"/>
                    <a:pt x="37046" y="37046"/>
                  </a:cubicBezTo>
                  <a:cubicBezTo>
                    <a:pt x="60767" y="13326"/>
                    <a:pt x="92938" y="0"/>
                    <a:pt x="126484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480194" cy="29106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0" name="Freeform 10"/>
          <p:cNvSpPr/>
          <p:nvPr/>
        </p:nvSpPr>
        <p:spPr>
          <a:xfrm>
            <a:off x="2289151" y="7678428"/>
            <a:ext cx="986790" cy="443158"/>
          </a:xfrm>
          <a:custGeom>
            <a:avLst/>
            <a:gdLst/>
            <a:ahLst/>
            <a:cxnLst/>
            <a:rect l="l" t="t" r="r" b="b"/>
            <a:pathLst>
              <a:path w="986790" h="443158">
                <a:moveTo>
                  <a:pt x="0" y="0"/>
                </a:moveTo>
                <a:lnTo>
                  <a:pt x="986790" y="0"/>
                </a:lnTo>
                <a:lnTo>
                  <a:pt x="986790" y="443159"/>
                </a:lnTo>
                <a:lnTo>
                  <a:pt x="0" y="44315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15163800" y="9407777"/>
            <a:ext cx="2785338" cy="612774"/>
          </a:xfrm>
          <a:custGeom>
            <a:avLst/>
            <a:gdLst/>
            <a:ahLst/>
            <a:cxnLst/>
            <a:rect l="l" t="t" r="r" b="b"/>
            <a:pathLst>
              <a:path w="4173083" h="918078">
                <a:moveTo>
                  <a:pt x="0" y="0"/>
                </a:moveTo>
                <a:lnTo>
                  <a:pt x="4173083" y="0"/>
                </a:lnTo>
                <a:lnTo>
                  <a:pt x="4173083" y="918078"/>
                </a:lnTo>
                <a:lnTo>
                  <a:pt x="0" y="918078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1876392" y="2616658"/>
            <a:ext cx="9020208" cy="25969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0120"/>
              </a:lnSpc>
            </a:pPr>
            <a:r>
              <a:rPr lang="en-US" sz="9200" b="1" spc="-230" dirty="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DRA. </a:t>
            </a:r>
          </a:p>
          <a:p>
            <a:pPr algn="l">
              <a:lnSpc>
                <a:spcPts val="10120"/>
              </a:lnSpc>
            </a:pPr>
            <a:r>
              <a:rPr lang="en-US" sz="9200" b="1" spc="-230" dirty="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SOLANGE SILVA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876392" y="1906749"/>
            <a:ext cx="5874207" cy="457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00"/>
              </a:lnSpc>
            </a:pPr>
            <a:r>
              <a:rPr lang="en-US" sz="3000" spc="375" dirty="0">
                <a:solidFill>
                  <a:srgbClr val="89FFDB"/>
                </a:solidFill>
                <a:latin typeface="Poppins"/>
                <a:ea typeface="Poppins"/>
                <a:cs typeface="Poppins"/>
                <a:sym typeface="Poppins"/>
              </a:rPr>
              <a:t>PROPOSTA COMERCIAL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8E3B860-3274-855F-CF00-70121A2C1ECE}"/>
              </a:ext>
            </a:extLst>
          </p:cNvPr>
          <p:cNvSpPr txBox="1"/>
          <p:nvPr/>
        </p:nvSpPr>
        <p:spPr>
          <a:xfrm>
            <a:off x="1880403" y="5011036"/>
            <a:ext cx="7308876" cy="4251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300"/>
              </a:lnSpc>
            </a:pPr>
            <a:r>
              <a:rPr lang="en-US" sz="3000" spc="375" dirty="0">
                <a:solidFill>
                  <a:schemeClr val="tx1">
                    <a:lumMod val="65000"/>
                    <a:lumOff val="35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Consultório Odontológico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08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3793526" y="-1589387"/>
            <a:ext cx="13465774" cy="13465774"/>
          </a:xfrm>
          <a:custGeom>
            <a:avLst/>
            <a:gdLst/>
            <a:ahLst/>
            <a:cxnLst/>
            <a:rect l="l" t="t" r="r" b="b"/>
            <a:pathLst>
              <a:path w="13465774" h="13465774">
                <a:moveTo>
                  <a:pt x="0" y="0"/>
                </a:moveTo>
                <a:lnTo>
                  <a:pt x="13465774" y="0"/>
                </a:lnTo>
                <a:lnTo>
                  <a:pt x="13465774" y="13465774"/>
                </a:lnTo>
                <a:lnTo>
                  <a:pt x="0" y="1346577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5400000">
            <a:off x="-6200299" y="-1589387"/>
            <a:ext cx="13465774" cy="13465774"/>
          </a:xfrm>
          <a:custGeom>
            <a:avLst/>
            <a:gdLst/>
            <a:ahLst/>
            <a:cxnLst/>
            <a:rect l="l" t="t" r="r" b="b"/>
            <a:pathLst>
              <a:path w="13465774" h="13465774">
                <a:moveTo>
                  <a:pt x="0" y="0"/>
                </a:moveTo>
                <a:lnTo>
                  <a:pt x="13465773" y="0"/>
                </a:lnTo>
                <a:lnTo>
                  <a:pt x="13465773" y="13465774"/>
                </a:lnTo>
                <a:lnTo>
                  <a:pt x="0" y="1346577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7897121" y="2093975"/>
            <a:ext cx="9362179" cy="5796192"/>
            <a:chOff x="0" y="0"/>
            <a:chExt cx="2301367" cy="1424793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301367" cy="1424793"/>
            </a:xfrm>
            <a:custGeom>
              <a:avLst/>
              <a:gdLst/>
              <a:ahLst/>
              <a:cxnLst/>
              <a:rect l="l" t="t" r="r" b="b"/>
              <a:pathLst>
                <a:path w="2301367" h="1424793">
                  <a:moveTo>
                    <a:pt x="42174" y="0"/>
                  </a:moveTo>
                  <a:lnTo>
                    <a:pt x="2259193" y="0"/>
                  </a:lnTo>
                  <a:cubicBezTo>
                    <a:pt x="2282485" y="0"/>
                    <a:pt x="2301367" y="18882"/>
                    <a:pt x="2301367" y="42174"/>
                  </a:cubicBezTo>
                  <a:lnTo>
                    <a:pt x="2301367" y="1382619"/>
                  </a:lnTo>
                  <a:cubicBezTo>
                    <a:pt x="2301367" y="1405911"/>
                    <a:pt x="2282485" y="1424793"/>
                    <a:pt x="2259193" y="1424793"/>
                  </a:cubicBezTo>
                  <a:lnTo>
                    <a:pt x="42174" y="1424793"/>
                  </a:lnTo>
                  <a:cubicBezTo>
                    <a:pt x="18882" y="1424793"/>
                    <a:pt x="0" y="1405911"/>
                    <a:pt x="0" y="1382619"/>
                  </a:cubicBezTo>
                  <a:lnTo>
                    <a:pt x="0" y="42174"/>
                  </a:lnTo>
                  <a:cubicBezTo>
                    <a:pt x="0" y="18882"/>
                    <a:pt x="18882" y="0"/>
                    <a:pt x="42174" y="0"/>
                  </a:cubicBezTo>
                  <a:close/>
                </a:path>
              </a:pathLst>
            </a:custGeom>
            <a:solidFill>
              <a:srgbClr val="010817">
                <a:alpha val="44706"/>
              </a:srgbClr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2301367" cy="14628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8374889" y="2314764"/>
            <a:ext cx="8817736" cy="55812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28"/>
              </a:lnSpc>
            </a:pPr>
            <a:r>
              <a:rPr lang="en-US" sz="1952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Somos</a:t>
            </a:r>
            <a:r>
              <a:rPr lang="en-US" sz="1952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952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uma</a:t>
            </a:r>
            <a:r>
              <a:rPr lang="en-US" sz="1952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952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empresa</a:t>
            </a:r>
            <a:r>
              <a:rPr lang="en-US" sz="1952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952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especializada</a:t>
            </a:r>
            <a:r>
              <a:rPr lang="en-US" sz="1952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em </a:t>
            </a:r>
            <a:r>
              <a:rPr lang="en-US" sz="1952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soluções</a:t>
            </a:r>
            <a:r>
              <a:rPr lang="en-US" sz="1952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952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digitais</a:t>
            </a:r>
            <a:r>
              <a:rPr lang="en-US" sz="1952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, </a:t>
            </a:r>
            <a:r>
              <a:rPr lang="en-US" sz="1952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comprometida</a:t>
            </a:r>
            <a:r>
              <a:rPr lang="en-US" sz="1952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em </a:t>
            </a:r>
            <a:r>
              <a:rPr lang="en-US" sz="1952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transformar</a:t>
            </a:r>
            <a:r>
              <a:rPr lang="en-US" sz="1952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952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negócios</a:t>
            </a:r>
            <a:r>
              <a:rPr lang="en-US" sz="1952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e </a:t>
            </a:r>
            <a:r>
              <a:rPr lang="en-US" sz="1952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potencializar</a:t>
            </a:r>
            <a:r>
              <a:rPr lang="en-US" sz="1952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952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resultados</a:t>
            </a:r>
            <a:r>
              <a:rPr lang="en-US" sz="1952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no </a:t>
            </a:r>
            <a:r>
              <a:rPr lang="en-US" sz="1952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ambiente</a:t>
            </a:r>
            <a:r>
              <a:rPr lang="en-US" sz="1952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online. Com </a:t>
            </a:r>
            <a:r>
              <a:rPr lang="en-US" sz="1952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uma</a:t>
            </a:r>
            <a:r>
              <a:rPr lang="en-US" sz="1952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952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abordagem</a:t>
            </a:r>
            <a:r>
              <a:rPr lang="en-US" sz="1952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952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personalizada</a:t>
            </a:r>
            <a:r>
              <a:rPr lang="en-US" sz="1952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, </a:t>
            </a:r>
            <a:r>
              <a:rPr lang="en-US" sz="1952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oferecemos</a:t>
            </a:r>
            <a:r>
              <a:rPr lang="en-US" sz="1952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952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serviços</a:t>
            </a:r>
            <a:r>
              <a:rPr lang="en-US" sz="1952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de </a:t>
            </a:r>
            <a:r>
              <a:rPr lang="en-US" sz="1952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desenvolvimento</a:t>
            </a:r>
            <a:r>
              <a:rPr lang="en-US" sz="1952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de </a:t>
            </a:r>
            <a:r>
              <a:rPr lang="en-US" sz="1952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sistemas</a:t>
            </a:r>
            <a:r>
              <a:rPr lang="en-US" sz="1952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, </a:t>
            </a:r>
            <a:r>
              <a:rPr lang="en-US" sz="1952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hospedagem</a:t>
            </a:r>
            <a:r>
              <a:rPr lang="en-US" sz="1952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de sites, </a:t>
            </a:r>
            <a:r>
              <a:rPr lang="en-US" sz="1952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consultoria</a:t>
            </a:r>
            <a:r>
              <a:rPr lang="en-US" sz="1952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952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estratégica</a:t>
            </a:r>
            <a:r>
              <a:rPr lang="en-US" sz="1952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em TI, </a:t>
            </a:r>
            <a:r>
              <a:rPr lang="en-US" sz="1952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gerenciamento</a:t>
            </a:r>
            <a:r>
              <a:rPr lang="en-US" sz="1952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de </a:t>
            </a:r>
            <a:r>
              <a:rPr lang="en-US" sz="1952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mídias</a:t>
            </a:r>
            <a:r>
              <a:rPr lang="en-US" sz="1952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952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sociais</a:t>
            </a:r>
            <a:r>
              <a:rPr lang="en-US" sz="1952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e </a:t>
            </a:r>
            <a:r>
              <a:rPr lang="en-US" sz="1952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campanhas</a:t>
            </a:r>
            <a:r>
              <a:rPr lang="en-US" sz="1952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de </a:t>
            </a:r>
            <a:r>
              <a:rPr lang="en-US" sz="1952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tráfego</a:t>
            </a:r>
            <a:r>
              <a:rPr lang="en-US" sz="1952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952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pago</a:t>
            </a:r>
            <a:r>
              <a:rPr lang="en-US" sz="1952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</a:p>
          <a:p>
            <a:pPr algn="ctr">
              <a:lnSpc>
                <a:spcPts val="2928"/>
              </a:lnSpc>
            </a:pPr>
            <a:endParaRPr lang="en-US" sz="1952" dirty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algn="ctr">
              <a:lnSpc>
                <a:spcPts val="2928"/>
              </a:lnSpc>
            </a:pPr>
            <a:r>
              <a:rPr lang="en-US" sz="1952" b="1" dirty="0" err="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Nosso</a:t>
            </a:r>
            <a:r>
              <a:rPr lang="en-US" sz="1952" b="1" dirty="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 </a:t>
            </a:r>
            <a:r>
              <a:rPr lang="en-US" sz="1952" b="1" dirty="0" err="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objetivo</a:t>
            </a:r>
            <a:r>
              <a:rPr lang="en-US" sz="1952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é </a:t>
            </a:r>
            <a:r>
              <a:rPr lang="en-US" sz="1952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ajudar</a:t>
            </a:r>
            <a:r>
              <a:rPr lang="en-US" sz="1952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952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empresas</a:t>
            </a:r>
            <a:r>
              <a:rPr lang="en-US" sz="1952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a se </a:t>
            </a:r>
            <a:r>
              <a:rPr lang="en-US" sz="1952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destacarem</a:t>
            </a:r>
            <a:r>
              <a:rPr lang="en-US" sz="1952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no mercado digital com </a:t>
            </a:r>
            <a:r>
              <a:rPr lang="en-US" sz="1952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experiências</a:t>
            </a:r>
            <a:r>
              <a:rPr lang="en-US" sz="1952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952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únicas</a:t>
            </a:r>
            <a:r>
              <a:rPr lang="en-US" sz="1952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e </a:t>
            </a:r>
            <a:r>
              <a:rPr lang="en-US" sz="1952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estratégias</a:t>
            </a:r>
            <a:r>
              <a:rPr lang="en-US" sz="1952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952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eficientes</a:t>
            </a:r>
            <a:r>
              <a:rPr lang="en-US" sz="1952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. </a:t>
            </a:r>
            <a:r>
              <a:rPr lang="en-US" sz="1952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Atuamos</a:t>
            </a:r>
            <a:r>
              <a:rPr lang="en-US" sz="1952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952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lado</a:t>
            </a:r>
            <a:r>
              <a:rPr lang="en-US" sz="1952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a </a:t>
            </a:r>
            <a:r>
              <a:rPr lang="en-US" sz="1952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lado</a:t>
            </a:r>
            <a:r>
              <a:rPr lang="en-US" sz="1952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com </a:t>
            </a:r>
            <a:r>
              <a:rPr lang="en-US" sz="1952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nossos</a:t>
            </a:r>
            <a:r>
              <a:rPr lang="en-US" sz="1952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952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parceiros</a:t>
            </a:r>
            <a:r>
              <a:rPr lang="en-US" sz="1952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, </a:t>
            </a:r>
            <a:r>
              <a:rPr lang="en-US" sz="1952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entendendo</a:t>
            </a:r>
            <a:r>
              <a:rPr lang="en-US" sz="1952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952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suas</a:t>
            </a:r>
            <a:r>
              <a:rPr lang="en-US" sz="1952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952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necessidades</a:t>
            </a:r>
            <a:r>
              <a:rPr lang="en-US" sz="1952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e </a:t>
            </a:r>
            <a:r>
              <a:rPr lang="en-US" sz="1952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adaptando</a:t>
            </a:r>
            <a:r>
              <a:rPr lang="en-US" sz="1952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952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soluções</a:t>
            </a:r>
            <a:r>
              <a:rPr lang="en-US" sz="1952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para </a:t>
            </a:r>
            <a:r>
              <a:rPr lang="en-US" sz="1952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maximizar</a:t>
            </a:r>
            <a:r>
              <a:rPr lang="en-US" sz="1952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952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resultados</a:t>
            </a:r>
            <a:r>
              <a:rPr lang="en-US" sz="1952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. Com </a:t>
            </a:r>
            <a:r>
              <a:rPr lang="en-US" sz="1952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uma</a:t>
            </a:r>
            <a:r>
              <a:rPr lang="en-US" sz="1952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equipe </a:t>
            </a:r>
            <a:r>
              <a:rPr lang="en-US" sz="1952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apaixonada</a:t>
            </a:r>
            <a:r>
              <a:rPr lang="en-US" sz="1952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952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por</a:t>
            </a:r>
            <a:r>
              <a:rPr lang="en-US" sz="1952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952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inovação</a:t>
            </a:r>
            <a:r>
              <a:rPr lang="en-US" sz="1952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, </a:t>
            </a:r>
            <a:r>
              <a:rPr lang="en-US" sz="1952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buscamos</a:t>
            </a:r>
            <a:r>
              <a:rPr lang="en-US" sz="1952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sempre as </a:t>
            </a:r>
            <a:r>
              <a:rPr lang="en-US" sz="1952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melhores</a:t>
            </a:r>
            <a:r>
              <a:rPr lang="en-US" sz="1952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952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práticas</a:t>
            </a:r>
            <a:r>
              <a:rPr lang="en-US" sz="1952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do mercado. Na </a:t>
            </a:r>
            <a:r>
              <a:rPr lang="en-US" sz="1952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Codemaze</a:t>
            </a:r>
            <a:r>
              <a:rPr lang="en-US" sz="1952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, </a:t>
            </a:r>
            <a:r>
              <a:rPr lang="en-US" sz="1952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seu</a:t>
            </a:r>
            <a:r>
              <a:rPr lang="en-US" sz="1952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952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sucesso</a:t>
            </a:r>
            <a:r>
              <a:rPr lang="en-US" sz="1952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é a </a:t>
            </a:r>
            <a:r>
              <a:rPr lang="en-US" sz="1952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nossa</a:t>
            </a:r>
            <a:r>
              <a:rPr lang="en-US" sz="1952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952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prioridade</a:t>
            </a:r>
            <a:r>
              <a:rPr lang="en-US" sz="1952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— </a:t>
            </a:r>
            <a:r>
              <a:rPr lang="en-US" sz="1952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crescer</a:t>
            </a:r>
            <a:r>
              <a:rPr lang="en-US" sz="1952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952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juntos</a:t>
            </a:r>
            <a:r>
              <a:rPr lang="en-US" sz="1952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é </a:t>
            </a:r>
            <a:r>
              <a:rPr lang="en-US" sz="1952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nossa</a:t>
            </a:r>
            <a:r>
              <a:rPr lang="en-US" sz="1952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952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essência</a:t>
            </a:r>
            <a:r>
              <a:rPr lang="en-US" sz="1952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</a:p>
          <a:p>
            <a:pPr algn="ctr">
              <a:lnSpc>
                <a:spcPts val="2928"/>
              </a:lnSpc>
            </a:pPr>
            <a:endParaRPr lang="en-US" sz="1952" dirty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028700" y="3657301"/>
            <a:ext cx="7312888" cy="26695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120"/>
              </a:lnSpc>
            </a:pPr>
            <a:r>
              <a:rPr lang="en-US" sz="9200" b="1" spc="-23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SOBRE</a:t>
            </a:r>
          </a:p>
          <a:p>
            <a:pPr algn="l">
              <a:lnSpc>
                <a:spcPts val="10120"/>
              </a:lnSpc>
            </a:pPr>
            <a:r>
              <a:rPr lang="en-US" sz="9200" b="1" spc="-23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      NÓS</a:t>
            </a:r>
          </a:p>
        </p:txBody>
      </p:sp>
      <p:sp>
        <p:nvSpPr>
          <p:cNvPr id="10" name="Freeform 11">
            <a:extLst>
              <a:ext uri="{FF2B5EF4-FFF2-40B4-BE49-F238E27FC236}">
                <a16:creationId xmlns:a16="http://schemas.microsoft.com/office/drawing/2014/main" id="{03E5CD17-E47E-BFC5-52FC-E38C9ED453B8}"/>
              </a:ext>
            </a:extLst>
          </p:cNvPr>
          <p:cNvSpPr/>
          <p:nvPr/>
        </p:nvSpPr>
        <p:spPr>
          <a:xfrm>
            <a:off x="15163800" y="9407777"/>
            <a:ext cx="2785338" cy="612774"/>
          </a:xfrm>
          <a:custGeom>
            <a:avLst/>
            <a:gdLst/>
            <a:ahLst/>
            <a:cxnLst/>
            <a:rect l="l" t="t" r="r" b="b"/>
            <a:pathLst>
              <a:path w="4173083" h="918078">
                <a:moveTo>
                  <a:pt x="0" y="0"/>
                </a:moveTo>
                <a:lnTo>
                  <a:pt x="4173083" y="0"/>
                </a:lnTo>
                <a:lnTo>
                  <a:pt x="4173083" y="918078"/>
                </a:lnTo>
                <a:lnTo>
                  <a:pt x="0" y="91807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08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10271113" y="-1429567"/>
            <a:ext cx="14351417" cy="14351417"/>
          </a:xfrm>
          <a:custGeom>
            <a:avLst/>
            <a:gdLst/>
            <a:ahLst/>
            <a:cxnLst/>
            <a:rect l="l" t="t" r="r" b="b"/>
            <a:pathLst>
              <a:path w="14351417" h="14351417">
                <a:moveTo>
                  <a:pt x="0" y="0"/>
                </a:moveTo>
                <a:lnTo>
                  <a:pt x="14351417" y="0"/>
                </a:lnTo>
                <a:lnTo>
                  <a:pt x="14351417" y="14351417"/>
                </a:lnTo>
                <a:lnTo>
                  <a:pt x="0" y="143514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5400000">
            <a:off x="6482568" y="-3808550"/>
            <a:ext cx="8162790" cy="8162790"/>
          </a:xfrm>
          <a:custGeom>
            <a:avLst/>
            <a:gdLst/>
            <a:ahLst/>
            <a:cxnLst/>
            <a:rect l="l" t="t" r="r" b="b"/>
            <a:pathLst>
              <a:path w="8162790" h="8162790">
                <a:moveTo>
                  <a:pt x="0" y="0"/>
                </a:moveTo>
                <a:lnTo>
                  <a:pt x="8162790" y="0"/>
                </a:lnTo>
                <a:lnTo>
                  <a:pt x="8162790" y="8162789"/>
                </a:lnTo>
                <a:lnTo>
                  <a:pt x="0" y="816278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102666" y="4497946"/>
            <a:ext cx="2459180" cy="2459180"/>
          </a:xfrm>
          <a:custGeom>
            <a:avLst/>
            <a:gdLst/>
            <a:ahLst/>
            <a:cxnLst/>
            <a:rect l="l" t="t" r="r" b="b"/>
            <a:pathLst>
              <a:path w="2459180" h="2459180">
                <a:moveTo>
                  <a:pt x="0" y="0"/>
                </a:moveTo>
                <a:lnTo>
                  <a:pt x="2459180" y="0"/>
                </a:lnTo>
                <a:lnTo>
                  <a:pt x="2459180" y="2459180"/>
                </a:lnTo>
                <a:lnTo>
                  <a:pt x="0" y="24591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5" name="Group 5"/>
          <p:cNvGrpSpPr>
            <a:grpSpLocks noChangeAspect="1"/>
          </p:cNvGrpSpPr>
          <p:nvPr/>
        </p:nvGrpSpPr>
        <p:grpSpPr>
          <a:xfrm>
            <a:off x="1293177" y="4878977"/>
            <a:ext cx="2078158" cy="2078149"/>
            <a:chOff x="0" y="0"/>
            <a:chExt cx="6350000" cy="6349975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4"/>
              <a:stretch>
                <a:fillRect/>
              </a:stretch>
            </a:blipFill>
          </p:spPr>
        </p:sp>
      </p:grpSp>
      <p:grpSp>
        <p:nvGrpSpPr>
          <p:cNvPr id="7" name="Group 7"/>
          <p:cNvGrpSpPr/>
          <p:nvPr/>
        </p:nvGrpSpPr>
        <p:grpSpPr>
          <a:xfrm>
            <a:off x="3807522" y="4954340"/>
            <a:ext cx="1810900" cy="655513"/>
            <a:chOff x="0" y="0"/>
            <a:chExt cx="938907" cy="339868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938908" cy="339868"/>
            </a:xfrm>
            <a:custGeom>
              <a:avLst/>
              <a:gdLst/>
              <a:ahLst/>
              <a:cxnLst/>
              <a:rect l="l" t="t" r="r" b="b"/>
              <a:pathLst>
                <a:path w="938908" h="339868">
                  <a:moveTo>
                    <a:pt x="169934" y="0"/>
                  </a:moveTo>
                  <a:lnTo>
                    <a:pt x="768974" y="0"/>
                  </a:lnTo>
                  <a:cubicBezTo>
                    <a:pt x="814043" y="0"/>
                    <a:pt x="857266" y="17904"/>
                    <a:pt x="889135" y="49772"/>
                  </a:cubicBezTo>
                  <a:cubicBezTo>
                    <a:pt x="921004" y="81641"/>
                    <a:pt x="938908" y="124865"/>
                    <a:pt x="938908" y="169934"/>
                  </a:cubicBezTo>
                  <a:lnTo>
                    <a:pt x="938908" y="169934"/>
                  </a:lnTo>
                  <a:cubicBezTo>
                    <a:pt x="938908" y="215003"/>
                    <a:pt x="921004" y="258226"/>
                    <a:pt x="889135" y="290095"/>
                  </a:cubicBezTo>
                  <a:cubicBezTo>
                    <a:pt x="857266" y="321964"/>
                    <a:pt x="814043" y="339868"/>
                    <a:pt x="768974" y="339868"/>
                  </a:cubicBezTo>
                  <a:lnTo>
                    <a:pt x="169934" y="339868"/>
                  </a:lnTo>
                  <a:cubicBezTo>
                    <a:pt x="124865" y="339868"/>
                    <a:pt x="81641" y="321964"/>
                    <a:pt x="49772" y="290095"/>
                  </a:cubicBezTo>
                  <a:cubicBezTo>
                    <a:pt x="17904" y="258226"/>
                    <a:pt x="0" y="215003"/>
                    <a:pt x="0" y="169934"/>
                  </a:cubicBezTo>
                  <a:lnTo>
                    <a:pt x="0" y="169934"/>
                  </a:lnTo>
                  <a:cubicBezTo>
                    <a:pt x="0" y="124865"/>
                    <a:pt x="17904" y="81641"/>
                    <a:pt x="49772" y="49772"/>
                  </a:cubicBezTo>
                  <a:cubicBezTo>
                    <a:pt x="81641" y="17904"/>
                    <a:pt x="124865" y="0"/>
                    <a:pt x="169934" y="0"/>
                  </a:cubicBezTo>
                  <a:close/>
                </a:path>
              </a:pathLst>
            </a:custGeom>
            <a:solidFill>
              <a:srgbClr val="89FFDB">
                <a:alpha val="6667"/>
              </a:srgbClr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938907" cy="37796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pic>
        <p:nvPicPr>
          <p:cNvPr id="10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119452" y="1095313"/>
            <a:ext cx="3425288" cy="1083210"/>
          </a:xfrm>
          <a:prstGeom prst="rect">
            <a:avLst/>
          </a:prstGeom>
        </p:spPr>
      </p:pic>
      <p:sp>
        <p:nvSpPr>
          <p:cNvPr id="11" name="Freeform 11"/>
          <p:cNvSpPr/>
          <p:nvPr/>
        </p:nvSpPr>
        <p:spPr>
          <a:xfrm>
            <a:off x="9903853" y="4497946"/>
            <a:ext cx="2459180" cy="2459180"/>
          </a:xfrm>
          <a:custGeom>
            <a:avLst/>
            <a:gdLst/>
            <a:ahLst/>
            <a:cxnLst/>
            <a:rect l="l" t="t" r="r" b="b"/>
            <a:pathLst>
              <a:path w="2459180" h="2459180">
                <a:moveTo>
                  <a:pt x="0" y="0"/>
                </a:moveTo>
                <a:lnTo>
                  <a:pt x="2459180" y="0"/>
                </a:lnTo>
                <a:lnTo>
                  <a:pt x="2459180" y="2459180"/>
                </a:lnTo>
                <a:lnTo>
                  <a:pt x="0" y="24591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12" name="Group 12"/>
          <p:cNvGrpSpPr>
            <a:grpSpLocks noChangeAspect="1"/>
          </p:cNvGrpSpPr>
          <p:nvPr/>
        </p:nvGrpSpPr>
        <p:grpSpPr>
          <a:xfrm>
            <a:off x="10094364" y="4878977"/>
            <a:ext cx="2078158" cy="2078149"/>
            <a:chOff x="0" y="0"/>
            <a:chExt cx="6350000" cy="6349975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6"/>
              <a:stretch>
                <a:fillRect/>
              </a:stretch>
            </a:blipFill>
          </p:spPr>
        </p:sp>
      </p:grpSp>
      <p:grpSp>
        <p:nvGrpSpPr>
          <p:cNvPr id="14" name="Group 14"/>
          <p:cNvGrpSpPr/>
          <p:nvPr/>
        </p:nvGrpSpPr>
        <p:grpSpPr>
          <a:xfrm>
            <a:off x="12608709" y="4954340"/>
            <a:ext cx="1810900" cy="655513"/>
            <a:chOff x="0" y="0"/>
            <a:chExt cx="938907" cy="339868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938908" cy="339868"/>
            </a:xfrm>
            <a:custGeom>
              <a:avLst/>
              <a:gdLst/>
              <a:ahLst/>
              <a:cxnLst/>
              <a:rect l="l" t="t" r="r" b="b"/>
              <a:pathLst>
                <a:path w="938908" h="339868">
                  <a:moveTo>
                    <a:pt x="169934" y="0"/>
                  </a:moveTo>
                  <a:lnTo>
                    <a:pt x="768974" y="0"/>
                  </a:lnTo>
                  <a:cubicBezTo>
                    <a:pt x="814043" y="0"/>
                    <a:pt x="857266" y="17904"/>
                    <a:pt x="889135" y="49772"/>
                  </a:cubicBezTo>
                  <a:cubicBezTo>
                    <a:pt x="921004" y="81641"/>
                    <a:pt x="938908" y="124865"/>
                    <a:pt x="938908" y="169934"/>
                  </a:cubicBezTo>
                  <a:lnTo>
                    <a:pt x="938908" y="169934"/>
                  </a:lnTo>
                  <a:cubicBezTo>
                    <a:pt x="938908" y="215003"/>
                    <a:pt x="921004" y="258226"/>
                    <a:pt x="889135" y="290095"/>
                  </a:cubicBezTo>
                  <a:cubicBezTo>
                    <a:pt x="857266" y="321964"/>
                    <a:pt x="814043" y="339868"/>
                    <a:pt x="768974" y="339868"/>
                  </a:cubicBezTo>
                  <a:lnTo>
                    <a:pt x="169934" y="339868"/>
                  </a:lnTo>
                  <a:cubicBezTo>
                    <a:pt x="124865" y="339868"/>
                    <a:pt x="81641" y="321964"/>
                    <a:pt x="49772" y="290095"/>
                  </a:cubicBezTo>
                  <a:cubicBezTo>
                    <a:pt x="17904" y="258226"/>
                    <a:pt x="0" y="215003"/>
                    <a:pt x="0" y="169934"/>
                  </a:cubicBezTo>
                  <a:lnTo>
                    <a:pt x="0" y="169934"/>
                  </a:lnTo>
                  <a:cubicBezTo>
                    <a:pt x="0" y="124865"/>
                    <a:pt x="17904" y="81641"/>
                    <a:pt x="49772" y="49772"/>
                  </a:cubicBezTo>
                  <a:cubicBezTo>
                    <a:pt x="81641" y="17904"/>
                    <a:pt x="124865" y="0"/>
                    <a:pt x="169934" y="0"/>
                  </a:cubicBezTo>
                  <a:close/>
                </a:path>
              </a:pathLst>
            </a:custGeom>
            <a:solidFill>
              <a:srgbClr val="89FFDB">
                <a:alpha val="6667"/>
              </a:srgbClr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-38100"/>
              <a:ext cx="938907" cy="37796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7" name="Freeform 17"/>
          <p:cNvSpPr/>
          <p:nvPr/>
        </p:nvSpPr>
        <p:spPr>
          <a:xfrm>
            <a:off x="5616698" y="7309551"/>
            <a:ext cx="2459180" cy="2459180"/>
          </a:xfrm>
          <a:custGeom>
            <a:avLst/>
            <a:gdLst/>
            <a:ahLst/>
            <a:cxnLst/>
            <a:rect l="l" t="t" r="r" b="b"/>
            <a:pathLst>
              <a:path w="2459180" h="2459180">
                <a:moveTo>
                  <a:pt x="0" y="0"/>
                </a:moveTo>
                <a:lnTo>
                  <a:pt x="2459179" y="0"/>
                </a:lnTo>
                <a:lnTo>
                  <a:pt x="2459179" y="2459180"/>
                </a:lnTo>
                <a:lnTo>
                  <a:pt x="0" y="24591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18" name="Group 18"/>
          <p:cNvGrpSpPr>
            <a:grpSpLocks noChangeAspect="1"/>
          </p:cNvGrpSpPr>
          <p:nvPr/>
        </p:nvGrpSpPr>
        <p:grpSpPr>
          <a:xfrm>
            <a:off x="5807209" y="7690582"/>
            <a:ext cx="2078158" cy="2078149"/>
            <a:chOff x="0" y="0"/>
            <a:chExt cx="6350000" cy="6349975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7"/>
              <a:stretch>
                <a:fillRect/>
              </a:stretch>
            </a:blipFill>
          </p:spPr>
        </p:sp>
      </p:grpSp>
      <p:grpSp>
        <p:nvGrpSpPr>
          <p:cNvPr id="20" name="Group 20"/>
          <p:cNvGrpSpPr/>
          <p:nvPr/>
        </p:nvGrpSpPr>
        <p:grpSpPr>
          <a:xfrm>
            <a:off x="8321554" y="7765945"/>
            <a:ext cx="1810900" cy="655513"/>
            <a:chOff x="0" y="0"/>
            <a:chExt cx="938907" cy="339868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938908" cy="339868"/>
            </a:xfrm>
            <a:custGeom>
              <a:avLst/>
              <a:gdLst/>
              <a:ahLst/>
              <a:cxnLst/>
              <a:rect l="l" t="t" r="r" b="b"/>
              <a:pathLst>
                <a:path w="938908" h="339868">
                  <a:moveTo>
                    <a:pt x="169934" y="0"/>
                  </a:moveTo>
                  <a:lnTo>
                    <a:pt x="768974" y="0"/>
                  </a:lnTo>
                  <a:cubicBezTo>
                    <a:pt x="814043" y="0"/>
                    <a:pt x="857266" y="17904"/>
                    <a:pt x="889135" y="49772"/>
                  </a:cubicBezTo>
                  <a:cubicBezTo>
                    <a:pt x="921004" y="81641"/>
                    <a:pt x="938908" y="124865"/>
                    <a:pt x="938908" y="169934"/>
                  </a:cubicBezTo>
                  <a:lnTo>
                    <a:pt x="938908" y="169934"/>
                  </a:lnTo>
                  <a:cubicBezTo>
                    <a:pt x="938908" y="215003"/>
                    <a:pt x="921004" y="258226"/>
                    <a:pt x="889135" y="290095"/>
                  </a:cubicBezTo>
                  <a:cubicBezTo>
                    <a:pt x="857266" y="321964"/>
                    <a:pt x="814043" y="339868"/>
                    <a:pt x="768974" y="339868"/>
                  </a:cubicBezTo>
                  <a:lnTo>
                    <a:pt x="169934" y="339868"/>
                  </a:lnTo>
                  <a:cubicBezTo>
                    <a:pt x="124865" y="339868"/>
                    <a:pt x="81641" y="321964"/>
                    <a:pt x="49772" y="290095"/>
                  </a:cubicBezTo>
                  <a:cubicBezTo>
                    <a:pt x="17904" y="258226"/>
                    <a:pt x="0" y="215003"/>
                    <a:pt x="0" y="169934"/>
                  </a:cubicBezTo>
                  <a:lnTo>
                    <a:pt x="0" y="169934"/>
                  </a:lnTo>
                  <a:cubicBezTo>
                    <a:pt x="0" y="124865"/>
                    <a:pt x="17904" y="81641"/>
                    <a:pt x="49772" y="49772"/>
                  </a:cubicBezTo>
                  <a:cubicBezTo>
                    <a:pt x="81641" y="17904"/>
                    <a:pt x="124865" y="0"/>
                    <a:pt x="169934" y="0"/>
                  </a:cubicBezTo>
                  <a:close/>
                </a:path>
              </a:pathLst>
            </a:custGeom>
            <a:solidFill>
              <a:srgbClr val="89FFDB">
                <a:alpha val="6667"/>
              </a:srgbClr>
            </a:solidFill>
          </p:spPr>
        </p:sp>
        <p:sp>
          <p:nvSpPr>
            <p:cNvPr id="22" name="TextBox 22"/>
            <p:cNvSpPr txBox="1"/>
            <p:nvPr/>
          </p:nvSpPr>
          <p:spPr>
            <a:xfrm>
              <a:off x="0" y="-38100"/>
              <a:ext cx="938907" cy="37796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3" name="TextBox 23"/>
          <p:cNvSpPr txBox="1"/>
          <p:nvPr/>
        </p:nvSpPr>
        <p:spPr>
          <a:xfrm>
            <a:off x="1028700" y="1028700"/>
            <a:ext cx="10701892" cy="26695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120"/>
              </a:lnSpc>
            </a:pPr>
            <a:r>
              <a:rPr lang="en-US" sz="9200" b="1" spc="-23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Conheça a</a:t>
            </a:r>
          </a:p>
          <a:p>
            <a:pPr algn="l">
              <a:lnSpc>
                <a:spcPts val="10120"/>
              </a:lnSpc>
            </a:pPr>
            <a:r>
              <a:rPr lang="en-US" sz="9200" b="1" spc="-23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Nossa Liderança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3807522" y="5727536"/>
            <a:ext cx="3766283" cy="5404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21"/>
              </a:lnSpc>
            </a:pPr>
            <a:r>
              <a:rPr lang="en-US" sz="3564" b="1" spc="-89">
                <a:solidFill>
                  <a:srgbClr val="FFFFFF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MICHELL DUARTE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4004094" y="5119130"/>
            <a:ext cx="1406106" cy="32917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843"/>
              </a:lnSpc>
            </a:pPr>
            <a:r>
              <a:rPr lang="en-US" sz="2584" b="1" spc="-64" dirty="0">
                <a:solidFill>
                  <a:srgbClr val="20FF87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39 </a:t>
            </a:r>
            <a:r>
              <a:rPr lang="en-US" sz="2584" b="1" spc="-64" dirty="0" err="1">
                <a:solidFill>
                  <a:srgbClr val="20FF87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anos</a:t>
            </a:r>
            <a:endParaRPr lang="en-US" sz="2584" b="1" spc="-64" dirty="0">
              <a:solidFill>
                <a:srgbClr val="20FF87"/>
              </a:solidFill>
              <a:latin typeface="Poppins Ultra-Bold"/>
              <a:ea typeface="Poppins Ultra-Bold"/>
              <a:cs typeface="Poppins Ultra-Bold"/>
              <a:sym typeface="Poppins Ultra-Bold"/>
            </a:endParaRPr>
          </a:p>
        </p:txBody>
      </p:sp>
      <p:sp>
        <p:nvSpPr>
          <p:cNvPr id="27" name="TextBox 27"/>
          <p:cNvSpPr txBox="1"/>
          <p:nvPr/>
        </p:nvSpPr>
        <p:spPr>
          <a:xfrm>
            <a:off x="3817047" y="6253792"/>
            <a:ext cx="5163453" cy="2835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228"/>
              </a:lnSpc>
            </a:pPr>
            <a:r>
              <a:rPr lang="en-US" sz="1485" spc="185">
                <a:solidFill>
                  <a:srgbClr val="FFFFFF">
                    <a:alpha val="74902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CO-FUNDADOR / DIRETOR DE CRIAÇÃO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12608709" y="5727536"/>
            <a:ext cx="4024248" cy="5404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21"/>
              </a:lnSpc>
            </a:pPr>
            <a:r>
              <a:rPr lang="en-US" sz="3564" b="1" spc="-89">
                <a:solidFill>
                  <a:srgbClr val="FFFFFF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VANESSA KUASNE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12618234" y="6253792"/>
            <a:ext cx="5355498" cy="2835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228"/>
              </a:lnSpc>
            </a:pPr>
            <a:r>
              <a:rPr lang="en-US" sz="1485" spc="185" dirty="0">
                <a:solidFill>
                  <a:srgbClr val="FFFFFF">
                    <a:alpha val="74902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CO-FUNDADORA / ANALISTA DE SOCIAL MEDIA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8321554" y="8539141"/>
            <a:ext cx="4891947" cy="5404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21"/>
              </a:lnSpc>
            </a:pPr>
            <a:r>
              <a:rPr lang="en-US" sz="3564" b="1" spc="-89">
                <a:solidFill>
                  <a:srgbClr val="FFFFFF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FABRICIO CORDEIRO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8321554" y="9065396"/>
            <a:ext cx="3409038" cy="2835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228"/>
              </a:lnSpc>
            </a:pPr>
            <a:r>
              <a:rPr lang="en-US" sz="1485" spc="185">
                <a:solidFill>
                  <a:srgbClr val="FFFFFF">
                    <a:alpha val="74902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DESENVOLVEDOR MOBILE</a:t>
            </a:r>
          </a:p>
        </p:txBody>
      </p:sp>
      <p:sp>
        <p:nvSpPr>
          <p:cNvPr id="37" name="Freeform 11">
            <a:extLst>
              <a:ext uri="{FF2B5EF4-FFF2-40B4-BE49-F238E27FC236}">
                <a16:creationId xmlns:a16="http://schemas.microsoft.com/office/drawing/2014/main" id="{B57C578F-C87B-1D08-101A-7B4E8ACB2F18}"/>
              </a:ext>
            </a:extLst>
          </p:cNvPr>
          <p:cNvSpPr/>
          <p:nvPr/>
        </p:nvSpPr>
        <p:spPr>
          <a:xfrm>
            <a:off x="15163800" y="9407777"/>
            <a:ext cx="2785338" cy="612774"/>
          </a:xfrm>
          <a:custGeom>
            <a:avLst/>
            <a:gdLst/>
            <a:ahLst/>
            <a:cxnLst/>
            <a:rect l="l" t="t" r="r" b="b"/>
            <a:pathLst>
              <a:path w="4173083" h="918078">
                <a:moveTo>
                  <a:pt x="0" y="0"/>
                </a:moveTo>
                <a:lnTo>
                  <a:pt x="4173083" y="0"/>
                </a:lnTo>
                <a:lnTo>
                  <a:pt x="4173083" y="918078"/>
                </a:lnTo>
                <a:lnTo>
                  <a:pt x="0" y="918078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</p:sp>
      <p:sp>
        <p:nvSpPr>
          <p:cNvPr id="38" name="TextBox 25">
            <a:extLst>
              <a:ext uri="{FF2B5EF4-FFF2-40B4-BE49-F238E27FC236}">
                <a16:creationId xmlns:a16="http://schemas.microsoft.com/office/drawing/2014/main" id="{8C3AAE59-CBEF-459E-8AAF-595FD7C6029F}"/>
              </a:ext>
            </a:extLst>
          </p:cNvPr>
          <p:cNvSpPr txBox="1"/>
          <p:nvPr/>
        </p:nvSpPr>
        <p:spPr>
          <a:xfrm>
            <a:off x="12811106" y="5143500"/>
            <a:ext cx="1406106" cy="36208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843"/>
              </a:lnSpc>
            </a:pPr>
            <a:r>
              <a:rPr lang="en-US" sz="2584" b="1" spc="-64" dirty="0">
                <a:solidFill>
                  <a:srgbClr val="20FF87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37 </a:t>
            </a:r>
            <a:r>
              <a:rPr lang="en-US" sz="2584" b="1" spc="-64" dirty="0" err="1">
                <a:solidFill>
                  <a:srgbClr val="20FF87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anos</a:t>
            </a:r>
            <a:endParaRPr lang="en-US" sz="2584" b="1" spc="-64" dirty="0">
              <a:solidFill>
                <a:srgbClr val="20FF87"/>
              </a:solidFill>
              <a:latin typeface="Poppins Ultra-Bold"/>
              <a:ea typeface="Poppins Ultra-Bold"/>
              <a:cs typeface="Poppins Ultra-Bold"/>
              <a:sym typeface="Poppins Ultra-Bold"/>
            </a:endParaRPr>
          </a:p>
        </p:txBody>
      </p:sp>
      <p:sp>
        <p:nvSpPr>
          <p:cNvPr id="39" name="TextBox 25">
            <a:extLst>
              <a:ext uri="{FF2B5EF4-FFF2-40B4-BE49-F238E27FC236}">
                <a16:creationId xmlns:a16="http://schemas.microsoft.com/office/drawing/2014/main" id="{B09B38CD-9358-9D20-6FDA-363F7AC04CFD}"/>
              </a:ext>
            </a:extLst>
          </p:cNvPr>
          <p:cNvSpPr txBox="1"/>
          <p:nvPr/>
        </p:nvSpPr>
        <p:spPr>
          <a:xfrm>
            <a:off x="8539692" y="7938283"/>
            <a:ext cx="1406106" cy="36208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843"/>
              </a:lnSpc>
            </a:pPr>
            <a:r>
              <a:rPr lang="en-US" sz="2584" b="1" spc="-64" dirty="0">
                <a:solidFill>
                  <a:srgbClr val="20FF87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42 </a:t>
            </a:r>
            <a:r>
              <a:rPr lang="en-US" sz="2584" b="1" spc="-64" dirty="0" err="1">
                <a:solidFill>
                  <a:srgbClr val="20FF87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anos</a:t>
            </a:r>
            <a:endParaRPr lang="en-US" sz="2584" b="1" spc="-64" dirty="0">
              <a:solidFill>
                <a:srgbClr val="20FF87"/>
              </a:solidFill>
              <a:latin typeface="Poppins Ultra-Bold"/>
              <a:ea typeface="Poppins Ultra-Bold"/>
              <a:cs typeface="Poppins Ultra-Bold"/>
              <a:sym typeface="Poppins Ultra-Bo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08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/>
          <p:nvPr/>
        </p:nvSpPr>
        <p:spPr>
          <a:xfrm rot="-5400000">
            <a:off x="8490010" y="-472633"/>
            <a:ext cx="12080440" cy="12080440"/>
          </a:xfrm>
          <a:custGeom>
            <a:avLst/>
            <a:gdLst/>
            <a:ahLst/>
            <a:cxnLst/>
            <a:rect l="l" t="t" r="r" b="b"/>
            <a:pathLst>
              <a:path w="12080440" h="12080440">
                <a:moveTo>
                  <a:pt x="0" y="0"/>
                </a:moveTo>
                <a:lnTo>
                  <a:pt x="12080439" y="0"/>
                </a:lnTo>
                <a:lnTo>
                  <a:pt x="12080439" y="12080440"/>
                </a:lnTo>
                <a:lnTo>
                  <a:pt x="0" y="1208044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25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9715500" y="800100"/>
            <a:ext cx="8115300" cy="15145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000"/>
              </a:lnSpc>
            </a:pPr>
            <a:r>
              <a:rPr lang="pt-BR" sz="20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Um site profissional é seu cartão de visitas digital, disponível 24/7 para atrair clientes e fortalecer sua marca. Ele </a:t>
            </a:r>
            <a:r>
              <a:rPr lang="pt-BR" sz="2000" b="1" dirty="0">
                <a:solidFill>
                  <a:schemeClr val="accent6">
                    <a:lumMod val="75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aumenta a credibilidade</a:t>
            </a:r>
            <a:r>
              <a:rPr lang="pt-BR" sz="20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, alcança novos públicos e potencializa vendas. É essencial para se destacar e crescer no mercado.</a:t>
            </a:r>
            <a:endParaRPr lang="en-US" sz="2000" dirty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1028700" y="1028700"/>
            <a:ext cx="7962899" cy="11365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0120"/>
              </a:lnSpc>
            </a:pPr>
            <a:r>
              <a:rPr lang="en-US" sz="4600" b="1" spc="-230" dirty="0">
                <a:solidFill>
                  <a:srgbClr val="FFFFFF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Desenvolvimento  de site</a:t>
            </a:r>
            <a:r>
              <a:rPr lang="en-US" sz="4600" b="1" spc="-230" dirty="0">
                <a:solidFill>
                  <a:srgbClr val="89FFDB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.</a:t>
            </a:r>
          </a:p>
        </p:txBody>
      </p:sp>
      <p:sp>
        <p:nvSpPr>
          <p:cNvPr id="27" name="AutoShape 27"/>
          <p:cNvSpPr/>
          <p:nvPr/>
        </p:nvSpPr>
        <p:spPr>
          <a:xfrm>
            <a:off x="1067373" y="2705100"/>
            <a:ext cx="16153254" cy="0"/>
          </a:xfrm>
          <a:prstGeom prst="line">
            <a:avLst/>
          </a:prstGeom>
          <a:ln w="19050" cap="flat">
            <a:solidFill>
              <a:srgbClr val="FFFFFF">
                <a:alpha val="49804"/>
              </a:srgbClr>
            </a:solidFill>
            <a:prstDash val="solid"/>
            <a:headEnd type="none" w="sm" len="sm"/>
            <a:tailEnd type="none" w="sm" len="sm"/>
          </a:ln>
        </p:spPr>
      </p:sp>
      <p:sp>
        <p:nvSpPr>
          <p:cNvPr id="33" name="TextBox 14">
            <a:extLst>
              <a:ext uri="{FF2B5EF4-FFF2-40B4-BE49-F238E27FC236}">
                <a16:creationId xmlns:a16="http://schemas.microsoft.com/office/drawing/2014/main" id="{61F69A83-6142-EFCF-A720-00597D12419C}"/>
              </a:ext>
            </a:extLst>
          </p:cNvPr>
          <p:cNvSpPr txBox="1"/>
          <p:nvPr/>
        </p:nvSpPr>
        <p:spPr>
          <a:xfrm>
            <a:off x="1028701" y="3041721"/>
            <a:ext cx="6743700" cy="11365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0120"/>
              </a:lnSpc>
            </a:pPr>
            <a:r>
              <a:rPr lang="en-US" sz="4600" b="1" spc="-230" dirty="0">
                <a:solidFill>
                  <a:srgbClr val="FFFFFF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Gestão de Mídia Social</a:t>
            </a:r>
            <a:r>
              <a:rPr lang="en-US" sz="4600" b="1" spc="-230" dirty="0">
                <a:solidFill>
                  <a:srgbClr val="89FFDB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.</a:t>
            </a:r>
          </a:p>
        </p:txBody>
      </p:sp>
      <p:sp>
        <p:nvSpPr>
          <p:cNvPr id="34" name="AutoShape 27">
            <a:extLst>
              <a:ext uri="{FF2B5EF4-FFF2-40B4-BE49-F238E27FC236}">
                <a16:creationId xmlns:a16="http://schemas.microsoft.com/office/drawing/2014/main" id="{13DBF3E1-3C65-6E8B-9D79-647BCC3F43BE}"/>
              </a:ext>
            </a:extLst>
          </p:cNvPr>
          <p:cNvSpPr/>
          <p:nvPr/>
        </p:nvSpPr>
        <p:spPr>
          <a:xfrm>
            <a:off x="1067373" y="4718121"/>
            <a:ext cx="16153254" cy="0"/>
          </a:xfrm>
          <a:prstGeom prst="line">
            <a:avLst/>
          </a:prstGeom>
          <a:ln w="19050" cap="flat">
            <a:solidFill>
              <a:srgbClr val="FFFFFF">
                <a:alpha val="49804"/>
              </a:srgbClr>
            </a:solidFill>
            <a:prstDash val="solid"/>
            <a:headEnd type="none" w="sm" len="sm"/>
            <a:tailEnd type="none" w="sm" len="sm"/>
          </a:ln>
        </p:spPr>
      </p:sp>
      <p:sp>
        <p:nvSpPr>
          <p:cNvPr id="35" name="TextBox 14">
            <a:extLst>
              <a:ext uri="{FF2B5EF4-FFF2-40B4-BE49-F238E27FC236}">
                <a16:creationId xmlns:a16="http://schemas.microsoft.com/office/drawing/2014/main" id="{14EC8096-D4F0-24A8-1196-9231B2E79210}"/>
              </a:ext>
            </a:extLst>
          </p:cNvPr>
          <p:cNvSpPr txBox="1"/>
          <p:nvPr/>
        </p:nvSpPr>
        <p:spPr>
          <a:xfrm>
            <a:off x="1143000" y="4988419"/>
            <a:ext cx="6743700" cy="11365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0120"/>
              </a:lnSpc>
            </a:pPr>
            <a:r>
              <a:rPr lang="en-US" sz="4600" b="1" spc="-230" dirty="0">
                <a:solidFill>
                  <a:srgbClr val="FFFFFF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Consultoria em TI</a:t>
            </a:r>
            <a:r>
              <a:rPr lang="en-US" sz="4600" b="1" spc="-230" dirty="0">
                <a:solidFill>
                  <a:srgbClr val="89FFDB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.</a:t>
            </a:r>
          </a:p>
        </p:txBody>
      </p:sp>
      <p:sp>
        <p:nvSpPr>
          <p:cNvPr id="36" name="AutoShape 27">
            <a:extLst>
              <a:ext uri="{FF2B5EF4-FFF2-40B4-BE49-F238E27FC236}">
                <a16:creationId xmlns:a16="http://schemas.microsoft.com/office/drawing/2014/main" id="{FA54E797-327C-9684-30D3-26EDB99C92BC}"/>
              </a:ext>
            </a:extLst>
          </p:cNvPr>
          <p:cNvSpPr/>
          <p:nvPr/>
        </p:nvSpPr>
        <p:spPr>
          <a:xfrm>
            <a:off x="1181672" y="6664819"/>
            <a:ext cx="16153254" cy="0"/>
          </a:xfrm>
          <a:prstGeom prst="line">
            <a:avLst/>
          </a:prstGeom>
          <a:ln w="19050" cap="flat">
            <a:solidFill>
              <a:srgbClr val="FFFFFF">
                <a:alpha val="49804"/>
              </a:srgbClr>
            </a:solidFill>
            <a:prstDash val="solid"/>
            <a:headEnd type="none" w="sm" len="sm"/>
            <a:tailEnd type="none" w="sm" len="sm"/>
          </a:ln>
        </p:spPr>
      </p:sp>
      <p:sp>
        <p:nvSpPr>
          <p:cNvPr id="38" name="TextBox 13">
            <a:extLst>
              <a:ext uri="{FF2B5EF4-FFF2-40B4-BE49-F238E27FC236}">
                <a16:creationId xmlns:a16="http://schemas.microsoft.com/office/drawing/2014/main" id="{8D2E586D-7F88-407C-B32C-3CA78512A30D}"/>
              </a:ext>
            </a:extLst>
          </p:cNvPr>
          <p:cNvSpPr txBox="1"/>
          <p:nvPr/>
        </p:nvSpPr>
        <p:spPr>
          <a:xfrm>
            <a:off x="9715500" y="2933700"/>
            <a:ext cx="8115300" cy="15145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000"/>
              </a:lnSpc>
            </a:pPr>
            <a:r>
              <a:rPr lang="pt-BR" sz="20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Sua marca se conecta diretamente ao público-alvo, </a:t>
            </a:r>
            <a:r>
              <a:rPr lang="pt-BR" sz="2000" b="1" dirty="0">
                <a:solidFill>
                  <a:schemeClr val="accent6">
                    <a:lumMod val="75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aumentando engajamento e visibilidade</a:t>
            </a:r>
            <a:r>
              <a:rPr lang="pt-BR" sz="20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. Criamos conteúdos estratégicos que destacam seus diferenciais e atraem mais clientes.</a:t>
            </a:r>
            <a:endParaRPr lang="en-US" sz="2000" dirty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9" name="TextBox 13">
            <a:extLst>
              <a:ext uri="{FF2B5EF4-FFF2-40B4-BE49-F238E27FC236}">
                <a16:creationId xmlns:a16="http://schemas.microsoft.com/office/drawing/2014/main" id="{CD3F6F9B-38D1-0215-1B2C-B4AA1197BFBA}"/>
              </a:ext>
            </a:extLst>
          </p:cNvPr>
          <p:cNvSpPr txBox="1"/>
          <p:nvPr/>
        </p:nvSpPr>
        <p:spPr>
          <a:xfrm>
            <a:off x="9752881" y="4950937"/>
            <a:ext cx="8115300" cy="15145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000"/>
              </a:lnSpc>
            </a:pPr>
            <a:r>
              <a:rPr lang="pt-BR" sz="20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Otimizamos processos, reduzimos custos e garantimos segurança e eficiência nos sistemas. Você terá </a:t>
            </a:r>
            <a:r>
              <a:rPr lang="pt-BR" sz="2000" b="1" dirty="0">
                <a:solidFill>
                  <a:schemeClr val="accent6">
                    <a:lumMod val="75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suporte especializado</a:t>
            </a:r>
            <a:r>
              <a:rPr lang="pt-BR" sz="20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para tomar decisões estratégicas e impulsionar resultados.</a:t>
            </a:r>
            <a:endParaRPr lang="en-US" sz="2000" dirty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0" name="Freeform 11">
            <a:extLst>
              <a:ext uri="{FF2B5EF4-FFF2-40B4-BE49-F238E27FC236}">
                <a16:creationId xmlns:a16="http://schemas.microsoft.com/office/drawing/2014/main" id="{2115D539-D9B2-FCD2-883D-0463EC24AA2A}"/>
              </a:ext>
            </a:extLst>
          </p:cNvPr>
          <p:cNvSpPr/>
          <p:nvPr/>
        </p:nvSpPr>
        <p:spPr>
          <a:xfrm>
            <a:off x="15163800" y="9407777"/>
            <a:ext cx="2785338" cy="612774"/>
          </a:xfrm>
          <a:custGeom>
            <a:avLst/>
            <a:gdLst/>
            <a:ahLst/>
            <a:cxnLst/>
            <a:rect l="l" t="t" r="r" b="b"/>
            <a:pathLst>
              <a:path w="4173083" h="918078">
                <a:moveTo>
                  <a:pt x="0" y="0"/>
                </a:moveTo>
                <a:lnTo>
                  <a:pt x="4173083" y="0"/>
                </a:lnTo>
                <a:lnTo>
                  <a:pt x="4173083" y="918078"/>
                </a:lnTo>
                <a:lnTo>
                  <a:pt x="0" y="91807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0817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F0B08C3-9EE1-75D8-EBC8-D8494D09B7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92E2023B-1E92-D851-BA0D-62B91FE88054}"/>
              </a:ext>
            </a:extLst>
          </p:cNvPr>
          <p:cNvSpPr/>
          <p:nvPr/>
        </p:nvSpPr>
        <p:spPr>
          <a:xfrm rot="-5400000">
            <a:off x="9938662" y="-1071754"/>
            <a:ext cx="12080440" cy="12080440"/>
          </a:xfrm>
          <a:custGeom>
            <a:avLst/>
            <a:gdLst/>
            <a:ahLst/>
            <a:cxnLst/>
            <a:rect l="l" t="t" r="r" b="b"/>
            <a:pathLst>
              <a:path w="12080440" h="12080440">
                <a:moveTo>
                  <a:pt x="0" y="0"/>
                </a:moveTo>
                <a:lnTo>
                  <a:pt x="12080439" y="0"/>
                </a:lnTo>
                <a:lnTo>
                  <a:pt x="12080439" y="12080440"/>
                </a:lnTo>
                <a:lnTo>
                  <a:pt x="0" y="1208044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3C79BFBD-573A-26EE-AA96-358E3CF7E07C}"/>
              </a:ext>
            </a:extLst>
          </p:cNvPr>
          <p:cNvSpPr txBox="1"/>
          <p:nvPr/>
        </p:nvSpPr>
        <p:spPr>
          <a:xfrm>
            <a:off x="1116998" y="3381799"/>
            <a:ext cx="15917086" cy="74507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000"/>
              </a:lnSpc>
            </a:pPr>
            <a:r>
              <a:rPr lang="pt-BR" sz="2000" dirty="0">
                <a:solidFill>
                  <a:srgbClr val="FFFFFF">
                    <a:alpha val="80000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Cuidamos de todo o processo de registro junto ao órgão regulador (NIC.br), incluindo a configuração inicial, manutenção contínua e renovação anual do domínio.</a:t>
            </a:r>
            <a:endParaRPr lang="en-US" sz="2000" dirty="0">
              <a:solidFill>
                <a:srgbClr val="FFFFFF">
                  <a:alpha val="80000"/>
                </a:srgbClr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" name="TextBox 11">
            <a:extLst>
              <a:ext uri="{FF2B5EF4-FFF2-40B4-BE49-F238E27FC236}">
                <a16:creationId xmlns:a16="http://schemas.microsoft.com/office/drawing/2014/main" id="{CD1DD5EA-E1E4-1F95-B78C-6401B6A461FF}"/>
              </a:ext>
            </a:extLst>
          </p:cNvPr>
          <p:cNvSpPr txBox="1"/>
          <p:nvPr/>
        </p:nvSpPr>
        <p:spPr>
          <a:xfrm>
            <a:off x="1028700" y="1028700"/>
            <a:ext cx="16497300" cy="13161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0120"/>
              </a:lnSpc>
            </a:pPr>
            <a:r>
              <a:rPr lang="en-US" sz="9600" b="1" spc="-230" dirty="0">
                <a:solidFill>
                  <a:srgbClr val="FFFFFF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Desenvolvimento  de site</a:t>
            </a:r>
            <a:r>
              <a:rPr lang="en-US" sz="9600" b="1" spc="-230" dirty="0">
                <a:solidFill>
                  <a:srgbClr val="89FFDB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.</a:t>
            </a:r>
          </a:p>
        </p:txBody>
      </p:sp>
      <p:sp>
        <p:nvSpPr>
          <p:cNvPr id="12" name="TextBox 12">
            <a:extLst>
              <a:ext uri="{FF2B5EF4-FFF2-40B4-BE49-F238E27FC236}">
                <a16:creationId xmlns:a16="http://schemas.microsoft.com/office/drawing/2014/main" id="{030465C9-7708-C4C9-642F-8A8E1872C91B}"/>
              </a:ext>
            </a:extLst>
          </p:cNvPr>
          <p:cNvSpPr txBox="1"/>
          <p:nvPr/>
        </p:nvSpPr>
        <p:spPr>
          <a:xfrm>
            <a:off x="1116998" y="2690435"/>
            <a:ext cx="12080440" cy="64248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950"/>
              </a:lnSpc>
            </a:pPr>
            <a:r>
              <a:rPr lang="en-US" sz="4500" b="1" spc="-112" dirty="0" err="1">
                <a:solidFill>
                  <a:srgbClr val="FFBD59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Tenha</a:t>
            </a:r>
            <a:r>
              <a:rPr lang="en-US" sz="4500" b="1" spc="-112" dirty="0">
                <a:solidFill>
                  <a:srgbClr val="FFBD59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 o </a:t>
            </a:r>
            <a:r>
              <a:rPr lang="en-US" sz="4500" b="1" spc="-112" dirty="0" err="1">
                <a:solidFill>
                  <a:srgbClr val="FFBD59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seu</a:t>
            </a:r>
            <a:r>
              <a:rPr lang="en-US" sz="4500" b="1" spc="-112" dirty="0">
                <a:solidFill>
                  <a:srgbClr val="FFBD59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 </a:t>
            </a:r>
            <a:r>
              <a:rPr lang="en-US" sz="4500" b="1" spc="-112" dirty="0" err="1">
                <a:solidFill>
                  <a:srgbClr val="FFBD59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próprio</a:t>
            </a:r>
            <a:r>
              <a:rPr lang="en-US" sz="4500" b="1" spc="-112" dirty="0">
                <a:solidFill>
                  <a:srgbClr val="FFBD59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 </a:t>
            </a:r>
            <a:r>
              <a:rPr lang="en-US" sz="4500" b="1" spc="-112" dirty="0" err="1">
                <a:solidFill>
                  <a:srgbClr val="FFBD59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domínio</a:t>
            </a:r>
            <a:r>
              <a:rPr lang="en-US" sz="4500" b="1" spc="-112" dirty="0">
                <a:solidFill>
                  <a:srgbClr val="FFBD59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  .com.br</a:t>
            </a:r>
          </a:p>
        </p:txBody>
      </p:sp>
      <p:sp>
        <p:nvSpPr>
          <p:cNvPr id="18" name="TextBox 9">
            <a:extLst>
              <a:ext uri="{FF2B5EF4-FFF2-40B4-BE49-F238E27FC236}">
                <a16:creationId xmlns:a16="http://schemas.microsoft.com/office/drawing/2014/main" id="{16C28CE6-F67D-C4AC-E700-91F7DE6EFC00}"/>
              </a:ext>
            </a:extLst>
          </p:cNvPr>
          <p:cNvSpPr txBox="1"/>
          <p:nvPr/>
        </p:nvSpPr>
        <p:spPr>
          <a:xfrm>
            <a:off x="1099745" y="5312824"/>
            <a:ext cx="15917086" cy="74507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000"/>
              </a:lnSpc>
            </a:pPr>
            <a:r>
              <a:rPr lang="pt-BR" sz="2000" dirty="0">
                <a:solidFill>
                  <a:srgbClr val="FFFFFF">
                    <a:alpha val="80000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Criamos e configuramos até 10 contas de e-mail personalizadas, acessíveis de forma prática em computadores, tablets e smartphones, garantindo profissionalismo e mobilidade para sua comunicação..</a:t>
            </a:r>
            <a:endParaRPr lang="en-US" sz="2000" dirty="0">
              <a:solidFill>
                <a:srgbClr val="FFFFFF">
                  <a:alpha val="80000"/>
                </a:srgbClr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9" name="TextBox 12">
            <a:extLst>
              <a:ext uri="{FF2B5EF4-FFF2-40B4-BE49-F238E27FC236}">
                <a16:creationId xmlns:a16="http://schemas.microsoft.com/office/drawing/2014/main" id="{FDBDDFC3-C48F-F1E2-0983-B26D1850E717}"/>
              </a:ext>
            </a:extLst>
          </p:cNvPr>
          <p:cNvSpPr txBox="1"/>
          <p:nvPr/>
        </p:nvSpPr>
        <p:spPr>
          <a:xfrm>
            <a:off x="1099745" y="4621460"/>
            <a:ext cx="12080440" cy="64248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950"/>
              </a:lnSpc>
            </a:pPr>
            <a:r>
              <a:rPr lang="en-US" sz="4500" b="1" spc="-112" dirty="0">
                <a:solidFill>
                  <a:srgbClr val="FFBD59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Contas de e-mail personalizadas</a:t>
            </a:r>
          </a:p>
        </p:txBody>
      </p:sp>
      <p:sp>
        <p:nvSpPr>
          <p:cNvPr id="20" name="TextBox 9">
            <a:extLst>
              <a:ext uri="{FF2B5EF4-FFF2-40B4-BE49-F238E27FC236}">
                <a16:creationId xmlns:a16="http://schemas.microsoft.com/office/drawing/2014/main" id="{C6C96523-58CB-E7F7-E2C6-29E36A58E449}"/>
              </a:ext>
            </a:extLst>
          </p:cNvPr>
          <p:cNvSpPr txBox="1"/>
          <p:nvPr/>
        </p:nvSpPr>
        <p:spPr>
          <a:xfrm>
            <a:off x="1028700" y="7294024"/>
            <a:ext cx="15917086" cy="74507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000"/>
              </a:lnSpc>
            </a:pPr>
            <a:r>
              <a:rPr lang="pt-BR" sz="2000" dirty="0">
                <a:solidFill>
                  <a:srgbClr val="FFFFFF">
                    <a:alpha val="80000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Desenvolvemos seu site no formato de landing </a:t>
            </a:r>
            <a:r>
              <a:rPr lang="pt-BR" sz="2000" dirty="0" err="1">
                <a:solidFill>
                  <a:srgbClr val="FFFFFF">
                    <a:alpha val="80000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page</a:t>
            </a:r>
            <a:r>
              <a:rPr lang="pt-BR" sz="2000" dirty="0">
                <a:solidFill>
                  <a:srgbClr val="FFFFFF">
                    <a:alpha val="80000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, utilizando as mais recentes tecnologias de desenvolvimento, otimizado para os motores de busca e com um formulário de contato eficiente para facilitar a comunicação com seus visitantes.</a:t>
            </a:r>
            <a:endParaRPr lang="en-US" sz="2000" dirty="0">
              <a:solidFill>
                <a:srgbClr val="FFFFFF">
                  <a:alpha val="80000"/>
                </a:srgbClr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1" name="TextBox 12">
            <a:extLst>
              <a:ext uri="{FF2B5EF4-FFF2-40B4-BE49-F238E27FC236}">
                <a16:creationId xmlns:a16="http://schemas.microsoft.com/office/drawing/2014/main" id="{06037FC0-C44A-1DE8-4367-147D25E21354}"/>
              </a:ext>
            </a:extLst>
          </p:cNvPr>
          <p:cNvSpPr txBox="1"/>
          <p:nvPr/>
        </p:nvSpPr>
        <p:spPr>
          <a:xfrm>
            <a:off x="1028700" y="6602660"/>
            <a:ext cx="12080440" cy="64248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950"/>
              </a:lnSpc>
            </a:pPr>
            <a:r>
              <a:rPr lang="en-US" sz="4500" b="1" spc="-112" dirty="0">
                <a:solidFill>
                  <a:srgbClr val="FFBD59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Site </a:t>
            </a:r>
            <a:r>
              <a:rPr lang="en-US" sz="4500" b="1" spc="-112" dirty="0" err="1">
                <a:solidFill>
                  <a:srgbClr val="FFBD59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profissional</a:t>
            </a:r>
            <a:endParaRPr lang="en-US" sz="4500" b="1" spc="-112" dirty="0">
              <a:solidFill>
                <a:srgbClr val="FFBD59"/>
              </a:solidFill>
              <a:latin typeface="Poppins Ultra-Bold"/>
              <a:ea typeface="Poppins Ultra-Bold"/>
              <a:cs typeface="Poppins Ultra-Bold"/>
              <a:sym typeface="Poppins Ultra-Bold"/>
            </a:endParaRPr>
          </a:p>
        </p:txBody>
      </p:sp>
      <p:sp>
        <p:nvSpPr>
          <p:cNvPr id="23" name="Freeform 11">
            <a:extLst>
              <a:ext uri="{FF2B5EF4-FFF2-40B4-BE49-F238E27FC236}">
                <a16:creationId xmlns:a16="http://schemas.microsoft.com/office/drawing/2014/main" id="{9B049820-812E-FBFE-0E09-AD30050DFCD5}"/>
              </a:ext>
            </a:extLst>
          </p:cNvPr>
          <p:cNvSpPr/>
          <p:nvPr/>
        </p:nvSpPr>
        <p:spPr>
          <a:xfrm>
            <a:off x="15163800" y="9407777"/>
            <a:ext cx="2785338" cy="612774"/>
          </a:xfrm>
          <a:custGeom>
            <a:avLst/>
            <a:gdLst/>
            <a:ahLst/>
            <a:cxnLst/>
            <a:rect l="l" t="t" r="r" b="b"/>
            <a:pathLst>
              <a:path w="4173083" h="918078">
                <a:moveTo>
                  <a:pt x="0" y="0"/>
                </a:moveTo>
                <a:lnTo>
                  <a:pt x="4173083" y="0"/>
                </a:lnTo>
                <a:lnTo>
                  <a:pt x="4173083" y="918078"/>
                </a:lnTo>
                <a:lnTo>
                  <a:pt x="0" y="91807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2080062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0817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84BB07C-4044-62ED-1234-B4C8673B17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BE73B72E-9483-D744-0F34-C1EB59845AAA}"/>
              </a:ext>
            </a:extLst>
          </p:cNvPr>
          <p:cNvSpPr/>
          <p:nvPr/>
        </p:nvSpPr>
        <p:spPr>
          <a:xfrm rot="-5400000">
            <a:off x="10024983" y="-1089081"/>
            <a:ext cx="12080440" cy="12080440"/>
          </a:xfrm>
          <a:custGeom>
            <a:avLst/>
            <a:gdLst/>
            <a:ahLst/>
            <a:cxnLst/>
            <a:rect l="l" t="t" r="r" b="b"/>
            <a:pathLst>
              <a:path w="12080440" h="12080440">
                <a:moveTo>
                  <a:pt x="0" y="0"/>
                </a:moveTo>
                <a:lnTo>
                  <a:pt x="12080439" y="0"/>
                </a:lnTo>
                <a:lnTo>
                  <a:pt x="12080439" y="12080440"/>
                </a:lnTo>
                <a:lnTo>
                  <a:pt x="0" y="1208044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A11209C2-D882-960F-3A6E-D6AC3E1AE731}"/>
              </a:ext>
            </a:extLst>
          </p:cNvPr>
          <p:cNvSpPr txBox="1"/>
          <p:nvPr/>
        </p:nvSpPr>
        <p:spPr>
          <a:xfrm>
            <a:off x="1116998" y="3381799"/>
            <a:ext cx="15917086" cy="74507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000"/>
              </a:lnSpc>
            </a:pPr>
            <a:r>
              <a:rPr lang="pt-BR" sz="2000" dirty="0">
                <a:solidFill>
                  <a:srgbClr val="FFFFFF">
                    <a:alpha val="80000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Incluso 1 (uma) postagem estática semanal no Facebook e Instagram (total de 8 por mês). Relatório simples ao final do mês. Ideal para: Pequenos negócios que querem apenas manter presença nas redes.</a:t>
            </a:r>
            <a:endParaRPr lang="en-US" sz="2000" dirty="0">
              <a:solidFill>
                <a:srgbClr val="FFFFFF">
                  <a:alpha val="80000"/>
                </a:srgbClr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" name="TextBox 11">
            <a:extLst>
              <a:ext uri="{FF2B5EF4-FFF2-40B4-BE49-F238E27FC236}">
                <a16:creationId xmlns:a16="http://schemas.microsoft.com/office/drawing/2014/main" id="{81198508-9858-1A47-05B6-B9388CEF3CD1}"/>
              </a:ext>
            </a:extLst>
          </p:cNvPr>
          <p:cNvSpPr txBox="1"/>
          <p:nvPr/>
        </p:nvSpPr>
        <p:spPr>
          <a:xfrm>
            <a:off x="1028700" y="1028700"/>
            <a:ext cx="16497300" cy="13161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0120"/>
              </a:lnSpc>
            </a:pPr>
            <a:r>
              <a:rPr lang="en-US" sz="9600" b="1" spc="-230" dirty="0">
                <a:solidFill>
                  <a:srgbClr val="FFFFFF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Gestão de mídia social</a:t>
            </a:r>
            <a:r>
              <a:rPr lang="en-US" sz="9600" b="1" spc="-230" dirty="0">
                <a:solidFill>
                  <a:srgbClr val="89FFDB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.</a:t>
            </a:r>
          </a:p>
        </p:txBody>
      </p:sp>
      <p:sp>
        <p:nvSpPr>
          <p:cNvPr id="12" name="TextBox 12">
            <a:extLst>
              <a:ext uri="{FF2B5EF4-FFF2-40B4-BE49-F238E27FC236}">
                <a16:creationId xmlns:a16="http://schemas.microsoft.com/office/drawing/2014/main" id="{894E078F-0F32-1B4E-2804-3518ECEC3453}"/>
              </a:ext>
            </a:extLst>
          </p:cNvPr>
          <p:cNvSpPr txBox="1"/>
          <p:nvPr/>
        </p:nvSpPr>
        <p:spPr>
          <a:xfrm>
            <a:off x="1116998" y="2690435"/>
            <a:ext cx="12080440" cy="64248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950"/>
              </a:lnSpc>
            </a:pPr>
            <a:r>
              <a:rPr lang="en-US" sz="4500" b="1" spc="-112" dirty="0">
                <a:solidFill>
                  <a:srgbClr val="FFBD59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Plano: Social Media – </a:t>
            </a:r>
            <a:r>
              <a:rPr lang="en-US" sz="4500" b="1" spc="-112" dirty="0" err="1">
                <a:solidFill>
                  <a:srgbClr val="FFBD59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Presença</a:t>
            </a:r>
            <a:r>
              <a:rPr lang="en-US" sz="4500" b="1" spc="-112" dirty="0">
                <a:solidFill>
                  <a:srgbClr val="FFBD59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 WEB</a:t>
            </a:r>
          </a:p>
        </p:txBody>
      </p:sp>
      <p:sp>
        <p:nvSpPr>
          <p:cNvPr id="3" name="TextBox 9">
            <a:extLst>
              <a:ext uri="{FF2B5EF4-FFF2-40B4-BE49-F238E27FC236}">
                <a16:creationId xmlns:a16="http://schemas.microsoft.com/office/drawing/2014/main" id="{10FE7355-425C-BD69-9F12-6077CA528D1B}"/>
              </a:ext>
            </a:extLst>
          </p:cNvPr>
          <p:cNvSpPr txBox="1"/>
          <p:nvPr/>
        </p:nvSpPr>
        <p:spPr>
          <a:xfrm>
            <a:off x="1028700" y="4770962"/>
            <a:ext cx="15917086" cy="74507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000"/>
              </a:lnSpc>
            </a:pPr>
            <a:r>
              <a:rPr lang="pt-BR" sz="2000" dirty="0">
                <a:solidFill>
                  <a:srgbClr val="FFFFFF">
                    <a:alpha val="80000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Personalizamos o seu Instagram, criamos as artes para suas postagens e gerenciamos todo o engajamento nas suas redes sociais, garantindo uma presença online de impacto.</a:t>
            </a:r>
            <a:endParaRPr lang="en-US" sz="2000" dirty="0">
              <a:solidFill>
                <a:srgbClr val="FFFFFF">
                  <a:alpha val="80000"/>
                </a:srgbClr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" name="Freeform 11">
            <a:extLst>
              <a:ext uri="{FF2B5EF4-FFF2-40B4-BE49-F238E27FC236}">
                <a16:creationId xmlns:a16="http://schemas.microsoft.com/office/drawing/2014/main" id="{5E5CC463-4ECA-1E49-7B0D-9262EB7B22DA}"/>
              </a:ext>
            </a:extLst>
          </p:cNvPr>
          <p:cNvSpPr/>
          <p:nvPr/>
        </p:nvSpPr>
        <p:spPr>
          <a:xfrm>
            <a:off x="15163800" y="9407777"/>
            <a:ext cx="2785338" cy="612774"/>
          </a:xfrm>
          <a:custGeom>
            <a:avLst/>
            <a:gdLst/>
            <a:ahLst/>
            <a:cxnLst/>
            <a:rect l="l" t="t" r="r" b="b"/>
            <a:pathLst>
              <a:path w="4173083" h="918078">
                <a:moveTo>
                  <a:pt x="0" y="0"/>
                </a:moveTo>
                <a:lnTo>
                  <a:pt x="4173083" y="0"/>
                </a:lnTo>
                <a:lnTo>
                  <a:pt x="4173083" y="918078"/>
                </a:lnTo>
                <a:lnTo>
                  <a:pt x="0" y="91807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832059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0817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7978001-33E1-9538-ABCE-2AF288258C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06B8E633-4ABF-11EC-F714-86D603C8A3B0}"/>
              </a:ext>
            </a:extLst>
          </p:cNvPr>
          <p:cNvSpPr/>
          <p:nvPr/>
        </p:nvSpPr>
        <p:spPr>
          <a:xfrm rot="-5400000">
            <a:off x="10024983" y="-1089081"/>
            <a:ext cx="12080440" cy="12080440"/>
          </a:xfrm>
          <a:custGeom>
            <a:avLst/>
            <a:gdLst/>
            <a:ahLst/>
            <a:cxnLst/>
            <a:rect l="l" t="t" r="r" b="b"/>
            <a:pathLst>
              <a:path w="12080440" h="12080440">
                <a:moveTo>
                  <a:pt x="0" y="0"/>
                </a:moveTo>
                <a:lnTo>
                  <a:pt x="12080439" y="0"/>
                </a:lnTo>
                <a:lnTo>
                  <a:pt x="12080439" y="12080440"/>
                </a:lnTo>
                <a:lnTo>
                  <a:pt x="0" y="1208044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D7AA4C40-A82F-33FE-7667-5830936DFA7D}"/>
              </a:ext>
            </a:extLst>
          </p:cNvPr>
          <p:cNvSpPr txBox="1"/>
          <p:nvPr/>
        </p:nvSpPr>
        <p:spPr>
          <a:xfrm>
            <a:off x="1116998" y="3742906"/>
            <a:ext cx="15917086" cy="74507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 algn="l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FFFFFF">
                    <a:alpha val="80000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Consultoria e suporte remoto para até 2 computadores.</a:t>
            </a:r>
          </a:p>
          <a:p>
            <a:pPr marL="342900" indent="-342900" algn="l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FFFFFF">
                    <a:alpha val="80000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Incluso 5 horas de suporte remoto (acumulativa*) mensal.</a:t>
            </a:r>
          </a:p>
        </p:txBody>
      </p:sp>
      <p:sp>
        <p:nvSpPr>
          <p:cNvPr id="11" name="TextBox 11">
            <a:extLst>
              <a:ext uri="{FF2B5EF4-FFF2-40B4-BE49-F238E27FC236}">
                <a16:creationId xmlns:a16="http://schemas.microsoft.com/office/drawing/2014/main" id="{57FFF4AE-50DA-FFD2-880B-4D4E610DCC4A}"/>
              </a:ext>
            </a:extLst>
          </p:cNvPr>
          <p:cNvSpPr txBox="1"/>
          <p:nvPr/>
        </p:nvSpPr>
        <p:spPr>
          <a:xfrm>
            <a:off x="1028700" y="1028700"/>
            <a:ext cx="16497300" cy="13161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0120"/>
              </a:lnSpc>
            </a:pPr>
            <a:r>
              <a:rPr lang="en-US" sz="9600" b="1" spc="-230" dirty="0">
                <a:solidFill>
                  <a:srgbClr val="FFFFFF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Consultoria em TI</a:t>
            </a:r>
            <a:r>
              <a:rPr lang="en-US" sz="9600" b="1" spc="-230" dirty="0">
                <a:solidFill>
                  <a:srgbClr val="89FFDB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.</a:t>
            </a:r>
          </a:p>
        </p:txBody>
      </p:sp>
      <p:sp>
        <p:nvSpPr>
          <p:cNvPr id="12" name="TextBox 12">
            <a:extLst>
              <a:ext uri="{FF2B5EF4-FFF2-40B4-BE49-F238E27FC236}">
                <a16:creationId xmlns:a16="http://schemas.microsoft.com/office/drawing/2014/main" id="{A7A3618C-7F90-D3E8-5032-21E1BD987C49}"/>
              </a:ext>
            </a:extLst>
          </p:cNvPr>
          <p:cNvSpPr txBox="1"/>
          <p:nvPr/>
        </p:nvSpPr>
        <p:spPr>
          <a:xfrm>
            <a:off x="1116998" y="2690435"/>
            <a:ext cx="14351602" cy="64248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950"/>
              </a:lnSpc>
            </a:pPr>
            <a:r>
              <a:rPr lang="en-US" sz="4500" b="1" spc="-112" dirty="0" err="1">
                <a:solidFill>
                  <a:srgbClr val="FFBD59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Cuidamos</a:t>
            </a:r>
            <a:r>
              <a:rPr lang="en-US" sz="4500" b="1" spc="-112" dirty="0">
                <a:solidFill>
                  <a:srgbClr val="FFBD59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 do </a:t>
            </a:r>
            <a:r>
              <a:rPr lang="en-US" sz="4500" b="1" spc="-112" dirty="0" err="1">
                <a:solidFill>
                  <a:srgbClr val="FFBD59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seu</a:t>
            </a:r>
            <a:r>
              <a:rPr lang="en-US" sz="4500" b="1" spc="-112" dirty="0">
                <a:solidFill>
                  <a:srgbClr val="FFBD59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 </a:t>
            </a:r>
            <a:r>
              <a:rPr lang="en-US" sz="4500" b="1" spc="-112" dirty="0" err="1">
                <a:solidFill>
                  <a:srgbClr val="FFBD59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ambiente</a:t>
            </a:r>
            <a:r>
              <a:rPr lang="en-US" sz="4500" b="1" spc="-112" dirty="0">
                <a:solidFill>
                  <a:srgbClr val="FFBD59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 </a:t>
            </a:r>
            <a:r>
              <a:rPr lang="en-US" sz="4500" b="1" spc="-112" dirty="0" err="1">
                <a:solidFill>
                  <a:srgbClr val="FFBD59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tecnológico</a:t>
            </a:r>
            <a:endParaRPr lang="en-US" sz="4500" b="1" spc="-112" dirty="0">
              <a:solidFill>
                <a:srgbClr val="FFBD59"/>
              </a:solidFill>
              <a:latin typeface="Poppins Ultra-Bold"/>
              <a:ea typeface="Poppins Ultra-Bold"/>
              <a:cs typeface="Poppins Ultra-Bold"/>
              <a:sym typeface="Poppins Ultra-Bold"/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C0DE217C-2546-EF41-5FAB-AB1F08FC2500}"/>
              </a:ext>
            </a:extLst>
          </p:cNvPr>
          <p:cNvSpPr txBox="1"/>
          <p:nvPr/>
        </p:nvSpPr>
        <p:spPr>
          <a:xfrm>
            <a:off x="1028700" y="5365387"/>
            <a:ext cx="15917086" cy="189923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000"/>
              </a:lnSpc>
            </a:pPr>
            <a:r>
              <a:rPr lang="pt-BR" sz="2000" dirty="0">
                <a:solidFill>
                  <a:srgbClr val="FFFFFF">
                    <a:alpha val="80000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Consultoria para compra de equipamentos e/ou responder a dúvidas, não entram na contabilização de horas, visto que estamos oferecendo este serviço de forma gratuita no pacote..</a:t>
            </a:r>
            <a:br>
              <a:rPr lang="pt-BR" sz="2000" dirty="0">
                <a:solidFill>
                  <a:srgbClr val="FFFFFF">
                    <a:alpha val="80000"/>
                  </a:srgbClr>
                </a:solidFill>
                <a:latin typeface="Poppins"/>
                <a:ea typeface="Poppins"/>
                <a:cs typeface="Poppins"/>
                <a:sym typeface="Poppins"/>
              </a:rPr>
            </a:br>
            <a:br>
              <a:rPr lang="pt-BR" sz="2000" dirty="0">
                <a:solidFill>
                  <a:srgbClr val="FFFFFF">
                    <a:alpha val="80000"/>
                  </a:srgbClr>
                </a:solidFill>
                <a:latin typeface="Poppins"/>
                <a:ea typeface="Poppins"/>
                <a:cs typeface="Poppins"/>
                <a:sym typeface="Poppins"/>
              </a:rPr>
            </a:br>
            <a:r>
              <a:rPr lang="pt-BR" sz="2000" dirty="0">
                <a:solidFill>
                  <a:srgbClr val="FFFFFF">
                    <a:alpha val="80000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*O limite para acumulo de horas de suporte será de 200%, ou seja, você poderá acumular no máximo 10 horas de suporte remoto.</a:t>
            </a:r>
            <a:endParaRPr lang="en-US" sz="2000" dirty="0">
              <a:solidFill>
                <a:srgbClr val="FFFFFF">
                  <a:alpha val="80000"/>
                </a:srgbClr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" name="Freeform 11">
            <a:extLst>
              <a:ext uri="{FF2B5EF4-FFF2-40B4-BE49-F238E27FC236}">
                <a16:creationId xmlns:a16="http://schemas.microsoft.com/office/drawing/2014/main" id="{458E47B7-41C9-2F46-06D7-D97053650633}"/>
              </a:ext>
            </a:extLst>
          </p:cNvPr>
          <p:cNvSpPr/>
          <p:nvPr/>
        </p:nvSpPr>
        <p:spPr>
          <a:xfrm>
            <a:off x="15163800" y="9407777"/>
            <a:ext cx="2785338" cy="612774"/>
          </a:xfrm>
          <a:custGeom>
            <a:avLst/>
            <a:gdLst/>
            <a:ahLst/>
            <a:cxnLst/>
            <a:rect l="l" t="t" r="r" b="b"/>
            <a:pathLst>
              <a:path w="4173083" h="918078">
                <a:moveTo>
                  <a:pt x="0" y="0"/>
                </a:moveTo>
                <a:lnTo>
                  <a:pt x="4173083" y="0"/>
                </a:lnTo>
                <a:lnTo>
                  <a:pt x="4173083" y="918078"/>
                </a:lnTo>
                <a:lnTo>
                  <a:pt x="0" y="91807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20851634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08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 26"/>
          <p:cNvSpPr/>
          <p:nvPr/>
        </p:nvSpPr>
        <p:spPr>
          <a:xfrm rot="-10800000">
            <a:off x="2552464" y="-2396740"/>
            <a:ext cx="7415859" cy="7415859"/>
          </a:xfrm>
          <a:custGeom>
            <a:avLst/>
            <a:gdLst/>
            <a:ahLst/>
            <a:cxnLst/>
            <a:rect l="l" t="t" r="r" b="b"/>
            <a:pathLst>
              <a:path w="7415859" h="7415859">
                <a:moveTo>
                  <a:pt x="0" y="0"/>
                </a:moveTo>
                <a:lnTo>
                  <a:pt x="7415860" y="0"/>
                </a:lnTo>
                <a:lnTo>
                  <a:pt x="7415860" y="7415860"/>
                </a:lnTo>
                <a:lnTo>
                  <a:pt x="0" y="74158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48" name="Agrupar 47">
            <a:extLst>
              <a:ext uri="{FF2B5EF4-FFF2-40B4-BE49-F238E27FC236}">
                <a16:creationId xmlns:a16="http://schemas.microsoft.com/office/drawing/2014/main" id="{B4BEA980-49DE-46BC-8644-2759E1429E0E}"/>
              </a:ext>
            </a:extLst>
          </p:cNvPr>
          <p:cNvGrpSpPr/>
          <p:nvPr/>
        </p:nvGrpSpPr>
        <p:grpSpPr>
          <a:xfrm>
            <a:off x="714774" y="2095500"/>
            <a:ext cx="17268426" cy="2445809"/>
            <a:chOff x="714774" y="1080112"/>
            <a:chExt cx="17268426" cy="2445809"/>
          </a:xfrm>
        </p:grpSpPr>
        <p:grpSp>
          <p:nvGrpSpPr>
            <p:cNvPr id="9" name="Group 9"/>
            <p:cNvGrpSpPr/>
            <p:nvPr/>
          </p:nvGrpSpPr>
          <p:grpSpPr>
            <a:xfrm>
              <a:off x="9172718" y="1080112"/>
              <a:ext cx="8810482" cy="2445809"/>
              <a:chOff x="-72971" y="-120244"/>
              <a:chExt cx="1679683" cy="678671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-72971" y="-120244"/>
                <a:ext cx="1636087" cy="678671"/>
              </a:xfrm>
              <a:custGeom>
                <a:avLst/>
                <a:gdLst/>
                <a:ahLst/>
                <a:cxnLst/>
                <a:rect l="l" t="t" r="r" b="b"/>
                <a:pathLst>
                  <a:path w="1606712" h="462448">
                    <a:moveTo>
                      <a:pt x="68190" y="0"/>
                    </a:moveTo>
                    <a:lnTo>
                      <a:pt x="1538523" y="0"/>
                    </a:lnTo>
                    <a:cubicBezTo>
                      <a:pt x="1556608" y="0"/>
                      <a:pt x="1573952" y="7184"/>
                      <a:pt x="1586740" y="19972"/>
                    </a:cubicBezTo>
                    <a:cubicBezTo>
                      <a:pt x="1599528" y="32760"/>
                      <a:pt x="1606712" y="50105"/>
                      <a:pt x="1606712" y="68190"/>
                    </a:cubicBezTo>
                    <a:lnTo>
                      <a:pt x="1606712" y="394258"/>
                    </a:lnTo>
                    <a:cubicBezTo>
                      <a:pt x="1606712" y="431918"/>
                      <a:pt x="1576183" y="462448"/>
                      <a:pt x="1538523" y="462448"/>
                    </a:cubicBezTo>
                    <a:lnTo>
                      <a:pt x="68190" y="462448"/>
                    </a:lnTo>
                    <a:cubicBezTo>
                      <a:pt x="30529" y="462448"/>
                      <a:pt x="0" y="431918"/>
                      <a:pt x="0" y="394258"/>
                    </a:cubicBezTo>
                    <a:lnTo>
                      <a:pt x="0" y="68190"/>
                    </a:lnTo>
                    <a:cubicBezTo>
                      <a:pt x="0" y="30529"/>
                      <a:pt x="30529" y="0"/>
                      <a:pt x="68190" y="0"/>
                    </a:cubicBezTo>
                    <a:close/>
                  </a:path>
                </a:pathLst>
              </a:custGeom>
              <a:solidFill>
                <a:srgbClr val="89FFDB">
                  <a:alpha val="6667"/>
                </a:srgbClr>
              </a:solidFill>
            </p:spPr>
          </p:sp>
          <p:sp>
            <p:nvSpPr>
              <p:cNvPr id="11" name="TextBox 11"/>
              <p:cNvSpPr txBox="1"/>
              <p:nvPr/>
            </p:nvSpPr>
            <p:spPr>
              <a:xfrm>
                <a:off x="0" y="-38100"/>
                <a:ext cx="1606712" cy="50054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39" name="Agrupar 38">
              <a:extLst>
                <a:ext uri="{FF2B5EF4-FFF2-40B4-BE49-F238E27FC236}">
                  <a16:creationId xmlns:a16="http://schemas.microsoft.com/office/drawing/2014/main" id="{B018256A-93B8-2EB8-B66E-56BDD397013C}"/>
                </a:ext>
              </a:extLst>
            </p:cNvPr>
            <p:cNvGrpSpPr/>
            <p:nvPr/>
          </p:nvGrpSpPr>
          <p:grpSpPr>
            <a:xfrm>
              <a:off x="714774" y="1259847"/>
              <a:ext cx="17039749" cy="1893152"/>
              <a:chOff x="714774" y="1259847"/>
              <a:chExt cx="17039749" cy="1893152"/>
            </a:xfrm>
          </p:grpSpPr>
          <p:sp>
            <p:nvSpPr>
              <p:cNvPr id="27" name="TextBox 14">
                <a:extLst>
                  <a:ext uri="{FF2B5EF4-FFF2-40B4-BE49-F238E27FC236}">
                    <a16:creationId xmlns:a16="http://schemas.microsoft.com/office/drawing/2014/main" id="{04CA39D5-F069-6A0D-DEE9-4544C22A3727}"/>
                  </a:ext>
                </a:extLst>
              </p:cNvPr>
              <p:cNvSpPr txBox="1"/>
              <p:nvPr/>
            </p:nvSpPr>
            <p:spPr>
              <a:xfrm>
                <a:off x="714774" y="1418903"/>
                <a:ext cx="7962899" cy="1136593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 algn="l">
                  <a:lnSpc>
                    <a:spcPts val="10120"/>
                  </a:lnSpc>
                </a:pPr>
                <a:r>
                  <a:rPr lang="en-US" sz="4600" b="1" spc="-230" dirty="0">
                    <a:solidFill>
                      <a:srgbClr val="FFFFFF"/>
                    </a:solidFill>
                    <a:latin typeface="Poppins Ultra-Bold"/>
                    <a:ea typeface="Poppins Ultra-Bold"/>
                    <a:cs typeface="Poppins Ultra-Bold"/>
                    <a:sym typeface="Poppins Ultra-Bold"/>
                  </a:rPr>
                  <a:t>Desenvolvimento  de site</a:t>
                </a:r>
                <a:endParaRPr lang="en-US" sz="4600" b="1" spc="-230" dirty="0">
                  <a:solidFill>
                    <a:srgbClr val="89FFDB"/>
                  </a:solidFill>
                  <a:latin typeface="Poppins Ultra-Bold"/>
                  <a:ea typeface="Poppins Ultra-Bold"/>
                  <a:cs typeface="Poppins Ultra-Bold"/>
                  <a:sym typeface="Poppins Ultra-Bold"/>
                </a:endParaRPr>
              </a:p>
            </p:txBody>
          </p:sp>
          <p:grpSp>
            <p:nvGrpSpPr>
              <p:cNvPr id="38" name="Agrupar 37">
                <a:extLst>
                  <a:ext uri="{FF2B5EF4-FFF2-40B4-BE49-F238E27FC236}">
                    <a16:creationId xmlns:a16="http://schemas.microsoft.com/office/drawing/2014/main" id="{23A07441-69E1-CFED-D966-C667E5B8178A}"/>
                  </a:ext>
                </a:extLst>
              </p:cNvPr>
              <p:cNvGrpSpPr/>
              <p:nvPr/>
            </p:nvGrpSpPr>
            <p:grpSpPr>
              <a:xfrm>
                <a:off x="9517375" y="1259847"/>
                <a:ext cx="8237148" cy="1893152"/>
                <a:chOff x="9746052" y="1955946"/>
                <a:chExt cx="8237148" cy="1893152"/>
              </a:xfrm>
            </p:grpSpPr>
            <p:sp>
              <p:nvSpPr>
                <p:cNvPr id="18" name="Freeform 18"/>
                <p:cNvSpPr/>
                <p:nvPr/>
              </p:nvSpPr>
              <p:spPr>
                <a:xfrm>
                  <a:off x="9746052" y="1955946"/>
                  <a:ext cx="868905" cy="8966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8905" h="896619">
                      <a:moveTo>
                        <a:pt x="0" y="0"/>
                      </a:moveTo>
                      <a:lnTo>
                        <a:pt x="868904" y="0"/>
                      </a:lnTo>
                      <a:lnTo>
                        <a:pt x="868904" y="896619"/>
                      </a:lnTo>
                      <a:lnTo>
                        <a:pt x="0" y="89661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a:blipFill>
              </p:spPr>
            </p:sp>
            <p:sp>
              <p:nvSpPr>
                <p:cNvPr id="24" name="TextBox 24"/>
                <p:cNvSpPr txBox="1"/>
                <p:nvPr/>
              </p:nvSpPr>
              <p:spPr>
                <a:xfrm>
                  <a:off x="11090953" y="2021740"/>
                  <a:ext cx="6892247" cy="632353"/>
                </a:xfrm>
                <a:prstGeom prst="rect">
                  <a:avLst/>
                </a:prstGeom>
              </p:spPr>
              <p:txBody>
                <a:bodyPr wrap="square" lIns="0" tIns="0" rIns="0" bIns="0" rtlCol="0" anchor="t">
                  <a:spAutoFit/>
                </a:bodyPr>
                <a:lstStyle/>
                <a:p>
                  <a:pPr algn="l">
                    <a:lnSpc>
                      <a:spcPts val="4934"/>
                    </a:lnSpc>
                  </a:pPr>
                  <a:r>
                    <a:rPr lang="en-US" sz="4485" b="1" spc="-112" dirty="0">
                      <a:solidFill>
                        <a:srgbClr val="89FFDB"/>
                      </a:solidFill>
                      <a:latin typeface="Poppins Semi-Bold"/>
                      <a:ea typeface="Poppins Semi-Bold"/>
                      <a:cs typeface="Poppins Semi-Bold"/>
                      <a:sym typeface="Poppins Semi-Bold"/>
                    </a:rPr>
                    <a:t>R$650,00 </a:t>
                  </a:r>
                  <a:r>
                    <a:rPr lang="en-US" sz="2800" b="1" spc="-112" dirty="0">
                      <a:solidFill>
                        <a:srgbClr val="FFFFFF"/>
                      </a:solidFill>
                      <a:latin typeface="Poppins Semi-Bold"/>
                      <a:ea typeface="Poppins Semi-Bold"/>
                      <a:cs typeface="Poppins Semi-Bold"/>
                      <a:sym typeface="Poppins Semi-Bold"/>
                    </a:rPr>
                    <a:t>em </a:t>
                  </a:r>
                  <a:r>
                    <a:rPr lang="en-US" sz="2800" b="1" spc="-112" dirty="0" err="1">
                      <a:solidFill>
                        <a:srgbClr val="FFFFFF"/>
                      </a:solidFill>
                      <a:latin typeface="Poppins Semi-Bold"/>
                      <a:ea typeface="Poppins Semi-Bold"/>
                      <a:cs typeface="Poppins Semi-Bold"/>
                      <a:sym typeface="Poppins Semi-Bold"/>
                    </a:rPr>
                    <a:t>até</a:t>
                  </a:r>
                  <a:r>
                    <a:rPr lang="en-US" sz="2800" b="1" spc="-112" dirty="0">
                      <a:solidFill>
                        <a:srgbClr val="FFFFFF"/>
                      </a:solidFill>
                      <a:latin typeface="Poppins Semi-Bold"/>
                      <a:ea typeface="Poppins Semi-Bold"/>
                      <a:cs typeface="Poppins Semi-Bold"/>
                      <a:sym typeface="Poppins Semi-Bold"/>
                    </a:rPr>
                    <a:t> 3x </a:t>
                  </a:r>
                  <a:r>
                    <a:rPr lang="en-US" sz="2800" b="1" spc="-112" dirty="0" err="1">
                      <a:solidFill>
                        <a:srgbClr val="FFFFFF"/>
                      </a:solidFill>
                      <a:latin typeface="Poppins Semi-Bold"/>
                      <a:ea typeface="Poppins Semi-Bold"/>
                      <a:cs typeface="Poppins Semi-Bold"/>
                      <a:sym typeface="Poppins Semi-Bold"/>
                    </a:rPr>
                    <a:t>sem</a:t>
                  </a:r>
                  <a:r>
                    <a:rPr lang="en-US" sz="2800" b="1" spc="-112" dirty="0">
                      <a:solidFill>
                        <a:srgbClr val="FFFFFF"/>
                      </a:solidFill>
                      <a:latin typeface="Poppins Semi-Bold"/>
                      <a:ea typeface="Poppins Semi-Bold"/>
                      <a:cs typeface="Poppins Semi-Bold"/>
                      <a:sym typeface="Poppins Semi-Bold"/>
                    </a:rPr>
                    <a:t> </a:t>
                  </a:r>
                  <a:r>
                    <a:rPr lang="en-US" sz="2800" b="1" spc="-112" dirty="0" err="1">
                      <a:solidFill>
                        <a:srgbClr val="FFFFFF"/>
                      </a:solidFill>
                      <a:latin typeface="Poppins Semi-Bold"/>
                      <a:ea typeface="Poppins Semi-Bold"/>
                      <a:cs typeface="Poppins Semi-Bold"/>
                      <a:sym typeface="Poppins Semi-Bold"/>
                    </a:rPr>
                    <a:t>juros</a:t>
                  </a:r>
                  <a:endParaRPr lang="en-US" sz="2800" b="1" spc="-112" dirty="0">
                    <a:solidFill>
                      <a:srgbClr val="FFFFFF"/>
                    </a:solidFill>
                    <a:latin typeface="Poppins Semi-Bold"/>
                    <a:ea typeface="Poppins Semi-Bold"/>
                    <a:cs typeface="Poppins Semi-Bold"/>
                    <a:sym typeface="Poppins Semi-Bold"/>
                  </a:endParaRPr>
                </a:p>
              </p:txBody>
            </p:sp>
            <p:sp>
              <p:nvSpPr>
                <p:cNvPr id="34" name="TextBox 24">
                  <a:extLst>
                    <a:ext uri="{FF2B5EF4-FFF2-40B4-BE49-F238E27FC236}">
                      <a16:creationId xmlns:a16="http://schemas.microsoft.com/office/drawing/2014/main" id="{CA15ED12-E6AA-EF26-F55A-B479775D8062}"/>
                    </a:ext>
                  </a:extLst>
                </p:cNvPr>
                <p:cNvSpPr txBox="1"/>
                <p:nvPr/>
              </p:nvSpPr>
              <p:spPr>
                <a:xfrm>
                  <a:off x="10980598" y="2613463"/>
                  <a:ext cx="5577477" cy="543097"/>
                </a:xfrm>
                <a:prstGeom prst="rect">
                  <a:avLst/>
                </a:prstGeom>
              </p:spPr>
              <p:txBody>
                <a:bodyPr wrap="square" lIns="0" tIns="0" rIns="0" bIns="0" rtlCol="0" anchor="t">
                  <a:spAutoFit/>
                </a:bodyPr>
                <a:lstStyle/>
                <a:p>
                  <a:pPr>
                    <a:lnSpc>
                      <a:spcPts val="4934"/>
                    </a:lnSpc>
                  </a:pPr>
                  <a:r>
                    <a:rPr lang="en-US" sz="2000" b="1" spc="-112" dirty="0">
                      <a:solidFill>
                        <a:schemeClr val="bg1"/>
                      </a:solidFill>
                      <a:latin typeface="Poppins Semi-Bold"/>
                      <a:ea typeface="Poppins Semi-Bold"/>
                      <a:cs typeface="Poppins Semi-Bold"/>
                      <a:sym typeface="Poppins Semi-Bold"/>
                    </a:rPr>
                    <a:t>+ </a:t>
                  </a:r>
                  <a:r>
                    <a:rPr lang="en-US" sz="2000" b="1" spc="-112" dirty="0" err="1">
                      <a:solidFill>
                        <a:schemeClr val="bg1"/>
                      </a:solidFill>
                      <a:latin typeface="Poppins Semi-Bold"/>
                      <a:ea typeface="Poppins Semi-Bold"/>
                      <a:cs typeface="Poppins Semi-Bold"/>
                      <a:sym typeface="Poppins Semi-Bold"/>
                    </a:rPr>
                    <a:t>Hospedagem</a:t>
                  </a:r>
                  <a:r>
                    <a:rPr lang="en-US" sz="2000" b="1" spc="-112" dirty="0">
                      <a:solidFill>
                        <a:schemeClr val="bg1"/>
                      </a:solidFill>
                      <a:latin typeface="Poppins Semi-Bold"/>
                      <a:ea typeface="Poppins Semi-Bold"/>
                      <a:cs typeface="Poppins Semi-Bold"/>
                      <a:sym typeface="Poppins Semi-Bold"/>
                    </a:rPr>
                    <a:t> WEB </a:t>
                  </a:r>
                  <a:r>
                    <a:rPr lang="en-US" sz="2000" b="1" spc="-112" dirty="0">
                      <a:solidFill>
                        <a:srgbClr val="FFC000"/>
                      </a:solidFill>
                      <a:latin typeface="Poppins Semi-Bold"/>
                      <a:ea typeface="Poppins Semi-Bold"/>
                      <a:cs typeface="Poppins Semi-Bold"/>
                      <a:sym typeface="Poppins Semi-Bold"/>
                    </a:rPr>
                    <a:t>R$24,99 </a:t>
                  </a:r>
                  <a:r>
                    <a:rPr lang="en-US" sz="2000" spc="-112" dirty="0">
                      <a:solidFill>
                        <a:srgbClr val="FFFFFF"/>
                      </a:solidFill>
                      <a:latin typeface="Poppins Semi-Bold"/>
                      <a:ea typeface="Poppins Semi-Bold"/>
                      <a:cs typeface="Poppins Semi-Bold"/>
                      <a:sym typeface="Poppins Semi-Bold"/>
                    </a:rPr>
                    <a:t>Mensal</a:t>
                  </a:r>
                </a:p>
              </p:txBody>
            </p:sp>
            <p:sp>
              <p:nvSpPr>
                <p:cNvPr id="36" name="TextBox 24">
                  <a:extLst>
                    <a:ext uri="{FF2B5EF4-FFF2-40B4-BE49-F238E27FC236}">
                      <a16:creationId xmlns:a16="http://schemas.microsoft.com/office/drawing/2014/main" id="{E9C573A4-0EDB-488D-2F69-423BCD0B84F0}"/>
                    </a:ext>
                  </a:extLst>
                </p:cNvPr>
                <p:cNvSpPr txBox="1"/>
                <p:nvPr/>
              </p:nvSpPr>
              <p:spPr>
                <a:xfrm>
                  <a:off x="10980598" y="2980047"/>
                  <a:ext cx="4737775" cy="543097"/>
                </a:xfrm>
                <a:prstGeom prst="rect">
                  <a:avLst/>
                </a:prstGeom>
              </p:spPr>
              <p:txBody>
                <a:bodyPr wrap="square" lIns="0" tIns="0" rIns="0" bIns="0" rtlCol="0" anchor="t">
                  <a:spAutoFit/>
                </a:bodyPr>
                <a:lstStyle/>
                <a:p>
                  <a:pPr>
                    <a:lnSpc>
                      <a:spcPts val="4934"/>
                    </a:lnSpc>
                  </a:pPr>
                  <a:r>
                    <a:rPr lang="en-US" sz="2000" b="1" spc="-112" dirty="0">
                      <a:solidFill>
                        <a:schemeClr val="bg1"/>
                      </a:solidFill>
                      <a:latin typeface="Poppins Semi-Bold"/>
                      <a:ea typeface="Poppins Semi-Bold"/>
                      <a:cs typeface="Poppins Semi-Bold"/>
                      <a:sym typeface="Poppins Semi-Bold"/>
                    </a:rPr>
                    <a:t>+ </a:t>
                  </a:r>
                  <a:r>
                    <a:rPr lang="en-US" sz="2000" b="1" spc="-112" dirty="0" err="1">
                      <a:solidFill>
                        <a:schemeClr val="bg1"/>
                      </a:solidFill>
                      <a:latin typeface="Poppins Semi-Bold"/>
                      <a:ea typeface="Poppins Semi-Bold"/>
                      <a:cs typeface="Poppins Semi-Bold"/>
                      <a:sym typeface="Poppins Semi-Bold"/>
                    </a:rPr>
                    <a:t>Suporte</a:t>
                  </a:r>
                  <a:r>
                    <a:rPr lang="en-US" sz="2000" b="1" spc="-112" dirty="0">
                      <a:solidFill>
                        <a:schemeClr val="bg1"/>
                      </a:solidFill>
                      <a:latin typeface="Poppins Semi-Bold"/>
                      <a:ea typeface="Poppins Semi-Bold"/>
                      <a:cs typeface="Poppins Semi-Bold"/>
                      <a:sym typeface="Poppins Semi-Bold"/>
                    </a:rPr>
                    <a:t>  </a:t>
                  </a:r>
                  <a:r>
                    <a:rPr lang="en-US" sz="2000" b="1" spc="-112" dirty="0">
                      <a:solidFill>
                        <a:srgbClr val="FFC000"/>
                      </a:solidFill>
                      <a:latin typeface="Poppins Semi-Bold"/>
                      <a:ea typeface="Poppins Semi-Bold"/>
                      <a:cs typeface="Poppins Semi-Bold"/>
                      <a:sym typeface="Poppins Semi-Bold"/>
                    </a:rPr>
                    <a:t>R$49,99 </a:t>
                  </a:r>
                  <a:r>
                    <a:rPr lang="en-US" sz="2000" spc="-112" dirty="0">
                      <a:solidFill>
                        <a:srgbClr val="FFFFFF"/>
                      </a:solidFill>
                      <a:latin typeface="Poppins Semi-Bold"/>
                      <a:ea typeface="Poppins Semi-Bold"/>
                      <a:cs typeface="Poppins Semi-Bold"/>
                      <a:sym typeface="Poppins Semi-Bold"/>
                    </a:rPr>
                    <a:t>Mensal </a:t>
                  </a:r>
                  <a:r>
                    <a:rPr lang="en-US" sz="1600" spc="-112" dirty="0">
                      <a:solidFill>
                        <a:srgbClr val="FFFFFF"/>
                      </a:solidFill>
                      <a:latin typeface="Poppins Semi-Bold"/>
                      <a:ea typeface="Poppins Semi-Bold"/>
                      <a:cs typeface="Poppins Semi-Bold"/>
                      <a:sym typeface="Poppins Semi-Bold"/>
                    </a:rPr>
                    <a:t>(</a:t>
                  </a:r>
                  <a:r>
                    <a:rPr lang="en-US" sz="1600" spc="-112" dirty="0" err="1">
                      <a:solidFill>
                        <a:srgbClr val="FFFFFF"/>
                      </a:solidFill>
                      <a:latin typeface="Poppins Semi-Bold"/>
                      <a:ea typeface="Poppins Semi-Bold"/>
                      <a:cs typeface="Poppins Semi-Bold"/>
                      <a:sym typeface="Poppins Semi-Bold"/>
                    </a:rPr>
                    <a:t>opcional</a:t>
                  </a:r>
                  <a:r>
                    <a:rPr lang="en-US" sz="1600" spc="-112" dirty="0">
                      <a:solidFill>
                        <a:srgbClr val="FFFFFF"/>
                      </a:solidFill>
                      <a:latin typeface="Poppins Semi-Bold"/>
                      <a:ea typeface="Poppins Semi-Bold"/>
                      <a:cs typeface="Poppins Semi-Bold"/>
                      <a:sym typeface="Poppins Semi-Bold"/>
                    </a:rPr>
                    <a:t>)</a:t>
                  </a:r>
                </a:p>
              </p:txBody>
            </p:sp>
            <p:sp>
              <p:nvSpPr>
                <p:cNvPr id="37" name="TextBox 24">
                  <a:extLst>
                    <a:ext uri="{FF2B5EF4-FFF2-40B4-BE49-F238E27FC236}">
                      <a16:creationId xmlns:a16="http://schemas.microsoft.com/office/drawing/2014/main" id="{B2A98D94-8015-7D2A-1BBA-CF2B9D47E202}"/>
                    </a:ext>
                  </a:extLst>
                </p:cNvPr>
                <p:cNvSpPr txBox="1"/>
                <p:nvPr/>
              </p:nvSpPr>
              <p:spPr>
                <a:xfrm>
                  <a:off x="10980598" y="3306001"/>
                  <a:ext cx="5139015" cy="543097"/>
                </a:xfrm>
                <a:prstGeom prst="rect">
                  <a:avLst/>
                </a:prstGeom>
              </p:spPr>
              <p:txBody>
                <a:bodyPr wrap="square" lIns="0" tIns="0" rIns="0" bIns="0" rtlCol="0" anchor="t">
                  <a:spAutoFit/>
                </a:bodyPr>
                <a:lstStyle/>
                <a:p>
                  <a:pPr>
                    <a:lnSpc>
                      <a:spcPts val="4934"/>
                    </a:lnSpc>
                  </a:pPr>
                  <a:r>
                    <a:rPr lang="en-US" sz="2000" b="1" spc="-112" dirty="0">
                      <a:solidFill>
                        <a:schemeClr val="bg1"/>
                      </a:solidFill>
                      <a:latin typeface="Poppins Semi-Bold"/>
                      <a:ea typeface="Poppins Semi-Bold"/>
                      <a:cs typeface="Poppins Semi-Bold"/>
                      <a:sym typeface="Poppins Semi-Bold"/>
                    </a:rPr>
                    <a:t>+ </a:t>
                  </a:r>
                  <a:r>
                    <a:rPr lang="en-US" sz="2000" b="1" spc="-112" dirty="0" err="1">
                      <a:solidFill>
                        <a:schemeClr val="bg1"/>
                      </a:solidFill>
                      <a:latin typeface="Poppins Semi-Bold"/>
                      <a:ea typeface="Poppins Semi-Bold"/>
                      <a:cs typeface="Poppins Semi-Bold"/>
                      <a:sym typeface="Poppins Semi-Bold"/>
                    </a:rPr>
                    <a:t>Renovação</a:t>
                  </a:r>
                  <a:r>
                    <a:rPr lang="en-US" sz="2000" b="1" spc="-112" dirty="0">
                      <a:solidFill>
                        <a:schemeClr val="bg1"/>
                      </a:solidFill>
                      <a:latin typeface="Poppins Semi-Bold"/>
                      <a:ea typeface="Poppins Semi-Bold"/>
                      <a:cs typeface="Poppins Semi-Bold"/>
                      <a:sym typeface="Poppins Semi-Bold"/>
                    </a:rPr>
                    <a:t> </a:t>
                  </a:r>
                  <a:r>
                    <a:rPr lang="en-US" sz="2000" b="1" spc="-112" dirty="0" err="1">
                      <a:solidFill>
                        <a:schemeClr val="bg1"/>
                      </a:solidFill>
                      <a:latin typeface="Poppins Semi-Bold"/>
                      <a:ea typeface="Poppins Semi-Bold"/>
                      <a:cs typeface="Poppins Semi-Bold"/>
                      <a:sym typeface="Poppins Semi-Bold"/>
                    </a:rPr>
                    <a:t>Dominio</a:t>
                  </a:r>
                  <a:r>
                    <a:rPr lang="en-US" sz="2000" b="1" spc="-112" dirty="0">
                      <a:solidFill>
                        <a:schemeClr val="bg1"/>
                      </a:solidFill>
                      <a:latin typeface="Poppins Semi-Bold"/>
                      <a:ea typeface="Poppins Semi-Bold"/>
                      <a:cs typeface="Poppins Semi-Bold"/>
                      <a:sym typeface="Poppins Semi-Bold"/>
                    </a:rPr>
                    <a:t> </a:t>
                  </a:r>
                  <a:r>
                    <a:rPr lang="en-US" sz="2000" b="1" spc="-112" dirty="0">
                      <a:solidFill>
                        <a:srgbClr val="FFC000"/>
                      </a:solidFill>
                      <a:latin typeface="Poppins Semi-Bold"/>
                      <a:ea typeface="Poppins Semi-Bold"/>
                      <a:cs typeface="Poppins Semi-Bold"/>
                      <a:sym typeface="Poppins Semi-Bold"/>
                    </a:rPr>
                    <a:t>R$40,00 </a:t>
                  </a:r>
                  <a:r>
                    <a:rPr lang="en-US" sz="2000" spc="-112" dirty="0" err="1">
                      <a:solidFill>
                        <a:srgbClr val="FFFFFF"/>
                      </a:solidFill>
                      <a:latin typeface="Poppins Semi-Bold"/>
                      <a:ea typeface="Poppins Semi-Bold"/>
                      <a:cs typeface="Poppins Semi-Bold"/>
                      <a:sym typeface="Poppins Semi-Bold"/>
                    </a:rPr>
                    <a:t>Anual</a:t>
                  </a:r>
                  <a:endParaRPr lang="en-US" sz="2000" spc="-112" dirty="0">
                    <a:solidFill>
                      <a:srgbClr val="FFFFFF"/>
                    </a:solidFill>
                    <a:latin typeface="Poppins Semi-Bold"/>
                    <a:ea typeface="Poppins Semi-Bold"/>
                    <a:cs typeface="Poppins Semi-Bold"/>
                    <a:sym typeface="Poppins Semi-Bold"/>
                  </a:endParaRPr>
                </a:p>
              </p:txBody>
            </p:sp>
          </p:grpSp>
        </p:grpSp>
      </p:grpSp>
      <p:grpSp>
        <p:nvGrpSpPr>
          <p:cNvPr id="49" name="Agrupar 48">
            <a:extLst>
              <a:ext uri="{FF2B5EF4-FFF2-40B4-BE49-F238E27FC236}">
                <a16:creationId xmlns:a16="http://schemas.microsoft.com/office/drawing/2014/main" id="{EF8AB6DD-4CBA-0E9B-B922-120EA7234513}"/>
              </a:ext>
            </a:extLst>
          </p:cNvPr>
          <p:cNvGrpSpPr/>
          <p:nvPr/>
        </p:nvGrpSpPr>
        <p:grpSpPr>
          <a:xfrm>
            <a:off x="676674" y="4838700"/>
            <a:ext cx="17268426" cy="1803886"/>
            <a:chOff x="714774" y="1376144"/>
            <a:chExt cx="17268426" cy="1803886"/>
          </a:xfrm>
        </p:grpSpPr>
        <p:grpSp>
          <p:nvGrpSpPr>
            <p:cNvPr id="50" name="Group 9">
              <a:extLst>
                <a:ext uri="{FF2B5EF4-FFF2-40B4-BE49-F238E27FC236}">
                  <a16:creationId xmlns:a16="http://schemas.microsoft.com/office/drawing/2014/main" id="{25236C2A-E7D3-C870-76FF-67DED21027C7}"/>
                </a:ext>
              </a:extLst>
            </p:cNvPr>
            <p:cNvGrpSpPr/>
            <p:nvPr/>
          </p:nvGrpSpPr>
          <p:grpSpPr>
            <a:xfrm>
              <a:off x="9172718" y="1376144"/>
              <a:ext cx="8810482" cy="1803886"/>
              <a:chOff x="-72971" y="-38100"/>
              <a:chExt cx="1679683" cy="500548"/>
            </a:xfrm>
          </p:grpSpPr>
          <p:sp>
            <p:nvSpPr>
              <p:cNvPr id="59" name="Freeform 10">
                <a:extLst>
                  <a:ext uri="{FF2B5EF4-FFF2-40B4-BE49-F238E27FC236}">
                    <a16:creationId xmlns:a16="http://schemas.microsoft.com/office/drawing/2014/main" id="{20C44D26-2B0C-2249-C1D3-CA8608E77C15}"/>
                  </a:ext>
                </a:extLst>
              </p:cNvPr>
              <p:cNvSpPr/>
              <p:nvPr/>
            </p:nvSpPr>
            <p:spPr>
              <a:xfrm>
                <a:off x="-72971" y="-18298"/>
                <a:ext cx="1636087" cy="350610"/>
              </a:xfrm>
              <a:custGeom>
                <a:avLst/>
                <a:gdLst/>
                <a:ahLst/>
                <a:cxnLst/>
                <a:rect l="l" t="t" r="r" b="b"/>
                <a:pathLst>
                  <a:path w="1606712" h="462448">
                    <a:moveTo>
                      <a:pt x="68190" y="0"/>
                    </a:moveTo>
                    <a:lnTo>
                      <a:pt x="1538523" y="0"/>
                    </a:lnTo>
                    <a:cubicBezTo>
                      <a:pt x="1556608" y="0"/>
                      <a:pt x="1573952" y="7184"/>
                      <a:pt x="1586740" y="19972"/>
                    </a:cubicBezTo>
                    <a:cubicBezTo>
                      <a:pt x="1599528" y="32760"/>
                      <a:pt x="1606712" y="50105"/>
                      <a:pt x="1606712" y="68190"/>
                    </a:cubicBezTo>
                    <a:lnTo>
                      <a:pt x="1606712" y="394258"/>
                    </a:lnTo>
                    <a:cubicBezTo>
                      <a:pt x="1606712" y="431918"/>
                      <a:pt x="1576183" y="462448"/>
                      <a:pt x="1538523" y="462448"/>
                    </a:cubicBezTo>
                    <a:lnTo>
                      <a:pt x="68190" y="462448"/>
                    </a:lnTo>
                    <a:cubicBezTo>
                      <a:pt x="30529" y="462448"/>
                      <a:pt x="0" y="431918"/>
                      <a:pt x="0" y="394258"/>
                    </a:cubicBezTo>
                    <a:lnTo>
                      <a:pt x="0" y="68190"/>
                    </a:lnTo>
                    <a:cubicBezTo>
                      <a:pt x="0" y="30529"/>
                      <a:pt x="30529" y="0"/>
                      <a:pt x="68190" y="0"/>
                    </a:cubicBezTo>
                    <a:close/>
                  </a:path>
                </a:pathLst>
              </a:custGeom>
              <a:solidFill>
                <a:srgbClr val="89FFDB">
                  <a:alpha val="6667"/>
                </a:srgbClr>
              </a:solidFill>
            </p:spPr>
          </p:sp>
          <p:sp>
            <p:nvSpPr>
              <p:cNvPr id="60" name="TextBox 11">
                <a:extLst>
                  <a:ext uri="{FF2B5EF4-FFF2-40B4-BE49-F238E27FC236}">
                    <a16:creationId xmlns:a16="http://schemas.microsoft.com/office/drawing/2014/main" id="{DCF1037E-B35F-3F11-B099-D5239A4E7B2C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1606712" cy="50054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51" name="Agrupar 50">
              <a:extLst>
                <a:ext uri="{FF2B5EF4-FFF2-40B4-BE49-F238E27FC236}">
                  <a16:creationId xmlns:a16="http://schemas.microsoft.com/office/drawing/2014/main" id="{EDD45389-B958-83CD-2DE5-F7D449246319}"/>
                </a:ext>
              </a:extLst>
            </p:cNvPr>
            <p:cNvGrpSpPr/>
            <p:nvPr/>
          </p:nvGrpSpPr>
          <p:grpSpPr>
            <a:xfrm>
              <a:off x="714774" y="1418903"/>
              <a:ext cx="17039749" cy="1139741"/>
              <a:chOff x="714774" y="1418903"/>
              <a:chExt cx="17039749" cy="1139741"/>
            </a:xfrm>
          </p:grpSpPr>
          <p:sp>
            <p:nvSpPr>
              <p:cNvPr id="52" name="TextBox 14">
                <a:extLst>
                  <a:ext uri="{FF2B5EF4-FFF2-40B4-BE49-F238E27FC236}">
                    <a16:creationId xmlns:a16="http://schemas.microsoft.com/office/drawing/2014/main" id="{C229C406-E30F-02BF-DF35-6A0B23D45B1E}"/>
                  </a:ext>
                </a:extLst>
              </p:cNvPr>
              <p:cNvSpPr txBox="1"/>
              <p:nvPr/>
            </p:nvSpPr>
            <p:spPr>
              <a:xfrm>
                <a:off x="714774" y="1418903"/>
                <a:ext cx="7962899" cy="1136593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 algn="l">
                  <a:lnSpc>
                    <a:spcPts val="10120"/>
                  </a:lnSpc>
                </a:pPr>
                <a:r>
                  <a:rPr lang="en-US" sz="4600" b="1" spc="-230" dirty="0">
                    <a:solidFill>
                      <a:srgbClr val="FFFFFF"/>
                    </a:solidFill>
                    <a:latin typeface="Poppins Ultra-Bold"/>
                    <a:ea typeface="Poppins Ultra-Bold"/>
                    <a:cs typeface="Poppins Ultra-Bold"/>
                    <a:sym typeface="Poppins Ultra-Bold"/>
                  </a:rPr>
                  <a:t>Gestão de mídia social</a:t>
                </a:r>
                <a:endParaRPr lang="en-US" sz="4600" b="1" spc="-230" dirty="0">
                  <a:solidFill>
                    <a:srgbClr val="89FFDB"/>
                  </a:solidFill>
                  <a:latin typeface="Poppins Ultra-Bold"/>
                  <a:ea typeface="Poppins Ultra-Bold"/>
                  <a:cs typeface="Poppins Ultra-Bold"/>
                  <a:sym typeface="Poppins Ultra-Bold"/>
                </a:endParaRPr>
              </a:p>
            </p:txBody>
          </p:sp>
          <p:grpSp>
            <p:nvGrpSpPr>
              <p:cNvPr id="53" name="Agrupar 52">
                <a:extLst>
                  <a:ext uri="{FF2B5EF4-FFF2-40B4-BE49-F238E27FC236}">
                    <a16:creationId xmlns:a16="http://schemas.microsoft.com/office/drawing/2014/main" id="{FF2ABE92-5063-00FB-25C7-FE70345BCB08}"/>
                  </a:ext>
                </a:extLst>
              </p:cNvPr>
              <p:cNvGrpSpPr/>
              <p:nvPr/>
            </p:nvGrpSpPr>
            <p:grpSpPr>
              <a:xfrm>
                <a:off x="9517375" y="1662025"/>
                <a:ext cx="8237148" cy="896619"/>
                <a:chOff x="9746052" y="2358124"/>
                <a:chExt cx="8237148" cy="896619"/>
              </a:xfrm>
            </p:grpSpPr>
            <p:sp>
              <p:nvSpPr>
                <p:cNvPr id="54" name="Freeform 18">
                  <a:extLst>
                    <a:ext uri="{FF2B5EF4-FFF2-40B4-BE49-F238E27FC236}">
                      <a16:creationId xmlns:a16="http://schemas.microsoft.com/office/drawing/2014/main" id="{33B0600F-5F0A-8479-5987-35961AA22E73}"/>
                    </a:ext>
                  </a:extLst>
                </p:cNvPr>
                <p:cNvSpPr/>
                <p:nvPr/>
              </p:nvSpPr>
              <p:spPr>
                <a:xfrm>
                  <a:off x="9746052" y="2358124"/>
                  <a:ext cx="868905" cy="8966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8905" h="896619">
                      <a:moveTo>
                        <a:pt x="0" y="0"/>
                      </a:moveTo>
                      <a:lnTo>
                        <a:pt x="868904" y="0"/>
                      </a:lnTo>
                      <a:lnTo>
                        <a:pt x="868904" y="896619"/>
                      </a:lnTo>
                      <a:lnTo>
                        <a:pt x="0" y="89661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a:blipFill>
              </p:spPr>
            </p:sp>
            <p:sp>
              <p:nvSpPr>
                <p:cNvPr id="55" name="TextBox 24">
                  <a:extLst>
                    <a:ext uri="{FF2B5EF4-FFF2-40B4-BE49-F238E27FC236}">
                      <a16:creationId xmlns:a16="http://schemas.microsoft.com/office/drawing/2014/main" id="{5BBEF1E6-7448-366C-805E-93AD5F9D6B3D}"/>
                    </a:ext>
                  </a:extLst>
                </p:cNvPr>
                <p:cNvSpPr txBox="1"/>
                <p:nvPr/>
              </p:nvSpPr>
              <p:spPr>
                <a:xfrm>
                  <a:off x="11090953" y="2469990"/>
                  <a:ext cx="6892247" cy="632353"/>
                </a:xfrm>
                <a:prstGeom prst="rect">
                  <a:avLst/>
                </a:prstGeom>
              </p:spPr>
              <p:txBody>
                <a:bodyPr wrap="square" lIns="0" tIns="0" rIns="0" bIns="0" rtlCol="0" anchor="t">
                  <a:spAutoFit/>
                </a:bodyPr>
                <a:lstStyle/>
                <a:p>
                  <a:pPr algn="l">
                    <a:lnSpc>
                      <a:spcPts val="4934"/>
                    </a:lnSpc>
                  </a:pPr>
                  <a:r>
                    <a:rPr lang="en-US" sz="4485" b="1" spc="-112" dirty="0">
                      <a:solidFill>
                        <a:srgbClr val="89FFDB"/>
                      </a:solidFill>
                      <a:latin typeface="Poppins Semi-Bold"/>
                      <a:ea typeface="Poppins Semi-Bold"/>
                      <a:cs typeface="Poppins Semi-Bold"/>
                      <a:sym typeface="Poppins Semi-Bold"/>
                    </a:rPr>
                    <a:t>R$120,00 </a:t>
                  </a:r>
                  <a:r>
                    <a:rPr lang="en-US" sz="2800" b="1" spc="-112" dirty="0" err="1">
                      <a:solidFill>
                        <a:srgbClr val="FFFFFF"/>
                      </a:solidFill>
                      <a:latin typeface="Poppins Semi-Bold"/>
                      <a:ea typeface="Poppins Semi-Bold"/>
                      <a:cs typeface="Poppins Semi-Bold"/>
                      <a:sym typeface="Poppins Semi-Bold"/>
                    </a:rPr>
                    <a:t>Mensais</a:t>
                  </a:r>
                  <a:endParaRPr lang="en-US" sz="2800" b="1" spc="-112" dirty="0">
                    <a:solidFill>
                      <a:srgbClr val="FFFFFF"/>
                    </a:solidFill>
                    <a:latin typeface="Poppins Semi-Bold"/>
                    <a:ea typeface="Poppins Semi-Bold"/>
                    <a:cs typeface="Poppins Semi-Bold"/>
                    <a:sym typeface="Poppins Semi-Bold"/>
                  </a:endParaRPr>
                </a:p>
              </p:txBody>
            </p:sp>
          </p:grpSp>
        </p:grpSp>
      </p:grpSp>
      <p:grpSp>
        <p:nvGrpSpPr>
          <p:cNvPr id="61" name="Agrupar 60">
            <a:extLst>
              <a:ext uri="{FF2B5EF4-FFF2-40B4-BE49-F238E27FC236}">
                <a16:creationId xmlns:a16="http://schemas.microsoft.com/office/drawing/2014/main" id="{EC9D8EC3-5BAA-2AF2-515C-609981EE90A9}"/>
              </a:ext>
            </a:extLst>
          </p:cNvPr>
          <p:cNvGrpSpPr/>
          <p:nvPr/>
        </p:nvGrpSpPr>
        <p:grpSpPr>
          <a:xfrm>
            <a:off x="695724" y="6463814"/>
            <a:ext cx="17268426" cy="1803886"/>
            <a:chOff x="714774" y="1376144"/>
            <a:chExt cx="17268426" cy="1803886"/>
          </a:xfrm>
        </p:grpSpPr>
        <p:grpSp>
          <p:nvGrpSpPr>
            <p:cNvPr id="62" name="Group 9">
              <a:extLst>
                <a:ext uri="{FF2B5EF4-FFF2-40B4-BE49-F238E27FC236}">
                  <a16:creationId xmlns:a16="http://schemas.microsoft.com/office/drawing/2014/main" id="{1996CBAF-DD79-3044-B5BC-E57B9FF6F1E9}"/>
                </a:ext>
              </a:extLst>
            </p:cNvPr>
            <p:cNvGrpSpPr/>
            <p:nvPr/>
          </p:nvGrpSpPr>
          <p:grpSpPr>
            <a:xfrm>
              <a:off x="9172718" y="1376144"/>
              <a:ext cx="8810482" cy="1803886"/>
              <a:chOff x="-72971" y="-38100"/>
              <a:chExt cx="1679683" cy="500548"/>
            </a:xfrm>
          </p:grpSpPr>
          <p:sp>
            <p:nvSpPr>
              <p:cNvPr id="68" name="Freeform 10">
                <a:extLst>
                  <a:ext uri="{FF2B5EF4-FFF2-40B4-BE49-F238E27FC236}">
                    <a16:creationId xmlns:a16="http://schemas.microsoft.com/office/drawing/2014/main" id="{172D6638-8010-9BA3-AE66-284B5908BFD3}"/>
                  </a:ext>
                </a:extLst>
              </p:cNvPr>
              <p:cNvSpPr/>
              <p:nvPr/>
            </p:nvSpPr>
            <p:spPr>
              <a:xfrm>
                <a:off x="-72971" y="-18298"/>
                <a:ext cx="1636087" cy="350610"/>
              </a:xfrm>
              <a:custGeom>
                <a:avLst/>
                <a:gdLst/>
                <a:ahLst/>
                <a:cxnLst/>
                <a:rect l="l" t="t" r="r" b="b"/>
                <a:pathLst>
                  <a:path w="1606712" h="462448">
                    <a:moveTo>
                      <a:pt x="68190" y="0"/>
                    </a:moveTo>
                    <a:lnTo>
                      <a:pt x="1538523" y="0"/>
                    </a:lnTo>
                    <a:cubicBezTo>
                      <a:pt x="1556608" y="0"/>
                      <a:pt x="1573952" y="7184"/>
                      <a:pt x="1586740" y="19972"/>
                    </a:cubicBezTo>
                    <a:cubicBezTo>
                      <a:pt x="1599528" y="32760"/>
                      <a:pt x="1606712" y="50105"/>
                      <a:pt x="1606712" y="68190"/>
                    </a:cubicBezTo>
                    <a:lnTo>
                      <a:pt x="1606712" y="394258"/>
                    </a:lnTo>
                    <a:cubicBezTo>
                      <a:pt x="1606712" y="431918"/>
                      <a:pt x="1576183" y="462448"/>
                      <a:pt x="1538523" y="462448"/>
                    </a:cubicBezTo>
                    <a:lnTo>
                      <a:pt x="68190" y="462448"/>
                    </a:lnTo>
                    <a:cubicBezTo>
                      <a:pt x="30529" y="462448"/>
                      <a:pt x="0" y="431918"/>
                      <a:pt x="0" y="394258"/>
                    </a:cubicBezTo>
                    <a:lnTo>
                      <a:pt x="0" y="68190"/>
                    </a:lnTo>
                    <a:cubicBezTo>
                      <a:pt x="0" y="30529"/>
                      <a:pt x="30529" y="0"/>
                      <a:pt x="68190" y="0"/>
                    </a:cubicBezTo>
                    <a:close/>
                  </a:path>
                </a:pathLst>
              </a:custGeom>
              <a:solidFill>
                <a:srgbClr val="89FFDB">
                  <a:alpha val="6667"/>
                </a:srgbClr>
              </a:solidFill>
            </p:spPr>
          </p:sp>
          <p:sp>
            <p:nvSpPr>
              <p:cNvPr id="69" name="TextBox 11">
                <a:extLst>
                  <a:ext uri="{FF2B5EF4-FFF2-40B4-BE49-F238E27FC236}">
                    <a16:creationId xmlns:a16="http://schemas.microsoft.com/office/drawing/2014/main" id="{576FB251-4170-E4A1-8ED6-C928E803F39C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1606712" cy="50054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63" name="Agrupar 62">
              <a:extLst>
                <a:ext uri="{FF2B5EF4-FFF2-40B4-BE49-F238E27FC236}">
                  <a16:creationId xmlns:a16="http://schemas.microsoft.com/office/drawing/2014/main" id="{12FD2970-E52F-1AED-34B3-C3CF7BE81B77}"/>
                </a:ext>
              </a:extLst>
            </p:cNvPr>
            <p:cNvGrpSpPr/>
            <p:nvPr/>
          </p:nvGrpSpPr>
          <p:grpSpPr>
            <a:xfrm>
              <a:off x="714774" y="1418903"/>
              <a:ext cx="17039749" cy="1139741"/>
              <a:chOff x="714774" y="1418903"/>
              <a:chExt cx="17039749" cy="1139741"/>
            </a:xfrm>
          </p:grpSpPr>
          <p:sp>
            <p:nvSpPr>
              <p:cNvPr id="64" name="TextBox 14">
                <a:extLst>
                  <a:ext uri="{FF2B5EF4-FFF2-40B4-BE49-F238E27FC236}">
                    <a16:creationId xmlns:a16="http://schemas.microsoft.com/office/drawing/2014/main" id="{50CA121A-E057-C5BD-57DA-A3D4A0A55A68}"/>
                  </a:ext>
                </a:extLst>
              </p:cNvPr>
              <p:cNvSpPr txBox="1"/>
              <p:nvPr/>
            </p:nvSpPr>
            <p:spPr>
              <a:xfrm>
                <a:off x="714774" y="1418903"/>
                <a:ext cx="7962899" cy="1136593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 algn="l">
                  <a:lnSpc>
                    <a:spcPts val="10120"/>
                  </a:lnSpc>
                </a:pPr>
                <a:r>
                  <a:rPr lang="en-US" sz="4600" b="1" spc="-230" dirty="0">
                    <a:solidFill>
                      <a:srgbClr val="FFFFFF"/>
                    </a:solidFill>
                    <a:latin typeface="Poppins Ultra-Bold"/>
                    <a:ea typeface="Poppins Ultra-Bold"/>
                    <a:cs typeface="Poppins Ultra-Bold"/>
                    <a:sym typeface="Poppins Ultra-Bold"/>
                  </a:rPr>
                  <a:t>Consultoria em TI</a:t>
                </a:r>
                <a:endParaRPr lang="en-US" sz="4600" b="1" spc="-230" dirty="0">
                  <a:solidFill>
                    <a:srgbClr val="89FFDB"/>
                  </a:solidFill>
                  <a:latin typeface="Poppins Ultra-Bold"/>
                  <a:ea typeface="Poppins Ultra-Bold"/>
                  <a:cs typeface="Poppins Ultra-Bold"/>
                  <a:sym typeface="Poppins Ultra-Bold"/>
                </a:endParaRPr>
              </a:p>
            </p:txBody>
          </p:sp>
          <p:grpSp>
            <p:nvGrpSpPr>
              <p:cNvPr id="65" name="Agrupar 64">
                <a:extLst>
                  <a:ext uri="{FF2B5EF4-FFF2-40B4-BE49-F238E27FC236}">
                    <a16:creationId xmlns:a16="http://schemas.microsoft.com/office/drawing/2014/main" id="{2D8475E8-9599-BA35-4927-BC25C9DCBCFC}"/>
                  </a:ext>
                </a:extLst>
              </p:cNvPr>
              <p:cNvGrpSpPr/>
              <p:nvPr/>
            </p:nvGrpSpPr>
            <p:grpSpPr>
              <a:xfrm>
                <a:off x="9517375" y="1662025"/>
                <a:ext cx="8237148" cy="896619"/>
                <a:chOff x="9746052" y="2358124"/>
                <a:chExt cx="8237148" cy="896619"/>
              </a:xfrm>
            </p:grpSpPr>
            <p:sp>
              <p:nvSpPr>
                <p:cNvPr id="66" name="Freeform 18">
                  <a:extLst>
                    <a:ext uri="{FF2B5EF4-FFF2-40B4-BE49-F238E27FC236}">
                      <a16:creationId xmlns:a16="http://schemas.microsoft.com/office/drawing/2014/main" id="{8AF5D8C9-0B52-AB60-DF14-D0A6D791CFF5}"/>
                    </a:ext>
                  </a:extLst>
                </p:cNvPr>
                <p:cNvSpPr/>
                <p:nvPr/>
              </p:nvSpPr>
              <p:spPr>
                <a:xfrm>
                  <a:off x="9746052" y="2358124"/>
                  <a:ext cx="868905" cy="8966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8905" h="896619">
                      <a:moveTo>
                        <a:pt x="0" y="0"/>
                      </a:moveTo>
                      <a:lnTo>
                        <a:pt x="868904" y="0"/>
                      </a:lnTo>
                      <a:lnTo>
                        <a:pt x="868904" y="896619"/>
                      </a:lnTo>
                      <a:lnTo>
                        <a:pt x="0" y="89661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a:blipFill>
              </p:spPr>
            </p:sp>
            <p:sp>
              <p:nvSpPr>
                <p:cNvPr id="67" name="TextBox 24">
                  <a:extLst>
                    <a:ext uri="{FF2B5EF4-FFF2-40B4-BE49-F238E27FC236}">
                      <a16:creationId xmlns:a16="http://schemas.microsoft.com/office/drawing/2014/main" id="{315971BA-9B18-84C8-8F29-652F9EED872D}"/>
                    </a:ext>
                  </a:extLst>
                </p:cNvPr>
                <p:cNvSpPr txBox="1"/>
                <p:nvPr/>
              </p:nvSpPr>
              <p:spPr>
                <a:xfrm>
                  <a:off x="11090953" y="2469990"/>
                  <a:ext cx="6892247" cy="632353"/>
                </a:xfrm>
                <a:prstGeom prst="rect">
                  <a:avLst/>
                </a:prstGeom>
              </p:spPr>
              <p:txBody>
                <a:bodyPr wrap="square" lIns="0" tIns="0" rIns="0" bIns="0" rtlCol="0" anchor="t">
                  <a:spAutoFit/>
                </a:bodyPr>
                <a:lstStyle/>
                <a:p>
                  <a:pPr algn="l">
                    <a:lnSpc>
                      <a:spcPts val="4934"/>
                    </a:lnSpc>
                  </a:pPr>
                  <a:r>
                    <a:rPr lang="en-US" sz="4485" b="1" spc="-112" dirty="0">
                      <a:solidFill>
                        <a:srgbClr val="89FFDB"/>
                      </a:solidFill>
                      <a:latin typeface="Poppins Semi-Bold"/>
                      <a:ea typeface="Poppins Semi-Bold"/>
                      <a:cs typeface="Poppins Semi-Bold"/>
                      <a:sym typeface="Poppins Semi-Bold"/>
                    </a:rPr>
                    <a:t>R$150,00 </a:t>
                  </a:r>
                  <a:r>
                    <a:rPr lang="en-US" sz="2800" b="1" spc="-112" dirty="0" err="1">
                      <a:solidFill>
                        <a:srgbClr val="FFFFFF"/>
                      </a:solidFill>
                      <a:latin typeface="Poppins Semi-Bold"/>
                      <a:ea typeface="Poppins Semi-Bold"/>
                      <a:cs typeface="Poppins Semi-Bold"/>
                      <a:sym typeface="Poppins Semi-Bold"/>
                    </a:rPr>
                    <a:t>Mensais</a:t>
                  </a:r>
                  <a:endParaRPr lang="en-US" sz="2800" b="1" spc="-112" dirty="0">
                    <a:solidFill>
                      <a:srgbClr val="FFFFFF"/>
                    </a:solidFill>
                    <a:latin typeface="Poppins Semi-Bold"/>
                    <a:ea typeface="Poppins Semi-Bold"/>
                    <a:cs typeface="Poppins Semi-Bold"/>
                    <a:sym typeface="Poppins Semi-Bold"/>
                  </a:endParaRPr>
                </a:p>
              </p:txBody>
            </p:sp>
          </p:grpSp>
        </p:grpSp>
      </p:grpSp>
      <p:sp>
        <p:nvSpPr>
          <p:cNvPr id="70" name="TextBox 11">
            <a:extLst>
              <a:ext uri="{FF2B5EF4-FFF2-40B4-BE49-F238E27FC236}">
                <a16:creationId xmlns:a16="http://schemas.microsoft.com/office/drawing/2014/main" id="{5B7926F6-1841-4583-0DBA-68BAB6934F80}"/>
              </a:ext>
            </a:extLst>
          </p:cNvPr>
          <p:cNvSpPr txBox="1"/>
          <p:nvPr/>
        </p:nvSpPr>
        <p:spPr>
          <a:xfrm>
            <a:off x="676674" y="516099"/>
            <a:ext cx="16497300" cy="13161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0120"/>
              </a:lnSpc>
            </a:pPr>
            <a:r>
              <a:rPr lang="en-US" sz="9600" b="1" spc="-230" dirty="0">
                <a:solidFill>
                  <a:srgbClr val="FFFFFF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Investimento</a:t>
            </a:r>
            <a:r>
              <a:rPr lang="en-US" sz="9600" b="1" spc="-230" dirty="0">
                <a:solidFill>
                  <a:srgbClr val="89FFDB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.</a:t>
            </a:r>
          </a:p>
        </p:txBody>
      </p:sp>
      <p:sp>
        <p:nvSpPr>
          <p:cNvPr id="72" name="Freeform 11">
            <a:extLst>
              <a:ext uri="{FF2B5EF4-FFF2-40B4-BE49-F238E27FC236}">
                <a16:creationId xmlns:a16="http://schemas.microsoft.com/office/drawing/2014/main" id="{6BA453AF-E82F-387D-19C5-768BACA2894B}"/>
              </a:ext>
            </a:extLst>
          </p:cNvPr>
          <p:cNvSpPr/>
          <p:nvPr/>
        </p:nvSpPr>
        <p:spPr>
          <a:xfrm>
            <a:off x="15163800" y="9407777"/>
            <a:ext cx="2785338" cy="612774"/>
          </a:xfrm>
          <a:custGeom>
            <a:avLst/>
            <a:gdLst/>
            <a:ahLst/>
            <a:cxnLst/>
            <a:rect l="l" t="t" r="r" b="b"/>
            <a:pathLst>
              <a:path w="4173083" h="918078">
                <a:moveTo>
                  <a:pt x="0" y="0"/>
                </a:moveTo>
                <a:lnTo>
                  <a:pt x="4173083" y="0"/>
                </a:lnTo>
                <a:lnTo>
                  <a:pt x="4173083" y="918078"/>
                </a:lnTo>
                <a:lnTo>
                  <a:pt x="0" y="91807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08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1022061" y="4409437"/>
            <a:ext cx="6046738" cy="2349872"/>
            <a:chOff x="0" y="1175661"/>
            <a:chExt cx="7564899" cy="3133163"/>
          </a:xfrm>
        </p:grpSpPr>
        <p:sp>
          <p:nvSpPr>
            <p:cNvPr id="3" name="Freeform 3"/>
            <p:cNvSpPr/>
            <p:nvPr/>
          </p:nvSpPr>
          <p:spPr>
            <a:xfrm>
              <a:off x="0" y="1175661"/>
              <a:ext cx="783028" cy="783028"/>
            </a:xfrm>
            <a:custGeom>
              <a:avLst/>
              <a:gdLst/>
              <a:ahLst/>
              <a:cxnLst/>
              <a:rect l="l" t="t" r="r" b="b"/>
              <a:pathLst>
                <a:path w="783028" h="783028">
                  <a:moveTo>
                    <a:pt x="0" y="0"/>
                  </a:moveTo>
                  <a:lnTo>
                    <a:pt x="783028" y="0"/>
                  </a:lnTo>
                  <a:lnTo>
                    <a:pt x="783028" y="783028"/>
                  </a:lnTo>
                  <a:lnTo>
                    <a:pt x="0" y="7830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23509" y="3549305"/>
              <a:ext cx="759519" cy="759519"/>
            </a:xfrm>
            <a:custGeom>
              <a:avLst/>
              <a:gdLst/>
              <a:ahLst/>
              <a:cxnLst/>
              <a:rect l="l" t="t" r="r" b="b"/>
              <a:pathLst>
                <a:path w="759519" h="759519">
                  <a:moveTo>
                    <a:pt x="0" y="0"/>
                  </a:moveTo>
                  <a:lnTo>
                    <a:pt x="759519" y="0"/>
                  </a:lnTo>
                  <a:lnTo>
                    <a:pt x="759519" y="759519"/>
                  </a:lnTo>
                  <a:lnTo>
                    <a:pt x="0" y="7595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5" name="Freeform 5"/>
            <p:cNvSpPr/>
            <p:nvPr/>
          </p:nvSpPr>
          <p:spPr>
            <a:xfrm>
              <a:off x="23509" y="2446903"/>
              <a:ext cx="759519" cy="584139"/>
            </a:xfrm>
            <a:custGeom>
              <a:avLst/>
              <a:gdLst/>
              <a:ahLst/>
              <a:cxnLst/>
              <a:rect l="l" t="t" r="r" b="b"/>
              <a:pathLst>
                <a:path w="759519" h="584139">
                  <a:moveTo>
                    <a:pt x="0" y="0"/>
                  </a:moveTo>
                  <a:lnTo>
                    <a:pt x="759519" y="0"/>
                  </a:lnTo>
                  <a:lnTo>
                    <a:pt x="759519" y="584139"/>
                  </a:lnTo>
                  <a:lnTo>
                    <a:pt x="0" y="58413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8" name="TextBox 8"/>
            <p:cNvSpPr txBox="1"/>
            <p:nvPr/>
          </p:nvSpPr>
          <p:spPr>
            <a:xfrm>
              <a:off x="1221115" y="1233508"/>
              <a:ext cx="5993189" cy="5509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359"/>
                </a:lnSpc>
              </a:pPr>
              <a:r>
                <a:rPr lang="en-US" sz="2400" dirty="0">
                  <a:solidFill>
                    <a:srgbClr val="FFFFFF">
                      <a:alpha val="64706"/>
                    </a:srgbClr>
                  </a:solidFill>
                  <a:latin typeface="Poppins"/>
                  <a:ea typeface="Poppins"/>
                  <a:cs typeface="Poppins"/>
                  <a:sym typeface="Poppins"/>
                </a:rPr>
                <a:t>www.codemaze.com.br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1221114" y="2392928"/>
              <a:ext cx="6343785" cy="55092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l">
                <a:lnSpc>
                  <a:spcPts val="3359"/>
                </a:lnSpc>
              </a:pPr>
              <a:r>
                <a:rPr lang="en-US" sz="2400" dirty="0">
                  <a:solidFill>
                    <a:srgbClr val="FFFFFF">
                      <a:alpha val="64706"/>
                    </a:srgbClr>
                  </a:solidFill>
                  <a:latin typeface="Poppins"/>
                  <a:ea typeface="Poppins"/>
                  <a:cs typeface="Poppins"/>
                  <a:sym typeface="Poppins"/>
                </a:rPr>
                <a:t>faleconosco@codemaze.com.br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1221115" y="3609741"/>
              <a:ext cx="4081103" cy="5509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359"/>
                </a:lnSpc>
              </a:pPr>
              <a:r>
                <a:rPr lang="en-US" sz="2400" dirty="0">
                  <a:solidFill>
                    <a:srgbClr val="FFFFFF">
                      <a:alpha val="64706"/>
                    </a:srgbClr>
                  </a:solidFill>
                  <a:latin typeface="Poppins"/>
                  <a:ea typeface="Poppins"/>
                  <a:cs typeface="Poppins"/>
                  <a:sym typeface="Poppins"/>
                </a:rPr>
                <a:t>(11) 98273-4350</a:t>
              </a:r>
            </a:p>
          </p:txBody>
        </p:sp>
      </p:grpSp>
      <p:sp>
        <p:nvSpPr>
          <p:cNvPr id="11" name="Freeform 11"/>
          <p:cNvSpPr/>
          <p:nvPr/>
        </p:nvSpPr>
        <p:spPr>
          <a:xfrm>
            <a:off x="10827005" y="5581920"/>
            <a:ext cx="9682760" cy="9682760"/>
          </a:xfrm>
          <a:custGeom>
            <a:avLst/>
            <a:gdLst/>
            <a:ahLst/>
            <a:cxnLst/>
            <a:rect l="l" t="t" r="r" b="b"/>
            <a:pathLst>
              <a:path w="9682760" h="9682760">
                <a:moveTo>
                  <a:pt x="0" y="0"/>
                </a:moveTo>
                <a:lnTo>
                  <a:pt x="9682759" y="0"/>
                </a:lnTo>
                <a:lnTo>
                  <a:pt x="9682759" y="9682760"/>
                </a:lnTo>
                <a:lnTo>
                  <a:pt x="0" y="968276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alphaModFix amt="25000"/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 dirty="0"/>
          </a:p>
        </p:txBody>
      </p:sp>
      <p:sp>
        <p:nvSpPr>
          <p:cNvPr id="12" name="Freeform 12"/>
          <p:cNvSpPr/>
          <p:nvPr/>
        </p:nvSpPr>
        <p:spPr>
          <a:xfrm>
            <a:off x="1028700" y="-1352220"/>
            <a:ext cx="3537731" cy="3537731"/>
          </a:xfrm>
          <a:custGeom>
            <a:avLst/>
            <a:gdLst/>
            <a:ahLst/>
            <a:cxnLst/>
            <a:rect l="l" t="t" r="r" b="b"/>
            <a:pathLst>
              <a:path w="3537731" h="3537731">
                <a:moveTo>
                  <a:pt x="0" y="0"/>
                </a:moveTo>
                <a:lnTo>
                  <a:pt x="3537731" y="0"/>
                </a:lnTo>
                <a:lnTo>
                  <a:pt x="3537731" y="3537731"/>
                </a:lnTo>
                <a:lnTo>
                  <a:pt x="0" y="353773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alphaModFix amt="25000"/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413264" y="3168278"/>
            <a:ext cx="9042668" cy="389221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0120"/>
              </a:lnSpc>
            </a:pPr>
            <a:r>
              <a:rPr lang="en-US" sz="7200" b="1" spc="-230" dirty="0">
                <a:solidFill>
                  <a:srgbClr val="FFFFFF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Entre</a:t>
            </a:r>
          </a:p>
          <a:p>
            <a:pPr algn="l">
              <a:lnSpc>
                <a:spcPts val="10120"/>
              </a:lnSpc>
            </a:pPr>
            <a:r>
              <a:rPr lang="en-US" sz="7200" b="1" spc="-230" dirty="0" err="1">
                <a:solidFill>
                  <a:srgbClr val="FFFFFF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em</a:t>
            </a:r>
            <a:r>
              <a:rPr lang="en-US" sz="7200" b="1" spc="-230" dirty="0">
                <a:solidFill>
                  <a:srgbClr val="FFFFFF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 </a:t>
            </a:r>
            <a:r>
              <a:rPr lang="en-US" sz="7200" b="1" spc="-230" dirty="0" err="1">
                <a:solidFill>
                  <a:srgbClr val="FFFFFF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contato</a:t>
            </a:r>
            <a:r>
              <a:rPr lang="en-US" sz="7200" b="1" spc="-230" dirty="0">
                <a:solidFill>
                  <a:srgbClr val="FFFFFF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 e tire </a:t>
            </a:r>
            <a:r>
              <a:rPr lang="en-US" sz="7200" b="1" spc="-230" dirty="0" err="1">
                <a:solidFill>
                  <a:srgbClr val="FFFFFF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suas</a:t>
            </a:r>
            <a:r>
              <a:rPr lang="en-US" sz="7200" b="1" spc="-230" dirty="0">
                <a:solidFill>
                  <a:srgbClr val="FFFFFF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 </a:t>
            </a:r>
            <a:r>
              <a:rPr lang="en-US" sz="7200" b="1" spc="-230" dirty="0" err="1">
                <a:solidFill>
                  <a:srgbClr val="FFFFFF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dúvidas</a:t>
            </a:r>
            <a:r>
              <a:rPr lang="en-US" sz="9200" b="1" spc="-230" dirty="0">
                <a:solidFill>
                  <a:srgbClr val="89FFDB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.</a:t>
            </a:r>
          </a:p>
        </p:txBody>
      </p:sp>
      <p:grpSp>
        <p:nvGrpSpPr>
          <p:cNvPr id="14" name="Group 14"/>
          <p:cNvGrpSpPr/>
          <p:nvPr/>
        </p:nvGrpSpPr>
        <p:grpSpPr>
          <a:xfrm>
            <a:off x="10491688" y="2686100"/>
            <a:ext cx="6958112" cy="4719270"/>
            <a:chOff x="0" y="-38100"/>
            <a:chExt cx="1930760" cy="1309519"/>
          </a:xfrm>
        </p:grpSpPr>
        <p:sp>
          <p:nvSpPr>
            <p:cNvPr id="15" name="Freeform 15"/>
            <p:cNvSpPr/>
            <p:nvPr/>
          </p:nvSpPr>
          <p:spPr>
            <a:xfrm>
              <a:off x="64386" y="298373"/>
              <a:ext cx="1866374" cy="916309"/>
            </a:xfrm>
            <a:custGeom>
              <a:avLst/>
              <a:gdLst/>
              <a:ahLst/>
              <a:cxnLst/>
              <a:rect l="l" t="t" r="r" b="b"/>
              <a:pathLst>
                <a:path w="1600108" h="1271419">
                  <a:moveTo>
                    <a:pt x="68471" y="0"/>
                  </a:moveTo>
                  <a:lnTo>
                    <a:pt x="1531637" y="0"/>
                  </a:lnTo>
                  <a:cubicBezTo>
                    <a:pt x="1549796" y="0"/>
                    <a:pt x="1567212" y="7214"/>
                    <a:pt x="1580053" y="20055"/>
                  </a:cubicBezTo>
                  <a:cubicBezTo>
                    <a:pt x="1592894" y="32895"/>
                    <a:pt x="1600108" y="50311"/>
                    <a:pt x="1600108" y="68471"/>
                  </a:cubicBezTo>
                  <a:lnTo>
                    <a:pt x="1600108" y="1202948"/>
                  </a:lnTo>
                  <a:cubicBezTo>
                    <a:pt x="1600108" y="1221107"/>
                    <a:pt x="1592894" y="1238523"/>
                    <a:pt x="1580053" y="1251364"/>
                  </a:cubicBezTo>
                  <a:cubicBezTo>
                    <a:pt x="1567212" y="1264205"/>
                    <a:pt x="1549796" y="1271419"/>
                    <a:pt x="1531637" y="1271419"/>
                  </a:cubicBezTo>
                  <a:lnTo>
                    <a:pt x="68471" y="1271419"/>
                  </a:lnTo>
                  <a:cubicBezTo>
                    <a:pt x="50311" y="1271419"/>
                    <a:pt x="32895" y="1264205"/>
                    <a:pt x="20055" y="1251364"/>
                  </a:cubicBezTo>
                  <a:cubicBezTo>
                    <a:pt x="7214" y="1238523"/>
                    <a:pt x="0" y="1221107"/>
                    <a:pt x="0" y="1202948"/>
                  </a:cubicBezTo>
                  <a:lnTo>
                    <a:pt x="0" y="68471"/>
                  </a:lnTo>
                  <a:cubicBezTo>
                    <a:pt x="0" y="50311"/>
                    <a:pt x="7214" y="32895"/>
                    <a:pt x="20055" y="20055"/>
                  </a:cubicBezTo>
                  <a:cubicBezTo>
                    <a:pt x="32895" y="7214"/>
                    <a:pt x="50311" y="0"/>
                    <a:pt x="68471" y="0"/>
                  </a:cubicBezTo>
                  <a:close/>
                </a:path>
              </a:pathLst>
            </a:custGeom>
            <a:solidFill>
              <a:srgbClr val="89FFDB">
                <a:alpha val="6667"/>
              </a:srgbClr>
            </a:solidFill>
          </p:spPr>
          <p:txBody>
            <a:bodyPr/>
            <a:lstStyle/>
            <a:p>
              <a:endParaRPr lang="pt-BR" dirty="0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-38100"/>
              <a:ext cx="1600108" cy="130951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8" name="Freeform 11">
            <a:extLst>
              <a:ext uri="{FF2B5EF4-FFF2-40B4-BE49-F238E27FC236}">
                <a16:creationId xmlns:a16="http://schemas.microsoft.com/office/drawing/2014/main" id="{3928892D-5328-53C2-6CED-8072DFAFD0A9}"/>
              </a:ext>
            </a:extLst>
          </p:cNvPr>
          <p:cNvSpPr/>
          <p:nvPr/>
        </p:nvSpPr>
        <p:spPr>
          <a:xfrm>
            <a:off x="15163800" y="9407777"/>
            <a:ext cx="2785338" cy="612774"/>
          </a:xfrm>
          <a:custGeom>
            <a:avLst/>
            <a:gdLst/>
            <a:ahLst/>
            <a:cxnLst/>
            <a:rect l="l" t="t" r="r" b="b"/>
            <a:pathLst>
              <a:path w="4173083" h="918078">
                <a:moveTo>
                  <a:pt x="0" y="0"/>
                </a:moveTo>
                <a:lnTo>
                  <a:pt x="4173083" y="0"/>
                </a:lnTo>
                <a:lnTo>
                  <a:pt x="4173083" y="918078"/>
                </a:lnTo>
                <a:lnTo>
                  <a:pt x="0" y="918078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623</Words>
  <Application>Microsoft Office PowerPoint</Application>
  <PresentationFormat>Personalizar</PresentationFormat>
  <Paragraphs>58</Paragraphs>
  <Slides>9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6" baseType="lpstr">
      <vt:lpstr>Poppins Ultra-Bold</vt:lpstr>
      <vt:lpstr>Poppins</vt:lpstr>
      <vt:lpstr>Poppins Bold</vt:lpstr>
      <vt:lpstr>Poppins Semi-Bold</vt:lpstr>
      <vt:lpstr>Arial</vt:lpstr>
      <vt:lpstr>Calibri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tecnológica azul de dashboards e relatórios financeiro</dc:title>
  <dc:creator>Michell</dc:creator>
  <cp:lastModifiedBy>Michell T01 - 94 Duarte</cp:lastModifiedBy>
  <cp:revision>29</cp:revision>
  <dcterms:created xsi:type="dcterms:W3CDTF">2006-08-16T00:00:00Z</dcterms:created>
  <dcterms:modified xsi:type="dcterms:W3CDTF">2024-11-21T18:30:05Z</dcterms:modified>
  <dc:identifier>DAGXHl-Or6k</dc:identifier>
</cp:coreProperties>
</file>