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0" r:id="rId4"/>
    <p:sldId id="281" r:id="rId5"/>
    <p:sldId id="282" r:id="rId6"/>
    <p:sldId id="261" r:id="rId7"/>
  </p:sldIdLst>
  <p:sldSz cx="18288000" cy="10287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Bold" panose="00000800000000000000" pitchFamily="2" charset="0"/>
      <p:regular r:id="rId13"/>
      <p:bold r:id="rId14"/>
    </p:embeddedFont>
    <p:embeddedFont>
      <p:font typeface="Poppins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25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5D0C3-C8A3-438F-A5D5-A515F251EAC5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C657-5E68-4D15-A73B-91D757406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76392" y="7419764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7678428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76392" y="2616658"/>
            <a:ext cx="10163208" cy="259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FLUXO PARA</a:t>
            </a:r>
          </a:p>
          <a:p>
            <a:pPr algn="l">
              <a:lnSpc>
                <a:spcPts val="10120"/>
              </a:lnSpc>
            </a:pPr>
            <a:r>
              <a:rPr lang="en-US" sz="9200" b="1" spc="-2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NOVOS CLIENTES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1200" y="1906749"/>
            <a:ext cx="7496208" cy="425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 dirty="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CLIENTES JÁ PROSPECTADOS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A7020-CEF5-3593-2EBF-EE445FDF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>
            <a:extLst>
              <a:ext uri="{FF2B5EF4-FFF2-40B4-BE49-F238E27FC236}">
                <a16:creationId xmlns:a16="http://schemas.microsoft.com/office/drawing/2014/main" id="{09E3A456-C9FD-726F-F8C7-7FDD14699426}"/>
              </a:ext>
            </a:extLst>
          </p:cNvPr>
          <p:cNvSpPr txBox="1"/>
          <p:nvPr/>
        </p:nvSpPr>
        <p:spPr>
          <a:xfrm>
            <a:off x="533400" y="616288"/>
            <a:ext cx="17850019" cy="1301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Social Media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21FF17D-C49F-C7D4-934F-4D24C632E784}"/>
              </a:ext>
            </a:extLst>
          </p:cNvPr>
          <p:cNvGrpSpPr/>
          <p:nvPr/>
        </p:nvGrpSpPr>
        <p:grpSpPr>
          <a:xfrm>
            <a:off x="1170077" y="2949018"/>
            <a:ext cx="2817123" cy="1397436"/>
            <a:chOff x="930214" y="3520195"/>
            <a:chExt cx="2817123" cy="13974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838BA76-D0C5-FE74-31C3-2ED262AA8935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136307D5-9280-7CA0-3BAD-D4D2EA95A36F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64784B0-8414-7227-F688-3CFF182AC68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EA7E1F76-AC10-DDB2-9328-152A08B42C01}"/>
                </a:ext>
              </a:extLst>
            </p:cNvPr>
            <p:cNvSpPr txBox="1"/>
            <p:nvPr/>
          </p:nvSpPr>
          <p:spPr>
            <a:xfrm>
              <a:off x="1022230" y="3819626"/>
              <a:ext cx="2635370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cliente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no </a:t>
              </a:r>
              <a:r>
                <a:rPr lang="en-US" sz="1400" spc="250" dirty="0" err="1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sistema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SGCS, informando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detalhes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EE3A413-5176-BC6E-72B3-354BD06A7125}"/>
              </a:ext>
            </a:extLst>
          </p:cNvPr>
          <p:cNvGrpSpPr/>
          <p:nvPr/>
        </p:nvGrpSpPr>
        <p:grpSpPr>
          <a:xfrm>
            <a:off x="5486400" y="2933700"/>
            <a:ext cx="2817123" cy="1397436"/>
            <a:chOff x="930214" y="3520195"/>
            <a:chExt cx="2817123" cy="1397436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56111F9E-E637-9A69-ED52-F49FF88D9D5C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C5C26B2-3DB6-C35A-1208-95961ADF50EB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313D4A17-3E2E-261C-E85B-C81366D5159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73C07BF8-6EE0-9A8E-F16C-DD7A18F8A345}"/>
                </a:ext>
              </a:extLst>
            </p:cNvPr>
            <p:cNvSpPr txBox="1"/>
            <p:nvPr/>
          </p:nvSpPr>
          <p:spPr>
            <a:xfrm>
              <a:off x="1098788" y="3801421"/>
              <a:ext cx="2554857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 o contrato do cliente, Detalhar os serviços contratados.</a:t>
              </a:r>
              <a:endParaRPr lang="en-US" sz="1400" spc="250" dirty="0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986551-A863-6484-F82B-EB59DB1AB033}"/>
              </a:ext>
            </a:extLst>
          </p:cNvPr>
          <p:cNvGrpSpPr/>
          <p:nvPr/>
        </p:nvGrpSpPr>
        <p:grpSpPr>
          <a:xfrm>
            <a:off x="9753600" y="2933700"/>
            <a:ext cx="2817123" cy="1397436"/>
            <a:chOff x="930214" y="3520195"/>
            <a:chExt cx="2817123" cy="1397436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D9116472-FE7B-BFD5-FEB6-2FE457CA61AB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457D222B-9294-8CEF-2CC8-AE862427D805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4E2BD063-112B-A856-467F-29BB41E2028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D05D8DC0-6A0D-E472-279E-381083B175A4}"/>
                </a:ext>
              </a:extLst>
            </p:cNvPr>
            <p:cNvSpPr txBox="1"/>
            <p:nvPr/>
          </p:nvSpPr>
          <p:spPr>
            <a:xfrm>
              <a:off x="1004257" y="3679944"/>
              <a:ext cx="266903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Confirme no SGCS na</a:t>
              </a:r>
            </a:p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área de contas a receber se a cobrança do cliente está correta.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9959A42-6E6C-1A46-B6B4-C5762BE5C59F}"/>
              </a:ext>
            </a:extLst>
          </p:cNvPr>
          <p:cNvGrpSpPr/>
          <p:nvPr/>
        </p:nvGrpSpPr>
        <p:grpSpPr>
          <a:xfrm>
            <a:off x="13944600" y="2933700"/>
            <a:ext cx="2817123" cy="1397436"/>
            <a:chOff x="930214" y="3520195"/>
            <a:chExt cx="2817123" cy="1397436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AC49B341-D882-1488-A379-1E8303BE70F8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819D4850-BE17-EF0B-5EEE-32FDD668DFAE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2" name="TextBox 5">
                <a:extLst>
                  <a:ext uri="{FF2B5EF4-FFF2-40B4-BE49-F238E27FC236}">
                    <a16:creationId xmlns:a16="http://schemas.microsoft.com/office/drawing/2014/main" id="{38FF5D24-0F3D-EB58-EDB7-70C5E2B80F3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20A24B77-AEC7-9554-7FD7-87C5B61453EA}"/>
                </a:ext>
              </a:extLst>
            </p:cNvPr>
            <p:cNvSpPr txBox="1"/>
            <p:nvPr/>
          </p:nvSpPr>
          <p:spPr>
            <a:xfrm>
              <a:off x="1004257" y="3596395"/>
              <a:ext cx="2669036" cy="12926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Solicitar uma reunião com os sócios para discutir as estratégias sobre o novo serviço contratado.</a:t>
              </a:r>
            </a:p>
          </p:txBody>
        </p:sp>
      </p:grp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FE76B31-5A10-47CA-742D-3AEEDB05CB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87200" y="3613306"/>
            <a:ext cx="149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EA213FE-71ED-015C-45A8-B05DEDC06DA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3523" y="3597988"/>
            <a:ext cx="1450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E5BE899-C2D5-58E1-9502-9FD1F6647BDD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2570723" y="3597988"/>
            <a:ext cx="13738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B2AFD00-7116-8F66-E419-85AD6FB1CA47}"/>
              </a:ext>
            </a:extLst>
          </p:cNvPr>
          <p:cNvGrpSpPr/>
          <p:nvPr/>
        </p:nvGrpSpPr>
        <p:grpSpPr>
          <a:xfrm>
            <a:off x="5882495" y="5249676"/>
            <a:ext cx="6233305" cy="1164107"/>
            <a:chOff x="5637721" y="5783076"/>
            <a:chExt cx="5716079" cy="1164107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97360CB0-74AA-ECC3-F65C-4D2A5976FA3C}"/>
                </a:ext>
              </a:extLst>
            </p:cNvPr>
            <p:cNvSpPr txBox="1"/>
            <p:nvPr/>
          </p:nvSpPr>
          <p:spPr>
            <a:xfrm>
              <a:off x="5637721" y="5783076"/>
              <a:ext cx="5716079" cy="360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pt-BR" sz="2000" dirty="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APÓS A CONCLUSÃO DOS PROCEDIMENTO ACIMA.</a:t>
              </a:r>
              <a:endParaRPr lang="en-US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FD5DAB3C-8B92-42A2-83B3-3982758F5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5760" y="6274435"/>
              <a:ext cx="1" cy="6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B666B740-745A-2987-522F-3E55C7BF68C3}"/>
              </a:ext>
            </a:extLst>
          </p:cNvPr>
          <p:cNvGrpSpPr/>
          <p:nvPr/>
        </p:nvGrpSpPr>
        <p:grpSpPr>
          <a:xfrm>
            <a:off x="5029200" y="6972708"/>
            <a:ext cx="3249524" cy="1677426"/>
            <a:chOff x="930214" y="3520195"/>
            <a:chExt cx="2817123" cy="1397436"/>
          </a:xfrm>
        </p:grpSpPr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00FFE6DA-ED96-44A8-1B54-421ADA09945E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77" name="Freeform 4">
                <a:extLst>
                  <a:ext uri="{FF2B5EF4-FFF2-40B4-BE49-F238E27FC236}">
                    <a16:creationId xmlns:a16="http://schemas.microsoft.com/office/drawing/2014/main" id="{86D3CF90-9348-67DF-3BA4-B0E7254FD26A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78" name="TextBox 5">
                <a:extLst>
                  <a:ext uri="{FF2B5EF4-FFF2-40B4-BE49-F238E27FC236}">
                    <a16:creationId xmlns:a16="http://schemas.microsoft.com/office/drawing/2014/main" id="{034D2097-E63F-63CB-9C38-05BF3DBD816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6" name="TextBox 30">
              <a:extLst>
                <a:ext uri="{FF2B5EF4-FFF2-40B4-BE49-F238E27FC236}">
                  <a16:creationId xmlns:a16="http://schemas.microsoft.com/office/drawing/2014/main" id="{9C3CDEEF-ECE2-0118-339F-BAB47D70BF14}"/>
                </a:ext>
              </a:extLst>
            </p:cNvPr>
            <p:cNvSpPr txBox="1"/>
            <p:nvPr/>
          </p:nvSpPr>
          <p:spPr>
            <a:xfrm>
              <a:off x="1087150" y="3765441"/>
              <a:ext cx="2528066" cy="8974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Agendar as tarefas no sistema SGCS para cada funcionário e definir prazos e metas de trabalho.</a:t>
              </a: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5BF84CE9-4E0E-965D-E280-39C62F196650}"/>
              </a:ext>
            </a:extLst>
          </p:cNvPr>
          <p:cNvGrpSpPr/>
          <p:nvPr/>
        </p:nvGrpSpPr>
        <p:grpSpPr>
          <a:xfrm>
            <a:off x="9730298" y="6966986"/>
            <a:ext cx="3249524" cy="1677426"/>
            <a:chOff x="930214" y="3520195"/>
            <a:chExt cx="2817123" cy="1397436"/>
          </a:xfrm>
        </p:grpSpPr>
        <p:grpSp>
          <p:nvGrpSpPr>
            <p:cNvPr id="80" name="Group 3">
              <a:extLst>
                <a:ext uri="{FF2B5EF4-FFF2-40B4-BE49-F238E27FC236}">
                  <a16:creationId xmlns:a16="http://schemas.microsoft.com/office/drawing/2014/main" id="{5DD5E795-2298-9495-78AF-E4790F9DE017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82" name="Freeform 4">
                <a:extLst>
                  <a:ext uri="{FF2B5EF4-FFF2-40B4-BE49-F238E27FC236}">
                    <a16:creationId xmlns:a16="http://schemas.microsoft.com/office/drawing/2014/main" id="{DF769A6E-9FDA-E9E2-1397-B264B730774C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83" name="TextBox 5">
                <a:extLst>
                  <a:ext uri="{FF2B5EF4-FFF2-40B4-BE49-F238E27FC236}">
                    <a16:creationId xmlns:a16="http://schemas.microsoft.com/office/drawing/2014/main" id="{102DFE9B-2C4E-9A4D-BC97-50756CDA2DB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1" name="TextBox 30">
              <a:extLst>
                <a:ext uri="{FF2B5EF4-FFF2-40B4-BE49-F238E27FC236}">
                  <a16:creationId xmlns:a16="http://schemas.microsoft.com/office/drawing/2014/main" id="{82BB69C7-087F-6CD3-2D12-100C635EBCDE}"/>
                </a:ext>
              </a:extLst>
            </p:cNvPr>
            <p:cNvSpPr txBox="1"/>
            <p:nvPr/>
          </p:nvSpPr>
          <p:spPr>
            <a:xfrm>
              <a:off x="1074742" y="3717347"/>
              <a:ext cx="2528066" cy="10768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Realizar os agendamentos de publicações com data comemorativa referente ao ramo do cliente. (prioridade)</a:t>
              </a:r>
            </a:p>
          </p:txBody>
        </p:sp>
      </p:grp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714750D0-15A4-615E-EA70-481CDCF6543D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 flipV="1">
            <a:off x="8278724" y="7764371"/>
            <a:ext cx="1451574" cy="5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1">
            <a:extLst>
              <a:ext uri="{FF2B5EF4-FFF2-40B4-BE49-F238E27FC236}">
                <a16:creationId xmlns:a16="http://schemas.microsoft.com/office/drawing/2014/main" id="{815715B6-73AC-BAB7-DC0F-9CBB18226B05}"/>
              </a:ext>
            </a:extLst>
          </p:cNvPr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1585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81D9E-05B7-628C-A22E-7B65C7B9F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>
            <a:extLst>
              <a:ext uri="{FF2B5EF4-FFF2-40B4-BE49-F238E27FC236}">
                <a16:creationId xmlns:a16="http://schemas.microsoft.com/office/drawing/2014/main" id="{4EDFBD2C-81D9-5FCD-651C-8DADB5501325}"/>
              </a:ext>
            </a:extLst>
          </p:cNvPr>
          <p:cNvSpPr txBox="1"/>
          <p:nvPr/>
        </p:nvSpPr>
        <p:spPr>
          <a:xfrm>
            <a:off x="533400" y="616288"/>
            <a:ext cx="17850019" cy="1301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pt-BR" sz="9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Desenvolvimento</a:t>
            </a:r>
            <a:r>
              <a:rPr lang="en-US" sz="9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de Site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58F8E45-16E0-158C-A62C-8AAA6CC44C0E}"/>
              </a:ext>
            </a:extLst>
          </p:cNvPr>
          <p:cNvGrpSpPr/>
          <p:nvPr/>
        </p:nvGrpSpPr>
        <p:grpSpPr>
          <a:xfrm>
            <a:off x="1170077" y="2949018"/>
            <a:ext cx="2817123" cy="1397436"/>
            <a:chOff x="930214" y="3520195"/>
            <a:chExt cx="2817123" cy="13974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871FC90C-D75D-AAE9-C058-A35CF98C24A2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6CF1950E-03D8-055C-4A8E-BCC338594B4E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77EFD0FF-C5F7-C1A2-90C5-1CFE8943C01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3DC593BC-38D2-D93B-C67D-304C58092AD5}"/>
                </a:ext>
              </a:extLst>
            </p:cNvPr>
            <p:cNvSpPr txBox="1"/>
            <p:nvPr/>
          </p:nvSpPr>
          <p:spPr>
            <a:xfrm>
              <a:off x="1022230" y="3819626"/>
              <a:ext cx="2635370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cliente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no </a:t>
              </a:r>
              <a:r>
                <a:rPr lang="en-US" sz="1400" spc="250" dirty="0" err="1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sistema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SGCS, informando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detalhes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856B26C-8553-24EF-4901-B5C4296BDD3B}"/>
              </a:ext>
            </a:extLst>
          </p:cNvPr>
          <p:cNvGrpSpPr/>
          <p:nvPr/>
        </p:nvGrpSpPr>
        <p:grpSpPr>
          <a:xfrm>
            <a:off x="5486400" y="2933700"/>
            <a:ext cx="2817123" cy="1397436"/>
            <a:chOff x="930214" y="3520195"/>
            <a:chExt cx="2817123" cy="1397436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507BFCC-4C9C-C53E-F25D-F5FA0289AF1A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D6048F1F-1761-4DDD-E713-CBCD2FE58524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C0AAC1B6-3EF8-9CE6-A358-305696A1FD2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2637406F-417D-F103-7A4C-CAFED899BB07}"/>
                </a:ext>
              </a:extLst>
            </p:cNvPr>
            <p:cNvSpPr txBox="1"/>
            <p:nvPr/>
          </p:nvSpPr>
          <p:spPr>
            <a:xfrm>
              <a:off x="1098788" y="3801421"/>
              <a:ext cx="2554857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 o contrato do cliente, Detalhar os serviços contratados.</a:t>
              </a:r>
              <a:endParaRPr lang="en-US" sz="1400" spc="250" dirty="0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C50271E-73AD-AAA6-F2CD-0219E667D135}"/>
              </a:ext>
            </a:extLst>
          </p:cNvPr>
          <p:cNvGrpSpPr/>
          <p:nvPr/>
        </p:nvGrpSpPr>
        <p:grpSpPr>
          <a:xfrm>
            <a:off x="9753600" y="2933700"/>
            <a:ext cx="2817123" cy="1397436"/>
            <a:chOff x="930214" y="3520195"/>
            <a:chExt cx="2817123" cy="1397436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2535B982-176E-7FC3-606D-4FFE1E98E5C9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67573FC3-3C04-20C6-359A-38459876173F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13E49230-3088-737E-F8BF-FBD27F280F3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114A1BA5-4602-B7C5-B690-D9FAA11B9949}"/>
                </a:ext>
              </a:extLst>
            </p:cNvPr>
            <p:cNvSpPr txBox="1"/>
            <p:nvPr/>
          </p:nvSpPr>
          <p:spPr>
            <a:xfrm>
              <a:off x="1004257" y="3679944"/>
              <a:ext cx="266903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Confirme no SGCS na</a:t>
              </a:r>
            </a:p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área de contas a receber se a cobrança do cliente está correta.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16622-A092-19D6-F2F8-CC266B02B018}"/>
              </a:ext>
            </a:extLst>
          </p:cNvPr>
          <p:cNvGrpSpPr/>
          <p:nvPr/>
        </p:nvGrpSpPr>
        <p:grpSpPr>
          <a:xfrm>
            <a:off x="13944600" y="2933700"/>
            <a:ext cx="2817123" cy="1397436"/>
            <a:chOff x="930214" y="3520195"/>
            <a:chExt cx="2817123" cy="1397436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50CD18AB-CCD6-2DF4-AD15-597FF4A9033B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CEA96B7C-3F36-600E-8EE5-DE3F9E09894F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2" name="TextBox 5">
                <a:extLst>
                  <a:ext uri="{FF2B5EF4-FFF2-40B4-BE49-F238E27FC236}">
                    <a16:creationId xmlns:a16="http://schemas.microsoft.com/office/drawing/2014/main" id="{DC66616B-AD01-C8F0-FB0A-9478D01088E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4E395040-0CCE-DC21-97EB-CB25F92E043C}"/>
                </a:ext>
              </a:extLst>
            </p:cNvPr>
            <p:cNvSpPr txBox="1"/>
            <p:nvPr/>
          </p:nvSpPr>
          <p:spPr>
            <a:xfrm>
              <a:off x="1004257" y="3596395"/>
              <a:ext cx="2669036" cy="11751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Solicite uma reunião com os sócios para discutir as estratégias sobre o novo serviço contratado.</a:t>
              </a:r>
            </a:p>
          </p:txBody>
        </p:sp>
      </p:grp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DD076F1-007C-8EED-F8B6-5883AC6D69C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87200" y="3613306"/>
            <a:ext cx="149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D49772D-6288-2E7F-A250-3C14FB8FEB8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3523" y="3597988"/>
            <a:ext cx="1450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3D846AC-3539-7E56-7DC8-62FF3E132F3A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2570723" y="3597988"/>
            <a:ext cx="13738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D53A4BE-FCC0-58F7-247A-F59B3F518336}"/>
              </a:ext>
            </a:extLst>
          </p:cNvPr>
          <p:cNvGrpSpPr/>
          <p:nvPr/>
        </p:nvGrpSpPr>
        <p:grpSpPr>
          <a:xfrm>
            <a:off x="5654974" y="5249676"/>
            <a:ext cx="6233305" cy="1164107"/>
            <a:chOff x="5637721" y="5783076"/>
            <a:chExt cx="5716079" cy="1164107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31269889-3CCF-4044-67C2-28015CBC4F14}"/>
                </a:ext>
              </a:extLst>
            </p:cNvPr>
            <p:cNvSpPr txBox="1"/>
            <p:nvPr/>
          </p:nvSpPr>
          <p:spPr>
            <a:xfrm>
              <a:off x="5637721" y="5783076"/>
              <a:ext cx="5716079" cy="360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pt-BR" sz="2000" dirty="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APÓS A CONCLUSÃO DOS PROCEDIMENTO ACIMA.</a:t>
              </a:r>
              <a:endParaRPr lang="en-US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9E1EEC7B-E0E6-0CAE-6A0A-B9F804934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5760" y="6274435"/>
              <a:ext cx="1" cy="6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05F271C-0BD2-BC6B-C8CE-15F087E9E654}"/>
              </a:ext>
            </a:extLst>
          </p:cNvPr>
          <p:cNvGrpSpPr/>
          <p:nvPr/>
        </p:nvGrpSpPr>
        <p:grpSpPr>
          <a:xfrm>
            <a:off x="7146864" y="6929610"/>
            <a:ext cx="3249524" cy="1677426"/>
            <a:chOff x="930214" y="3520195"/>
            <a:chExt cx="2817123" cy="1397436"/>
          </a:xfrm>
        </p:grpSpPr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A95F113-E16A-D722-228E-116016D9B629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77" name="Freeform 4">
                <a:extLst>
                  <a:ext uri="{FF2B5EF4-FFF2-40B4-BE49-F238E27FC236}">
                    <a16:creationId xmlns:a16="http://schemas.microsoft.com/office/drawing/2014/main" id="{83A08C4C-BDF9-BCC4-3D9F-2C65D001F374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78" name="TextBox 5">
                <a:extLst>
                  <a:ext uri="{FF2B5EF4-FFF2-40B4-BE49-F238E27FC236}">
                    <a16:creationId xmlns:a16="http://schemas.microsoft.com/office/drawing/2014/main" id="{74D16A5A-C57C-85F0-C622-417C29DA0D9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6" name="TextBox 30">
              <a:extLst>
                <a:ext uri="{FF2B5EF4-FFF2-40B4-BE49-F238E27FC236}">
                  <a16:creationId xmlns:a16="http://schemas.microsoft.com/office/drawing/2014/main" id="{EF032AC0-997E-E885-D908-FB74F68AED5E}"/>
                </a:ext>
              </a:extLst>
            </p:cNvPr>
            <p:cNvSpPr txBox="1"/>
            <p:nvPr/>
          </p:nvSpPr>
          <p:spPr>
            <a:xfrm>
              <a:off x="1087150" y="3765441"/>
              <a:ext cx="2528066" cy="8974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Agendar as tarefas no sistema SGCS para cada funcionário e definir prazos e metas de trabalho.</a:t>
              </a:r>
            </a:p>
          </p:txBody>
        </p:sp>
      </p:grpSp>
      <p:sp>
        <p:nvSpPr>
          <p:cNvPr id="2" name="Freeform 11">
            <a:extLst>
              <a:ext uri="{FF2B5EF4-FFF2-40B4-BE49-F238E27FC236}">
                <a16:creationId xmlns:a16="http://schemas.microsoft.com/office/drawing/2014/main" id="{7BBBE9F8-6952-B23B-7D2D-A665EC4B442E}"/>
              </a:ext>
            </a:extLst>
          </p:cNvPr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587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ADB09-B2E7-0D6E-EE9E-A6B650B31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>
            <a:extLst>
              <a:ext uri="{FF2B5EF4-FFF2-40B4-BE49-F238E27FC236}">
                <a16:creationId xmlns:a16="http://schemas.microsoft.com/office/drawing/2014/main" id="{8ED3FA1A-6B86-97EC-B352-C2849450DBEE}"/>
              </a:ext>
            </a:extLst>
          </p:cNvPr>
          <p:cNvSpPr txBox="1"/>
          <p:nvPr/>
        </p:nvSpPr>
        <p:spPr>
          <a:xfrm>
            <a:off x="437981" y="553275"/>
            <a:ext cx="17850019" cy="1301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pt-BR" sz="9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Desenvolvimento</a:t>
            </a:r>
            <a:r>
              <a:rPr lang="en-US" sz="9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de Sistema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829C22C-43DC-5963-7458-82BBD9EAB622}"/>
              </a:ext>
            </a:extLst>
          </p:cNvPr>
          <p:cNvGrpSpPr/>
          <p:nvPr/>
        </p:nvGrpSpPr>
        <p:grpSpPr>
          <a:xfrm>
            <a:off x="1170077" y="2949018"/>
            <a:ext cx="2817123" cy="1397436"/>
            <a:chOff x="930214" y="3520195"/>
            <a:chExt cx="2817123" cy="13974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B1020AB1-D4AC-7378-3A44-26E9004B91DF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630D5033-444D-625B-6FDB-37F435890913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2591AD2E-60AC-1F76-1A10-56DA4CE434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38A529DE-E432-8FB1-CD7A-3E88E5F48CCB}"/>
                </a:ext>
              </a:extLst>
            </p:cNvPr>
            <p:cNvSpPr txBox="1"/>
            <p:nvPr/>
          </p:nvSpPr>
          <p:spPr>
            <a:xfrm>
              <a:off x="1022230" y="3819626"/>
              <a:ext cx="2635370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cliente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no </a:t>
              </a:r>
              <a:r>
                <a:rPr lang="en-US" sz="1400" spc="250" dirty="0" err="1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sistema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SGCS, informando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detalhes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ABE771A-AED7-FCCB-C5C5-9F52CC599DE2}"/>
              </a:ext>
            </a:extLst>
          </p:cNvPr>
          <p:cNvGrpSpPr/>
          <p:nvPr/>
        </p:nvGrpSpPr>
        <p:grpSpPr>
          <a:xfrm>
            <a:off x="5486400" y="2933700"/>
            <a:ext cx="2817123" cy="1397436"/>
            <a:chOff x="930214" y="3520195"/>
            <a:chExt cx="2817123" cy="1397436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BCAABC7-0A96-15AB-6812-7733D832E534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3B42F7C-7545-E228-CF5F-AFAB833AB997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64AAF0BE-505B-81B8-5612-E4435F9A8FA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9FA7612A-4CE5-B2C1-7E59-FB2FEF0F65D9}"/>
                </a:ext>
              </a:extLst>
            </p:cNvPr>
            <p:cNvSpPr txBox="1"/>
            <p:nvPr/>
          </p:nvSpPr>
          <p:spPr>
            <a:xfrm>
              <a:off x="1098788" y="3801421"/>
              <a:ext cx="2554857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 o contrato do cliente, Detalhar os serviços contratados.</a:t>
              </a:r>
              <a:endParaRPr lang="en-US" sz="1400" spc="250" dirty="0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583FD04-4985-F949-BB40-44086C88A909}"/>
              </a:ext>
            </a:extLst>
          </p:cNvPr>
          <p:cNvGrpSpPr/>
          <p:nvPr/>
        </p:nvGrpSpPr>
        <p:grpSpPr>
          <a:xfrm>
            <a:off x="9753600" y="2933700"/>
            <a:ext cx="2817123" cy="1397436"/>
            <a:chOff x="930214" y="3520195"/>
            <a:chExt cx="2817123" cy="1397436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D6934A3D-3D08-58D1-FCCB-2FDA6E1A4F72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1C62FA3A-7BDF-E21B-DBBC-62483AE25380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95E6135F-B2B3-E97E-C572-F1EDC867409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710F4386-DB89-9E3C-C033-BAB1A4E568A9}"/>
                </a:ext>
              </a:extLst>
            </p:cNvPr>
            <p:cNvSpPr txBox="1"/>
            <p:nvPr/>
          </p:nvSpPr>
          <p:spPr>
            <a:xfrm>
              <a:off x="1004257" y="3679944"/>
              <a:ext cx="266903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Confirme no SGCS na</a:t>
              </a:r>
            </a:p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área de contas a receber se a cobrança do cliente está correta.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0773B58-8FAC-2387-6B9B-D0DD8C9BEAED}"/>
              </a:ext>
            </a:extLst>
          </p:cNvPr>
          <p:cNvGrpSpPr/>
          <p:nvPr/>
        </p:nvGrpSpPr>
        <p:grpSpPr>
          <a:xfrm>
            <a:off x="13944600" y="2933700"/>
            <a:ext cx="2817123" cy="1397436"/>
            <a:chOff x="930214" y="3520195"/>
            <a:chExt cx="2817123" cy="1397436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F895E4B4-8999-0C2A-8514-CEFDE24447B1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CAD8B2B2-2320-A712-8698-644AC3B52BEA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2" name="TextBox 5">
                <a:extLst>
                  <a:ext uri="{FF2B5EF4-FFF2-40B4-BE49-F238E27FC236}">
                    <a16:creationId xmlns:a16="http://schemas.microsoft.com/office/drawing/2014/main" id="{4F729E6B-1EA5-DCB4-DA01-20F2564F574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0888607E-677A-1014-B3EC-2398ABAD4454}"/>
                </a:ext>
              </a:extLst>
            </p:cNvPr>
            <p:cNvSpPr txBox="1"/>
            <p:nvPr/>
          </p:nvSpPr>
          <p:spPr>
            <a:xfrm>
              <a:off x="1004257" y="3596395"/>
              <a:ext cx="2669036" cy="11751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Solicite uma reunião com os sócios para discutir as estratégias sobre o novo serviço contratado.</a:t>
              </a:r>
            </a:p>
          </p:txBody>
        </p:sp>
      </p:grp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4A79CE3-A7AB-EE26-9699-A99AB2364F3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87200" y="3613306"/>
            <a:ext cx="149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D133A13-1945-E021-1C70-19AB8B07A90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3523" y="3597988"/>
            <a:ext cx="1450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D152F17E-D268-0081-8EC1-B65668987F34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2570723" y="3597988"/>
            <a:ext cx="13738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A31B733-1E3B-FB41-5B5D-6AEFB4BB3855}"/>
              </a:ext>
            </a:extLst>
          </p:cNvPr>
          <p:cNvGrpSpPr/>
          <p:nvPr/>
        </p:nvGrpSpPr>
        <p:grpSpPr>
          <a:xfrm>
            <a:off x="5882495" y="5249676"/>
            <a:ext cx="6233305" cy="1164107"/>
            <a:chOff x="5637721" y="5783076"/>
            <a:chExt cx="5716079" cy="1164107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CFA0F9C-912B-125F-55E0-33759CA7CE5C}"/>
                </a:ext>
              </a:extLst>
            </p:cNvPr>
            <p:cNvSpPr txBox="1"/>
            <p:nvPr/>
          </p:nvSpPr>
          <p:spPr>
            <a:xfrm>
              <a:off x="5637721" y="5783076"/>
              <a:ext cx="5716079" cy="360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pt-BR" sz="2000" dirty="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APÓS A CONCLUSÃO DOS PROCEDIMENTO ACIMA.</a:t>
              </a:r>
              <a:endParaRPr lang="en-US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8652390B-A7A4-92A1-ADB4-A89D71573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5760" y="6274435"/>
              <a:ext cx="1" cy="6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1B9E3E-5D4F-4FFA-1A47-F5A4BA461D76}"/>
              </a:ext>
            </a:extLst>
          </p:cNvPr>
          <p:cNvGrpSpPr/>
          <p:nvPr/>
        </p:nvGrpSpPr>
        <p:grpSpPr>
          <a:xfrm>
            <a:off x="7374385" y="6929610"/>
            <a:ext cx="3249524" cy="1677426"/>
            <a:chOff x="930214" y="3520195"/>
            <a:chExt cx="2817123" cy="1397436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E287D370-E12F-3F5E-AD38-0AEF5468ECB0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6CA1CD5D-C4DE-7E1B-A786-4072822EC37C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54CEE5D4-EC1D-C286-EE05-30EEAC5EA32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30">
              <a:extLst>
                <a:ext uri="{FF2B5EF4-FFF2-40B4-BE49-F238E27FC236}">
                  <a16:creationId xmlns:a16="http://schemas.microsoft.com/office/drawing/2014/main" id="{4CCD0A3F-1027-C624-DF0F-267CC2426801}"/>
                </a:ext>
              </a:extLst>
            </p:cNvPr>
            <p:cNvSpPr txBox="1"/>
            <p:nvPr/>
          </p:nvSpPr>
          <p:spPr>
            <a:xfrm>
              <a:off x="1087150" y="3765441"/>
              <a:ext cx="2528066" cy="8974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Agendar com uma reunião entre o Michell e o Cliente para fazer o levantamento de requisitos da solução.</a:t>
              </a: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C0DE0FA-E085-CDAD-56C4-86A0948720A3}"/>
              </a:ext>
            </a:extLst>
          </p:cNvPr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713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31CD2-7A29-A922-663A-814A93C9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>
            <a:extLst>
              <a:ext uri="{FF2B5EF4-FFF2-40B4-BE49-F238E27FC236}">
                <a16:creationId xmlns:a16="http://schemas.microsoft.com/office/drawing/2014/main" id="{1C387EF6-F98E-5EBD-C5EC-76B37AF81CE2}"/>
              </a:ext>
            </a:extLst>
          </p:cNvPr>
          <p:cNvSpPr txBox="1"/>
          <p:nvPr/>
        </p:nvSpPr>
        <p:spPr>
          <a:xfrm>
            <a:off x="437981" y="553275"/>
            <a:ext cx="17850019" cy="1301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pt-BR" sz="9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Observabilidade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B665705-A3C4-44BC-22A7-CA1011F2EF85}"/>
              </a:ext>
            </a:extLst>
          </p:cNvPr>
          <p:cNvGrpSpPr/>
          <p:nvPr/>
        </p:nvGrpSpPr>
        <p:grpSpPr>
          <a:xfrm>
            <a:off x="1170077" y="2949018"/>
            <a:ext cx="2817123" cy="1397436"/>
            <a:chOff x="930214" y="3520195"/>
            <a:chExt cx="2817123" cy="13974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AE60CC4-6912-4F27-02B1-8DC906AB5939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6A1928B5-9F70-5576-9F60-8C5005E1526E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CB3F88F4-7886-543C-01E0-D35D70DB249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0571507E-759E-48E6-CD6C-382B4952832F}"/>
                </a:ext>
              </a:extLst>
            </p:cNvPr>
            <p:cNvSpPr txBox="1"/>
            <p:nvPr/>
          </p:nvSpPr>
          <p:spPr>
            <a:xfrm>
              <a:off x="1022230" y="3819626"/>
              <a:ext cx="2635370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cliente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no </a:t>
              </a:r>
              <a:r>
                <a:rPr lang="en-US" sz="1400" spc="250" dirty="0" err="1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sistema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SGCS, informando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detalhes</a:t>
              </a:r>
              <a:r>
                <a:rPr lang="en-US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BB1CF5-B845-30D9-FEF7-9C5F7B01E3BF}"/>
              </a:ext>
            </a:extLst>
          </p:cNvPr>
          <p:cNvGrpSpPr/>
          <p:nvPr/>
        </p:nvGrpSpPr>
        <p:grpSpPr>
          <a:xfrm>
            <a:off x="5486400" y="2933700"/>
            <a:ext cx="2817123" cy="1397436"/>
            <a:chOff x="930214" y="3520195"/>
            <a:chExt cx="2817123" cy="1397436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03DC59A3-0CFB-0C84-3770-2C22D152F21D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6FB39C81-A2F3-03DA-F7C5-EB8DA6A69399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DD40FB6E-8992-3C6B-B9D1-CBC35038185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6D0BBC61-F9A1-07EB-687A-009E6ABE9B9F}"/>
                </a:ext>
              </a:extLst>
            </p:cNvPr>
            <p:cNvSpPr txBox="1"/>
            <p:nvPr/>
          </p:nvSpPr>
          <p:spPr>
            <a:xfrm>
              <a:off x="1098788" y="3801421"/>
              <a:ext cx="2554857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Cadastrar o contrato do cliente, Detalhar os serviços contratados.</a:t>
              </a:r>
              <a:endParaRPr lang="en-US" sz="1400" spc="250" dirty="0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071E759-5E56-9340-4B58-76895D528AC2}"/>
              </a:ext>
            </a:extLst>
          </p:cNvPr>
          <p:cNvGrpSpPr/>
          <p:nvPr/>
        </p:nvGrpSpPr>
        <p:grpSpPr>
          <a:xfrm>
            <a:off x="9753600" y="2933700"/>
            <a:ext cx="2817123" cy="1397436"/>
            <a:chOff x="930214" y="3520195"/>
            <a:chExt cx="2817123" cy="1397436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8A34D9C1-3B2F-3409-C3C8-AD12C9D61511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46" name="Freeform 4">
                <a:extLst>
                  <a:ext uri="{FF2B5EF4-FFF2-40B4-BE49-F238E27FC236}">
                    <a16:creationId xmlns:a16="http://schemas.microsoft.com/office/drawing/2014/main" id="{67EFC92E-582F-713D-3BFA-5E51F2B0BC17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47" name="TextBox 5">
                <a:extLst>
                  <a:ext uri="{FF2B5EF4-FFF2-40B4-BE49-F238E27FC236}">
                    <a16:creationId xmlns:a16="http://schemas.microsoft.com/office/drawing/2014/main" id="{2FD668C4-7B26-E684-E1D4-68523899CFA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37252353-5AFC-85CA-6B40-2E250FBD04DC}"/>
                </a:ext>
              </a:extLst>
            </p:cNvPr>
            <p:cNvSpPr txBox="1"/>
            <p:nvPr/>
          </p:nvSpPr>
          <p:spPr>
            <a:xfrm>
              <a:off x="1004257" y="3679944"/>
              <a:ext cx="266903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Confirme no SGCS na</a:t>
              </a:r>
            </a:p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área de contas a receber se a cobrança do cliente está correta.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BBE35DF-A352-D3CD-01E2-26B202998F00}"/>
              </a:ext>
            </a:extLst>
          </p:cNvPr>
          <p:cNvGrpSpPr/>
          <p:nvPr/>
        </p:nvGrpSpPr>
        <p:grpSpPr>
          <a:xfrm>
            <a:off x="13944600" y="2933700"/>
            <a:ext cx="2817123" cy="1397436"/>
            <a:chOff x="930214" y="3520195"/>
            <a:chExt cx="2817123" cy="1397436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7A7599E4-22FC-CCBC-2732-DBAEAC158CC9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30CE3FBE-28E7-7C44-6EC3-2014713DB5FB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52" name="TextBox 5">
                <a:extLst>
                  <a:ext uri="{FF2B5EF4-FFF2-40B4-BE49-F238E27FC236}">
                    <a16:creationId xmlns:a16="http://schemas.microsoft.com/office/drawing/2014/main" id="{6C362B0E-D82A-B317-8BDA-1B279113FE0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F50D68A4-6DBD-CA0C-BE4D-BFFD76F82451}"/>
                </a:ext>
              </a:extLst>
            </p:cNvPr>
            <p:cNvSpPr txBox="1"/>
            <p:nvPr/>
          </p:nvSpPr>
          <p:spPr>
            <a:xfrm>
              <a:off x="1004257" y="3596395"/>
              <a:ext cx="2669036" cy="11751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Solicite uma reunião com os sócios para discutir as estratégias sobre o novo serviço contratado.</a:t>
              </a:r>
            </a:p>
          </p:txBody>
        </p:sp>
      </p:grp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AD61082-78F6-B7AD-E3BF-CFE09696F8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87200" y="3613306"/>
            <a:ext cx="149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96B65D9-EB8B-6A8C-0943-550CA27939E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3523" y="3597988"/>
            <a:ext cx="1450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BB4DB88-8DA8-61FD-0D31-B38E4118B182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2570723" y="3597988"/>
            <a:ext cx="13738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219D097B-5841-BB44-5AD4-C371371C5A9B}"/>
              </a:ext>
            </a:extLst>
          </p:cNvPr>
          <p:cNvGrpSpPr/>
          <p:nvPr/>
        </p:nvGrpSpPr>
        <p:grpSpPr>
          <a:xfrm>
            <a:off x="5882495" y="5249676"/>
            <a:ext cx="6233305" cy="1164107"/>
            <a:chOff x="5637721" y="5783076"/>
            <a:chExt cx="5716079" cy="1164107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A2F97A6E-CA38-E6E7-CD10-E43EE17EFD83}"/>
                </a:ext>
              </a:extLst>
            </p:cNvPr>
            <p:cNvSpPr txBox="1"/>
            <p:nvPr/>
          </p:nvSpPr>
          <p:spPr>
            <a:xfrm>
              <a:off x="5637721" y="5783076"/>
              <a:ext cx="5716079" cy="360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pt-BR" sz="2000" dirty="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APÓS A CONCLUSÃO DOS PROCEDIMENTO ACIMA.</a:t>
              </a:r>
              <a:endParaRPr lang="en-US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CDE67F88-6362-CEF4-4D10-242A09F53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5760" y="6274435"/>
              <a:ext cx="1" cy="6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9BF112ED-77F5-3F22-96E7-029B4A68B514}"/>
              </a:ext>
            </a:extLst>
          </p:cNvPr>
          <p:cNvGrpSpPr/>
          <p:nvPr/>
        </p:nvGrpSpPr>
        <p:grpSpPr>
          <a:xfrm>
            <a:off x="7374385" y="6929610"/>
            <a:ext cx="3249524" cy="1677426"/>
            <a:chOff x="930214" y="3520195"/>
            <a:chExt cx="2817123" cy="1397436"/>
          </a:xfrm>
        </p:grpSpPr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6C1BB027-7118-F7FC-554B-1C04998C1FA2}"/>
                </a:ext>
              </a:extLst>
            </p:cNvPr>
            <p:cNvGrpSpPr/>
            <p:nvPr/>
          </p:nvGrpSpPr>
          <p:grpSpPr>
            <a:xfrm>
              <a:off x="930214" y="3520195"/>
              <a:ext cx="2817123" cy="1397436"/>
              <a:chOff x="0" y="0"/>
              <a:chExt cx="1301198" cy="773197"/>
            </a:xfrm>
          </p:grpSpPr>
          <p:sp>
            <p:nvSpPr>
              <p:cNvPr id="77" name="Freeform 4">
                <a:extLst>
                  <a:ext uri="{FF2B5EF4-FFF2-40B4-BE49-F238E27FC236}">
                    <a16:creationId xmlns:a16="http://schemas.microsoft.com/office/drawing/2014/main" id="{6421A59F-8A5E-2335-2D14-876F6A99F10B}"/>
                  </a:ext>
                </a:extLst>
              </p:cNvPr>
              <p:cNvSpPr/>
              <p:nvPr/>
            </p:nvSpPr>
            <p:spPr>
              <a:xfrm>
                <a:off x="0" y="0"/>
                <a:ext cx="1301198" cy="773197"/>
              </a:xfrm>
              <a:custGeom>
                <a:avLst/>
                <a:gdLst/>
                <a:ahLst/>
                <a:cxnLst/>
                <a:rect l="l" t="t" r="r" b="b"/>
                <a:pathLst>
                  <a:path w="1301198" h="773197">
                    <a:moveTo>
                      <a:pt x="79393" y="0"/>
                    </a:moveTo>
                    <a:lnTo>
                      <a:pt x="1221805" y="0"/>
                    </a:lnTo>
                    <a:cubicBezTo>
                      <a:pt x="1242862" y="0"/>
                      <a:pt x="1263056" y="8365"/>
                      <a:pt x="1277945" y="23254"/>
                    </a:cubicBezTo>
                    <a:cubicBezTo>
                      <a:pt x="1292834" y="38143"/>
                      <a:pt x="1301198" y="58337"/>
                      <a:pt x="1301198" y="79393"/>
                    </a:cubicBezTo>
                    <a:lnTo>
                      <a:pt x="1301198" y="693804"/>
                    </a:lnTo>
                    <a:cubicBezTo>
                      <a:pt x="1301198" y="714860"/>
                      <a:pt x="1292834" y="735055"/>
                      <a:pt x="1277945" y="749944"/>
                    </a:cubicBezTo>
                    <a:cubicBezTo>
                      <a:pt x="1263056" y="764833"/>
                      <a:pt x="1242862" y="773197"/>
                      <a:pt x="1221805" y="773197"/>
                    </a:cubicBezTo>
                    <a:lnTo>
                      <a:pt x="79393" y="773197"/>
                    </a:lnTo>
                    <a:cubicBezTo>
                      <a:pt x="58337" y="773197"/>
                      <a:pt x="38143" y="764833"/>
                      <a:pt x="23254" y="749944"/>
                    </a:cubicBezTo>
                    <a:cubicBezTo>
                      <a:pt x="8365" y="735055"/>
                      <a:pt x="0" y="714860"/>
                      <a:pt x="0" y="693804"/>
                    </a:cubicBezTo>
                    <a:lnTo>
                      <a:pt x="0" y="79393"/>
                    </a:lnTo>
                    <a:cubicBezTo>
                      <a:pt x="0" y="58337"/>
                      <a:pt x="8365" y="38143"/>
                      <a:pt x="23254" y="23254"/>
                    </a:cubicBezTo>
                    <a:cubicBezTo>
                      <a:pt x="38143" y="8365"/>
                      <a:pt x="58337" y="0"/>
                      <a:pt x="79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B6FF89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id="78" name="TextBox 5">
                <a:extLst>
                  <a:ext uri="{FF2B5EF4-FFF2-40B4-BE49-F238E27FC236}">
                    <a16:creationId xmlns:a16="http://schemas.microsoft.com/office/drawing/2014/main" id="{B32EE395-9493-2D21-F206-F8AF9B69996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301198" cy="811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6" name="TextBox 30">
              <a:extLst>
                <a:ext uri="{FF2B5EF4-FFF2-40B4-BE49-F238E27FC236}">
                  <a16:creationId xmlns:a16="http://schemas.microsoft.com/office/drawing/2014/main" id="{86F396BF-A44D-172C-8FFC-94A5F00BF9E9}"/>
                </a:ext>
              </a:extLst>
            </p:cNvPr>
            <p:cNvSpPr txBox="1"/>
            <p:nvPr/>
          </p:nvSpPr>
          <p:spPr>
            <a:xfrm>
              <a:off x="1087150" y="3765441"/>
              <a:ext cx="2528066" cy="8974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400" spc="250" dirty="0">
                  <a:solidFill>
                    <a:srgbClr val="FFFFF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Agendar com uma reunião entre o Michell e o Cliente para fazer o levantamento de requisitos da solução.</a:t>
              </a:r>
            </a:p>
          </p:txBody>
        </p:sp>
      </p:grpSp>
      <p:sp>
        <p:nvSpPr>
          <p:cNvPr id="2" name="Freeform 11">
            <a:extLst>
              <a:ext uri="{FF2B5EF4-FFF2-40B4-BE49-F238E27FC236}">
                <a16:creationId xmlns:a16="http://schemas.microsoft.com/office/drawing/2014/main" id="{6D800C00-4965-2FCA-BABE-9447192BDB27}"/>
              </a:ext>
            </a:extLst>
          </p:cNvPr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696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0827005" y="55819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-1352220"/>
            <a:ext cx="3537731" cy="3537731"/>
          </a:xfrm>
          <a:custGeom>
            <a:avLst/>
            <a:gdLst/>
            <a:ahLst/>
            <a:cxnLst/>
            <a:rect l="l" t="t" r="r" b="b"/>
            <a:pathLst>
              <a:path w="3537731" h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983505" y="3808730"/>
            <a:ext cx="7363963" cy="130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Fim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A3EC7C98-A7A3-9725-A893-1C7F5672A797}"/>
              </a:ext>
            </a:extLst>
          </p:cNvPr>
          <p:cNvSpPr/>
          <p:nvPr/>
        </p:nvSpPr>
        <p:spPr>
          <a:xfrm>
            <a:off x="13944600" y="8953500"/>
            <a:ext cx="4173083" cy="918078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363</Words>
  <Application>Microsoft Office PowerPoint</Application>
  <PresentationFormat>Personalizar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Poppins</vt:lpstr>
      <vt:lpstr>Poppins Ultra-Bold</vt:lpstr>
      <vt:lpstr>Arial</vt:lpstr>
      <vt:lpstr>Calibri</vt:lpstr>
      <vt:lpstr>Poppins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tecnológica azul de dashboards e relatórios financeiro</dc:title>
  <cp:lastModifiedBy>Michell T01 - 94 Duarte</cp:lastModifiedBy>
  <cp:revision>23</cp:revision>
  <dcterms:created xsi:type="dcterms:W3CDTF">2006-08-16T00:00:00Z</dcterms:created>
  <dcterms:modified xsi:type="dcterms:W3CDTF">2024-12-08T00:06:56Z</dcterms:modified>
  <dc:identifier>DAGXHl-Or6k</dc:identifier>
</cp:coreProperties>
</file>