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estrutura de </a:t>
            </a:r>
            <a:r>
              <a:rPr b="0" lang="pt-BR" sz="2600" spc="-1" strike="noStrike">
                <a:latin typeface="Arial"/>
              </a:rPr>
              <a:t>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2.º nível da estrutura de tópicos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3.º nível da estrutura de tópicos</a:t>
            </a:r>
            <a:endParaRPr b="0" lang="pt-B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29" spc="-1" strike="noStrike">
                <a:latin typeface="Arial"/>
              </a:rPr>
              <a:t>4.º nível da estrutura de tópicos</a:t>
            </a:r>
            <a:endParaRPr b="0" lang="pt-BR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5.º nível da estrutura de tópicos</a:t>
            </a:r>
            <a:endParaRPr b="0" lang="pt-BR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6.º nível da estrutura de tópicos</a:t>
            </a:r>
            <a:endParaRPr b="0" lang="pt-BR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7.º nível da estrutura de tópicos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B3475B5-0796-4A1C-B952-55D782977893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tableless.com.br/entendendo-o-dom-document-object-model/" TargetMode="External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ngular.io/api/common/NgIf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Projeto de Interfaces WEB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latin typeface="Arial"/>
              </a:rPr>
              <a:t>Introdução ao Angular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Aula 02</a:t>
            </a:r>
            <a:endParaRPr b="0" lang="pt-BR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Há também a possibilidade de usar a diretiva de atributo, não alterando assim o DOM.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224000" y="2304000"/>
            <a:ext cx="705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"alert alert-primary"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role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"alert"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hidden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]="!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Seu nome é {{nome}}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adicionar uma lista de pessoas no nosso HTML.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Inicialmente, vamos até a página de componentes do bootstrap.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Procure pelo componente “</a:t>
            </a:r>
            <a:r>
              <a:rPr b="1" lang="pt-BR" sz="2600" spc="-1" strike="noStrike">
                <a:latin typeface="Arial"/>
              </a:rPr>
              <a:t>cards</a:t>
            </a:r>
            <a:r>
              <a:rPr b="0" lang="pt-BR" sz="2600" spc="-1" strike="noStrike">
                <a:latin typeface="Arial"/>
              </a:rPr>
              <a:t>” e copie seu exemplo.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1296000" y="3528000"/>
            <a:ext cx="756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"width: 18rem;"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h5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"card-title"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&gt;Card title&lt;/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h5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"card-text"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&gt;Some quick example text to build on the card title and make up the bulk of the card's content.&lt;/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href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"#"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&gt;Go somewhere&lt;/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app.component.html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360000" y="2088000"/>
            <a:ext cx="8784000" cy="268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salvar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()" [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disabled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nome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length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=0"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&gt;Salvar&lt;/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"width: 18rem;"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"https://randomuser.me/api/portraits/women/1.jpg"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h5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"card-title"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&gt;Card title&lt;/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h5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"card-text"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&gt;Some quick example text to build on the card title and make up the bulk of the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card's content.&lt;/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href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"#"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&gt;Go somewhere&lt;/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Melhorando: (apagando informações desnecessárias)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Usando também a class=”row”, do bootstrap.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76000" y="2088000"/>
            <a:ext cx="8712000" cy="32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salvar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()" [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disabled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nome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length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=0"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&gt;Salvar&lt;/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"https://randomuser.me/api/portraits/women/1.jpg"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Maria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  <a:p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Em app.component.ts, criar o array de pessoas.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720000" y="1872000"/>
            <a:ext cx="8568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AppComponent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nome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'Jefferson de Carvalho'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contador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clicou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false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pessoas 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[];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salvar(nome: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console.log(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`Salvando </a:t>
            </a:r>
            <a:r>
              <a:rPr b="0" lang="pt-BR" sz="18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.nome</a:t>
            </a:r>
            <a:r>
              <a:rPr b="0" lang="pt-BR" sz="18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.nome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"Jefferson 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.contador;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.contador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.clicou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.pessoas.push(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.nome);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Em app.component.html, usar o ngFor.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152000" y="2088000"/>
            <a:ext cx="6912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*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ngFor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"let pessoa of pessoas"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"https://randomuser.me/api/portraits/women/1.jpg"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{{pessoa}}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Finalizando o código (app.component.ts)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48000" y="1944000"/>
            <a:ext cx="8640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AppComponent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nome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'Jefferson de Carvalho'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contador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clicou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false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salvar(nome: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console.log(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`Salvando </a:t>
            </a:r>
            <a:r>
              <a:rPr b="0" lang="pt-BR" sz="18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.nome</a:t>
            </a:r>
            <a:r>
              <a:rPr b="0" lang="pt-BR" sz="18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.contador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.clicou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.pessoas.push({nome: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this.nome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id: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this.contador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 ngFor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Finalizando o código (app.component.html)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48000" y="1872000"/>
            <a:ext cx="7992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*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ngFor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let pessoa of pessoas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"https://randomuser.me/api/portraits/women/{{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pessoa.id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}}.jpg"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{{pessoa.nome}}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Como passar dados para propriedade customizadas dos nossos componentes.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criar um novo componente: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Abra o terminal do VS</a:t>
            </a:r>
            <a:endParaRPr b="0" lang="pt-BR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ng g c pessoa-card</a:t>
            </a:r>
            <a:endParaRPr b="0" lang="pt-BR" sz="228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Em pessoa-card html: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Cole o código do card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52000" y="2520000"/>
            <a:ext cx="792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"https://randomuser.me/api/portraits/women/{{pessoa.id}}.jpg"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{{pessoa.nome}}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Instruções passada no template.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280" spc="-1" strike="noStrike">
                <a:latin typeface="Arial"/>
              </a:rPr>
              <a:t>Componentes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Código html atrelado ao componente (.ts)</a:t>
            </a:r>
            <a:endParaRPr b="0" lang="pt-BR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&lt;app-hello&gt;&lt;/app-hello&gt;, por exemplo (instrução)</a:t>
            </a:r>
            <a:endParaRPr b="0" lang="pt-BR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280" spc="-1" strike="noStrike">
                <a:latin typeface="Arial"/>
              </a:rPr>
              <a:t>Diretivas Estruturais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Altera o DOM da página</a:t>
            </a:r>
            <a:endParaRPr b="0" lang="pt-BR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&lt;h1 *</a:t>
            </a:r>
            <a:r>
              <a:rPr b="1" lang="pt-BR" sz="1950" spc="-1" strike="noStrike">
                <a:latin typeface="Arial"/>
              </a:rPr>
              <a:t>ngIf</a:t>
            </a:r>
            <a:r>
              <a:rPr b="0" lang="pt-BR" sz="1950" spc="-1" strike="noStrike">
                <a:latin typeface="Arial"/>
              </a:rPr>
              <a:t>=”autenticado”&gt; Olá {{usuario}}!&lt;/h1&gt;</a:t>
            </a:r>
            <a:endParaRPr b="0" lang="pt-BR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280" spc="-1" strike="noStrike">
                <a:latin typeface="Arial"/>
              </a:rPr>
              <a:t>Diretivas de Atributos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Modifica o comportamento ou a aparência do elemento </a:t>
            </a:r>
            <a:r>
              <a:rPr b="1" lang="pt-BR" sz="1950" spc="-1" strike="noStrike">
                <a:latin typeface="Arial"/>
              </a:rPr>
              <a:t>sem</a:t>
            </a:r>
            <a:r>
              <a:rPr b="0" lang="pt-BR" sz="1950" spc="-1" strike="noStrike">
                <a:latin typeface="Arial"/>
              </a:rPr>
              <a:t> alterar o DOM</a:t>
            </a:r>
            <a:endParaRPr b="0" lang="pt-BR" sz="195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&lt;h2 [style.color]=”red”&gt; Olá {{usuario}}&lt;/h2&gt;</a:t>
            </a:r>
            <a:endParaRPr b="0" lang="pt-BR" sz="195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Agora chame o seletor de pessoas dentro de app.component.html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512000" y="2664000"/>
            <a:ext cx="612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*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ngFor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"let pessoa of pessoas"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&gt;&lt;/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Deve-se agora fazer o “binding” entre a variável pessoa de app.component e alguma variável dentro do novo componente.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novo componente, criaremos: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48000" y="3117960"/>
            <a:ext cx="8856000" cy="230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{ Component, OnInit,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Input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} from 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'@angular/core'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@Component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selector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'app-pessoa-card'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templateUrl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'./pessoa-card.component.html'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styleUrls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'./pessoa-card.component.css'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PessoaCardComponent {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@Input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() pessoa:</a:t>
            </a:r>
            <a:r>
              <a:rPr b="1" lang="pt-BR" sz="1200" spc="-1" strike="noStrike">
                <a:solidFill>
                  <a:srgbClr val="b00040"/>
                </a:solidFill>
                <a:latin typeface="Arial"/>
              </a:rPr>
              <a:t>any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; //NOTE QUE O INPUT SERVE PARA TORNAR A VARIÁVEL VISÍVEL PARA OUTROS COMPONENTES..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Voltando ao app.component.html: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296000" y="2304000"/>
            <a:ext cx="633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*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ngFor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"let p of pessoas"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pessoa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p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3744000" y="4176000"/>
            <a:ext cx="402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Objeto sendo passado por parâmetro.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Line 5"/>
          <p:cNvSpPr/>
          <p:nvPr/>
        </p:nvSpPr>
        <p:spPr>
          <a:xfrm flipH="1" flipV="1">
            <a:off x="4176000" y="3240000"/>
            <a:ext cx="129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Teste novamente a página: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584000" y="2016000"/>
            <a:ext cx="4995000" cy="3238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@Input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É possível também criar um alias no input para o nome da propriedade. Só não esqueça de mudar também no seletor.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52000" y="280800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'obj-pessoa'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pessoa: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any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3600000" y="4104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obj-pessoa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"&gt;&lt;/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2880000" y="3154320"/>
            <a:ext cx="3168000" cy="949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Binding de eventos.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Comunicação entre componentes, e duas vias.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Objetivo: criar um novo componente para o formulário que irá passar o valor de “nome” para app.component. Ou seja, alimentar o seu vetor de pessoas.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criar um novo componente: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ng g c pessoa-form --spec=false</a:t>
            </a:r>
            <a:endParaRPr b="0" lang="pt-BR" sz="228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Em pessoa-form html, copie e cole o código do label, input e button do app.component.html. Não esqueça de chamar o seletor de pessoa-form em app.componente.html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48000" y="2412000"/>
            <a:ext cx="8568000" cy="25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"alert alert-primary"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role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"alert"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hidden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]="!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"&gt;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Seu nome é {{nome}}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"form-group"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&gt;Nome&lt;/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input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"text"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"form-control"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[(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ngModel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)]="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nome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" (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focus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false"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salvar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()" [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disabled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nome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1600" spc="-1" strike="noStrike">
                <a:solidFill>
                  <a:srgbClr val="7d9029"/>
                </a:solidFill>
                <a:latin typeface="Arial"/>
              </a:rPr>
              <a:t>length</a:t>
            </a:r>
            <a:r>
              <a:rPr b="0" lang="pt-BR" sz="16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=0"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&gt;Salvar&lt;/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600" spc="-1" strike="noStrike">
              <a:latin typeface="Arial"/>
            </a:endParaRPr>
          </a:p>
          <a:p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pessoa-form.ts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64000" y="1915560"/>
            <a:ext cx="8136000" cy="40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{ Component, OnInit, Output, EventEmitter } from 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'@angular/core'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..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PessoaFormComponent   {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nome 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'Jefferson de Carvalho'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contador 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clicou 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@Output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pt-BR" sz="1200" spc="-1" strike="noStrike">
                <a:solidFill>
                  <a:srgbClr val="ba2121"/>
                </a:solidFill>
                <a:latin typeface="Arial"/>
              </a:rPr>
              <a:t>'criado'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) pessoaSalva </a:t>
            </a:r>
            <a:r>
              <a:rPr b="1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EventEmitter();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salvar(){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.contador</a:t>
            </a:r>
            <a:r>
              <a:rPr b="1" lang="pt-BR" sz="12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.clicou </a:t>
            </a:r>
            <a:r>
              <a:rPr b="1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pessoa </a:t>
            </a:r>
            <a:r>
              <a:rPr b="1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{nome:</a:t>
            </a:r>
            <a:r>
              <a:rPr b="1" lang="pt-BR" sz="1200" spc="-1" strike="noStrike">
                <a:solidFill>
                  <a:srgbClr val="b00040"/>
                </a:solidFill>
                <a:latin typeface="Arial"/>
              </a:rPr>
              <a:t>this.nome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id:</a:t>
            </a:r>
            <a:r>
              <a:rPr b="1" lang="pt-BR" sz="1200" spc="-1" strike="noStrike">
                <a:solidFill>
                  <a:srgbClr val="b00040"/>
                </a:solidFill>
                <a:latin typeface="Arial"/>
              </a:rPr>
              <a:t>this.contador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.pessoaSalva.emit(pessoa);</a:t>
            </a:r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sp>
        <p:nvSpPr>
          <p:cNvPr id="124" name="Line 4"/>
          <p:cNvSpPr/>
          <p:nvPr/>
        </p:nvSpPr>
        <p:spPr>
          <a:xfrm flipH="1">
            <a:off x="4968000" y="3168000"/>
            <a:ext cx="1584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5"/>
          <p:cNvSpPr/>
          <p:nvPr/>
        </p:nvSpPr>
        <p:spPr>
          <a:xfrm flipH="1">
            <a:off x="3456000" y="5040000"/>
            <a:ext cx="158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6"/>
          <p:cNvSpPr txBox="1"/>
          <p:nvPr/>
        </p:nvSpPr>
        <p:spPr>
          <a:xfrm>
            <a:off x="6768000" y="2952000"/>
            <a:ext cx="3010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Será visto como um evento.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TextShape 7"/>
          <p:cNvSpPr txBox="1"/>
          <p:nvPr/>
        </p:nvSpPr>
        <p:spPr>
          <a:xfrm>
            <a:off x="5184000" y="4896000"/>
            <a:ext cx="4591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Disparando o evento e passando um objeto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Para quem chamar.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App.component.html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92000" y="2304000"/>
            <a:ext cx="7488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"container"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app-pessoa-form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criado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) = '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aoSalvar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($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event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)'&gt;&lt;/</a:t>
            </a:r>
            <a:r>
              <a:rPr b="1" lang="pt-BR" sz="1800" spc="-1" strike="noStrike">
                <a:solidFill>
                  <a:srgbClr val="008000"/>
                </a:solidFill>
                <a:latin typeface="Arial"/>
              </a:rPr>
              <a:t>app-pessoa-form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"row"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style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"margin-top: 20px"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"col-2"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*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ngFor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"let p of pessoas"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obj-pessoa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"&gt;&lt;/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app-pessoa-card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Line 4"/>
          <p:cNvSpPr/>
          <p:nvPr/>
        </p:nvSpPr>
        <p:spPr>
          <a:xfrm>
            <a:off x="4464000" y="2808000"/>
            <a:ext cx="108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5"/>
          <p:cNvSpPr txBox="1"/>
          <p:nvPr/>
        </p:nvSpPr>
        <p:spPr>
          <a:xfrm>
            <a:off x="5528520" y="4581720"/>
            <a:ext cx="4263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Método que deve ser implementado em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App.component.ts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App.component.html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720000" y="1836000"/>
            <a:ext cx="7704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{ Component } from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'@angular/core'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@Component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selector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'app-root'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templateUrl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'./app.component.html'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styleUrls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'./app.component.css'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AppComponent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aoSalvar(pessoa){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.pessoas.push(pessoa);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Line 4"/>
          <p:cNvSpPr/>
          <p:nvPr/>
        </p:nvSpPr>
        <p:spPr>
          <a:xfrm flipV="1">
            <a:off x="3096000" y="4536000"/>
            <a:ext cx="2520000" cy="120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5701680" y="4405680"/>
            <a:ext cx="3082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Recebendo o objeto pessoa.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- DOM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  <a:hlinkClick r:id="rId1"/>
              </a:rPr>
              <a:t>https://tableless.com.br/entendendo-o-dom-document-object-model/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“</a:t>
            </a:r>
            <a:r>
              <a:rPr b="0" lang="pt-BR" sz="2600" spc="-1" strike="noStrike">
                <a:latin typeface="Arial"/>
              </a:rPr>
              <a:t>O DOM (Document Object Model) é uma interface que representa como os documentos HTML e XML são lidos pelo seu browser. Após o browser ler seu documento HTML, ele cria um objeto que faz uma representação estruturada do seu documento e define meios de como essa estrutura pode ser acessada. Nós podemos acessar e manipular o DOM com JavaScript, é a forma mais fácil e usada.”</a:t>
            </a:r>
            <a:endParaRPr b="0" lang="pt-BR" sz="26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Binding @Output e EventEmitter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Como funciona?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latin typeface="Arial"/>
              </a:rPr>
              <a:t>Em pessoa-form.html,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400" spc="-1" strike="noStrike">
                <a:solidFill>
                  <a:srgbClr val="7d9029"/>
                </a:solidFill>
                <a:latin typeface="Arial"/>
              </a:rPr>
              <a:t>salvar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pt-BR" sz="1400" spc="-1" strike="noStrike">
                <a:latin typeface="Arial"/>
              </a:rPr>
              <a:t>chama o método salvar de seu componente.</a:t>
            </a:r>
            <a:endParaRPr b="0" lang="pt-BR" sz="1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latin typeface="Arial"/>
              </a:rPr>
              <a:t>pessoa-form.ts faz:</a:t>
            </a:r>
            <a:endParaRPr b="0" lang="pt-BR" sz="1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@Output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pt-BR" sz="1400" spc="-1" strike="noStrike">
                <a:solidFill>
                  <a:srgbClr val="ba2121"/>
                </a:solidFill>
                <a:latin typeface="Arial"/>
              </a:rPr>
              <a:t>'criado'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) pessoaSalva </a:t>
            </a:r>
            <a:r>
              <a:rPr b="1" lang="pt-BR" sz="14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EventEmitter(); </a:t>
            </a:r>
            <a:r>
              <a:rPr b="0" lang="pt-BR" sz="1400" spc="-1" strike="noStrike">
                <a:latin typeface="Arial"/>
              </a:rPr>
              <a:t>Onde é criado um objeto “pessoaSalva” do tipo EVENTO!</a:t>
            </a:r>
            <a:endParaRPr b="0" lang="pt-BR" sz="1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latin typeface="Arial"/>
              </a:rPr>
              <a:t>No método “salvar”, um objeto “pessoa” é criado normalmente com id e nome. Logo depois, a chamada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.pessoaSalva.emit(pessoa); </a:t>
            </a:r>
            <a:r>
              <a:rPr b="0" lang="pt-BR" sz="1400" spc="-1" strike="noStrike">
                <a:latin typeface="Arial"/>
              </a:rPr>
              <a:t>faz com o objeto “pessoaSalva” se ligue com app.component.html, pssando como parâmetro uma pessoa.</a:t>
            </a:r>
            <a:endParaRPr b="0" lang="pt-BR" sz="1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latin typeface="Arial"/>
              </a:rPr>
              <a:t>Em app.component.html,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app-pessoa-form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criado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) = '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aoSalvar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($</a:t>
            </a:r>
            <a:r>
              <a:rPr b="1" lang="pt-BR" sz="1400" spc="-1" strike="noStrike">
                <a:solidFill>
                  <a:srgbClr val="7d9029"/>
                </a:solidFill>
                <a:latin typeface="Arial"/>
              </a:rPr>
              <a:t>event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)'&gt;&lt;/</a:t>
            </a:r>
            <a:r>
              <a:rPr b="1" lang="pt-BR" sz="1400" spc="-1" strike="noStrike">
                <a:solidFill>
                  <a:srgbClr val="008000"/>
                </a:solidFill>
                <a:latin typeface="Arial"/>
              </a:rPr>
              <a:t>app-pessoa-form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&gt; </a:t>
            </a:r>
            <a:r>
              <a:rPr b="0" lang="pt-BR" sz="1400" spc="-1" strike="noStrike">
                <a:latin typeface="Arial"/>
              </a:rPr>
              <a:t>fica esperando ser chamado pelo emit, explicado anteriormente. Note que o objeto “pessoa” passado pelo emite é capturado pelo $event e repassado ao método “aoSalvar”.</a:t>
            </a:r>
            <a:endParaRPr b="0" lang="pt-BR" sz="14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latin typeface="Arial"/>
              </a:rPr>
              <a:t>Finalmente, o objeto “pessoa” recebido no event é passado para app.component.ts via método “aoSalvar”, onde é adicionado ao array de </a:t>
            </a:r>
            <a:r>
              <a:rPr b="1" lang="pt-BR" sz="1400" spc="-1" strike="noStrike">
                <a:latin typeface="Arial"/>
              </a:rPr>
              <a:t>pessoas[], </a:t>
            </a:r>
            <a:r>
              <a:rPr b="0" lang="pt-BR" sz="1400" spc="-1" strike="noStrike">
                <a:latin typeface="Arial"/>
              </a:rPr>
              <a:t>sendo assim visto por outros componentes filhos, como o pessoa-card, por exemplo.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Como adicionar estilos CSS nos nossos componentes.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Meta dados styleUrls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Basta adicionar algo ao template indicado no metadados.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Ou, você pode usar template literals dentro do próprio componente.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Mexendo dentro do metadados: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720000" y="2016000"/>
            <a:ext cx="6840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@Component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selector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'app-pessoa-card'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templateUrl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'./pessoa-card.component.html'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408080"/>
                </a:solidFill>
                <a:latin typeface="Arial"/>
              </a:rPr>
              <a:t>//styleUrls: ['./pessoa-card.component.css']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styles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.card-body{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text-transform: uppercase;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color:blue;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arquivo css: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61920" y="2461320"/>
            <a:ext cx="7438680" cy="10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ngStyle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Como adicionar estilos de forma dinâmica, através do ngStyle.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trabalhar no pessoa-card.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ngStyle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pessoa-card.html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792000" y="2232000"/>
            <a:ext cx="7848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ngStyle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]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getEstilosCard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()"&gt;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"https://randomuser.me/api/portraits/women/{{pessoa.id}}.jpg"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{{pessoa.nome}}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53" name="Line 4"/>
          <p:cNvSpPr/>
          <p:nvPr/>
        </p:nvSpPr>
        <p:spPr>
          <a:xfrm>
            <a:off x="3672000" y="2448000"/>
            <a:ext cx="1728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5"/>
          <p:cNvSpPr txBox="1"/>
          <p:nvPr/>
        </p:nvSpPr>
        <p:spPr>
          <a:xfrm>
            <a:off x="5616000" y="3816000"/>
            <a:ext cx="2347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Chamada da diretiva.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ngStyle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pessoa-card.ts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368000" y="2160000"/>
            <a:ext cx="7704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PessoaCardComponent {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'obj-pessoa'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pessoa: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any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getEstilosCard(){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'border-width.px'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.pessoa.id,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backgroundColor: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this.pessoa.id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%2==0?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'lightblue'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'lightgreen'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ngClass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Classes dinâmicas.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The CSS classes are updated as follows, depending on the type of the expression evaluation: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string - the CSS classes listed in the string (space delimited) are added,</a:t>
            </a:r>
            <a:endParaRPr b="0" lang="pt-BR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Array - the CSS classes declared as Array elements are added,</a:t>
            </a:r>
            <a:endParaRPr b="0" lang="pt-BR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Object - keys are CSS classes that get added when the expression given in the value evaluates to a truthy value, otherwise they are removed.</a:t>
            </a:r>
            <a:endParaRPr b="0" lang="pt-BR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usar o componente “badge”, do bootstrap. Caso o usuário seja adm, mostraremos um tipo de badge diferente.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ngClass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10640" y="1368000"/>
            <a:ext cx="865872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ngClass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pessoa.card.html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936000" y="1944000"/>
            <a:ext cx="770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ngStyle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getEstilosCard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()"&gt;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src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"https://randomuser.me/api/portraits/women/{{pessoa.id}}.jpg"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"card-img-top"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alt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"..."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"card-body"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span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"badge"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ngClass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]="{'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badge-danger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'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:isAdmin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(),'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badge-primary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'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!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isAdmin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()}"&gt;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{{pessoa.nome}}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span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exemplo anterior, vamos mostrar o alerta apenas quando o usuário clicar no botão salvar.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585880" y="2790360"/>
            <a:ext cx="4038120" cy="1961640"/>
          </a:xfrm>
          <a:prstGeom prst="rect">
            <a:avLst/>
          </a:prstGeom>
          <a:ln>
            <a:noFill/>
          </a:ln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CSS com ngClass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pessoa-card.ts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48000" y="1944000"/>
            <a:ext cx="8712000" cy="34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PessoaCardComponent {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@Input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'obj-pessoa'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 pessoa:</a:t>
            </a:r>
            <a:r>
              <a:rPr b="0" lang="pt-BR" sz="1400" spc="-1" strike="noStrike">
                <a:solidFill>
                  <a:srgbClr val="b00040"/>
                </a:solidFill>
                <a:latin typeface="Arial"/>
              </a:rPr>
              <a:t>any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isAdmin(){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.pessoa.nome.startsWith(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'J'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getEstilosCard(){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'border-width.px'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.pessoa.id,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backgroundColor:</a:t>
            </a:r>
            <a:r>
              <a:rPr b="0" lang="pt-BR" sz="1400" spc="-1" strike="noStrike">
                <a:solidFill>
                  <a:srgbClr val="b00040"/>
                </a:solidFill>
                <a:latin typeface="Arial"/>
              </a:rPr>
              <a:t>this.pessoa.id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%2==0?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'lightblue'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'lightgreen'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Vamos criar diretivas personalizadas a partir de classes da nossa própria autoria.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Objetivo: inicialmente, uma diretiva personalizada para mudar a cor do input.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Execute o comando: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280" spc="-1" strike="noStrike">
                <a:latin typeface="Arial"/>
              </a:rPr>
              <a:t>ng g d campo-colorido --spec==false;</a:t>
            </a:r>
            <a:endParaRPr b="0" lang="pt-BR" sz="228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“</a:t>
            </a:r>
            <a:r>
              <a:rPr b="0" lang="pt-BR" sz="2600" spc="-1" strike="noStrike">
                <a:latin typeface="Arial"/>
              </a:rPr>
              <a:t>Injetando” objeto no construtor da diretiva: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080000" y="1944000"/>
            <a:ext cx="6696000" cy="34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{ Directive, ElementRef, Renderer2 } from 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'@angular/core'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@Directive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selector</a:t>
            </a:r>
            <a:r>
              <a:rPr b="0" lang="pt-BR" sz="14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'[appCampoColorido]'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CampoColoridoDirective {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constructor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(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private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elementRef:</a:t>
            </a:r>
            <a:r>
              <a:rPr b="0" lang="pt-BR" sz="1400" spc="-1" strike="noStrike">
                <a:solidFill>
                  <a:srgbClr val="b00040"/>
                </a:solidFill>
                <a:latin typeface="Arial"/>
              </a:rPr>
              <a:t>ElementRef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pt-BR" sz="1400" spc="-1" strike="noStrike">
                <a:solidFill>
                  <a:srgbClr val="408080"/>
                </a:solidFill>
                <a:latin typeface="Arial"/>
              </a:rPr>
              <a:t>//elemento hospedeiro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private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renderer:</a:t>
            </a:r>
            <a:r>
              <a:rPr b="0" lang="pt-BR" sz="1400" spc="-1" strike="noStrike">
                <a:solidFill>
                  <a:srgbClr val="b00040"/>
                </a:solidFill>
                <a:latin typeface="Arial"/>
              </a:rPr>
              <a:t>Renderer2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408080"/>
                </a:solidFill>
                <a:latin typeface="Arial"/>
              </a:rPr>
              <a:t>//abstração de renderização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 { 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.renderer.setStyle(</a:t>
            </a:r>
            <a:r>
              <a:rPr b="0" lang="pt-BR" sz="14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.elementRef.nativeElement,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'background-color'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pt-BR" sz="1400" spc="-1" strike="noStrike">
                <a:solidFill>
                  <a:srgbClr val="ba2121"/>
                </a:solidFill>
                <a:latin typeface="Arial"/>
              </a:rPr>
              <a:t>'yellow'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Aplique a diretiva no input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080000" y="2232000"/>
            <a:ext cx="5400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"form-group"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&gt;Nome&lt;/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"text"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"form-control"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#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nomeInput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focus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false"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appCampoColorido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Line 4"/>
          <p:cNvSpPr/>
          <p:nvPr/>
        </p:nvSpPr>
        <p:spPr>
          <a:xfrm flipH="1" flipV="1">
            <a:off x="3384000" y="4392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@HostListener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Vamos mudar a cor do input apenas quando o ele ganhar o foco. Saindo de foco, ele volta pra cor “normal”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1224000" y="2952000"/>
            <a:ext cx="669600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@HostListener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'focus'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) aoGanharFoco(){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.renderer.setStyle(</a:t>
            </a:r>
            <a:r>
              <a:rPr b="0" lang="pt-BR" sz="16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.elementRef.nativeElement,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'background-color'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pt-BR" sz="1600" spc="-1" strike="noStrike">
                <a:solidFill>
                  <a:srgbClr val="ba2121"/>
                </a:solidFill>
                <a:latin typeface="Arial"/>
              </a:rPr>
              <a:t>'yellow'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600" spc="-1" strike="noStrike"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600" spc="-1" strike="noStrike"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@HostListener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E agora, iremos voltar pro normal quando perde o foco.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368000" y="3024000"/>
            <a:ext cx="720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@HostListener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'blur'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aoPerderFoco(){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.renderer.setStyle(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.elementRef.nativeElement,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'background-color'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'transparent'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@HostBiding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Forma mais simples: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260000" y="2376000"/>
            <a:ext cx="7056000" cy="28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CampoColoridoDirective {</a:t>
            </a:r>
            <a:endParaRPr b="0" lang="pt-BR" sz="1500" spc="-1" strike="noStrike">
              <a:latin typeface="Arial"/>
            </a:endParaRPr>
          </a:p>
          <a:p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@HostBinding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500" spc="-1" strike="noStrike">
                <a:solidFill>
                  <a:srgbClr val="ba2121"/>
                </a:solidFill>
                <a:latin typeface="Arial"/>
              </a:rPr>
              <a:t>'style.backgroundColor'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) corDeFundo:</a:t>
            </a:r>
            <a:r>
              <a:rPr b="0" lang="pt-BR" sz="15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500" spc="-1" strike="noStrike">
              <a:latin typeface="Arial"/>
            </a:endParaRPr>
          </a:p>
          <a:p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@HostListener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500" spc="-1" strike="noStrike">
                <a:solidFill>
                  <a:srgbClr val="ba2121"/>
                </a:solidFill>
                <a:latin typeface="Arial"/>
              </a:rPr>
              <a:t>'focus'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) aoGanharFoco(){</a:t>
            </a:r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.corDeFundo </a:t>
            </a:r>
            <a:r>
              <a:rPr b="0" lang="pt-BR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500" spc="-1" strike="noStrike">
                <a:solidFill>
                  <a:srgbClr val="ba2121"/>
                </a:solidFill>
                <a:latin typeface="Arial"/>
              </a:rPr>
              <a:t>'yellow'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500" spc="-1" strike="noStrike">
              <a:latin typeface="Arial"/>
            </a:endParaRPr>
          </a:p>
          <a:p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@HostListener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500" spc="-1" strike="noStrike">
                <a:solidFill>
                  <a:srgbClr val="ba2121"/>
                </a:solidFill>
                <a:latin typeface="Arial"/>
              </a:rPr>
              <a:t>'blur'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) aoPerderFoco(){</a:t>
            </a:r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5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.corDeFundo </a:t>
            </a:r>
            <a:r>
              <a:rPr b="0" lang="pt-BR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500" spc="-1" strike="noStrike">
                <a:solidFill>
                  <a:srgbClr val="ba2121"/>
                </a:solidFill>
                <a:latin typeface="Arial"/>
              </a:rPr>
              <a:t>'transparent'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500" spc="-1" strike="noStrike">
              <a:latin typeface="Arial"/>
            </a:endParaRPr>
          </a:p>
          <a:p>
            <a:endParaRPr b="0" lang="pt-BR" sz="1500" spc="-1" strike="noStrike">
              <a:latin typeface="Arial"/>
            </a:endParaRPr>
          </a:p>
          <a:p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500" spc="-1" strike="noStrike"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Property biding (no TS)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864000" y="2160000"/>
            <a:ext cx="7992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...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 cor: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'gray'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@HostBinding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'style.backgroundColor'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corDeFundo:</a:t>
            </a:r>
            <a:r>
              <a:rPr b="0" lang="pt-BR" sz="18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@HostListener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'focus'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 aoGanharFoco(){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.corDeFundo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.cor;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Property biding (no HTML)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1152000" y="1944000"/>
            <a:ext cx="792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"text"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"form-control"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#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nomeInput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focus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false"</a:t>
            </a:r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appCampoColorido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cor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]="'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red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'"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Personalizadas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Exportando a diretiva...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720000" y="2016000"/>
            <a:ext cx="489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@Directive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selector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'[appCampoColorido]'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exportAs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'campoColorido'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872000" y="1669680"/>
            <a:ext cx="473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800" spc="-1" strike="noStrike">
                <a:latin typeface="Arial"/>
              </a:rPr>
              <a:t>TS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5040000" y="2543400"/>
            <a:ext cx="482400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"form-group"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&gt;Nome&lt;/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label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input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"text"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"form-control"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#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nomeInput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focus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false"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appCampoColorido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cor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]="'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red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'"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#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campo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1" lang="pt-BR" sz="1200" spc="-1" strike="noStrike">
                <a:solidFill>
                  <a:srgbClr val="ba2121"/>
                </a:solidFill>
                <a:latin typeface="Arial"/>
              </a:rPr>
              <a:t>campoColorido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salvar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nomeInput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value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)"&gt;Salvar&lt;/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pt-BR" sz="1200" spc="-1" strike="noStrike">
                <a:solidFill>
                  <a:srgbClr val="7d9029"/>
                </a:solidFill>
                <a:latin typeface="Arial"/>
              </a:rPr>
              <a:t>click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1" lang="pt-BR" sz="1200" spc="-1" strike="noStrike">
                <a:solidFill>
                  <a:srgbClr val="7d9029"/>
                </a:solidFill>
                <a:latin typeface="Arial"/>
              </a:rPr>
              <a:t>campo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pt-BR" sz="1200" spc="-1" strike="noStrike">
                <a:solidFill>
                  <a:srgbClr val="7d9029"/>
                </a:solidFill>
                <a:latin typeface="Arial"/>
              </a:rPr>
              <a:t>aoGanharFoco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"&gt;Colorir&lt;/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"button"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200" spc="-1" strike="noStrike">
                <a:solidFill>
                  <a:srgbClr val="ba2121"/>
                </a:solidFill>
                <a:latin typeface="Arial"/>
              </a:rPr>
              <a:t>"btn btn-primary"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&gt;Descolorir&lt;/</a:t>
            </a:r>
            <a:r>
              <a:rPr b="0" lang="pt-BR" sz="1200" spc="-1" strike="noStrike">
                <a:solidFill>
                  <a:srgbClr val="008000"/>
                </a:solidFill>
                <a:latin typeface="Arial"/>
              </a:rPr>
              <a:t>button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7" name="TextShape 6"/>
          <p:cNvSpPr txBox="1"/>
          <p:nvPr/>
        </p:nvSpPr>
        <p:spPr>
          <a:xfrm>
            <a:off x="5934600" y="2101680"/>
            <a:ext cx="81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800" spc="-1" strike="noStrike">
                <a:latin typeface="Arial"/>
              </a:rPr>
              <a:t>HTML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Line 7"/>
          <p:cNvSpPr/>
          <p:nvPr/>
        </p:nvSpPr>
        <p:spPr>
          <a:xfrm flipV="1">
            <a:off x="1512000" y="2880000"/>
            <a:ext cx="504000" cy="50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8"/>
          <p:cNvSpPr txBox="1"/>
          <p:nvPr/>
        </p:nvSpPr>
        <p:spPr>
          <a:xfrm>
            <a:off x="745560" y="3528000"/>
            <a:ext cx="4264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1 - Exporte a diretiva como uma variável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chamada “campoColorido”.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Line 9"/>
          <p:cNvSpPr/>
          <p:nvPr/>
        </p:nvSpPr>
        <p:spPr>
          <a:xfrm flipH="1">
            <a:off x="6768000" y="2880000"/>
            <a:ext cx="1656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10"/>
          <p:cNvSpPr txBox="1"/>
          <p:nvPr/>
        </p:nvSpPr>
        <p:spPr>
          <a:xfrm>
            <a:off x="8424000" y="2592000"/>
            <a:ext cx="15753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2 - Inicialize 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objeto e 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atribua a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#campo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Line 11"/>
          <p:cNvSpPr/>
          <p:nvPr/>
        </p:nvSpPr>
        <p:spPr>
          <a:xfrm>
            <a:off x="3888000" y="4824000"/>
            <a:ext cx="115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12"/>
          <p:cNvSpPr txBox="1"/>
          <p:nvPr/>
        </p:nvSpPr>
        <p:spPr>
          <a:xfrm>
            <a:off x="325440" y="4536000"/>
            <a:ext cx="44416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latin typeface="Arial"/>
              </a:rPr>
              <a:t>3 - Chame os métodos da diretiva via variável campo.</a:t>
            </a:r>
            <a:endParaRPr b="0" lang="pt-BR" sz="1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app.component.ts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Adicionar uma variável booleana “clicou”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1008000" y="2288520"/>
            <a:ext cx="6696000" cy="303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export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AppComponent {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nome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ba2121"/>
                </a:solidFill>
                <a:latin typeface="Arial"/>
              </a:rPr>
              <a:t>'Jefferson de Carvalho'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contador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300" spc="-1" strike="noStrike">
              <a:latin typeface="Arial"/>
            </a:endParaRPr>
          </a:p>
          <a:p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clicou </a:t>
            </a:r>
            <a:r>
              <a:rPr b="1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300" spc="-1" strike="noStrike">
                <a:solidFill>
                  <a:srgbClr val="008000"/>
                </a:solidFill>
                <a:latin typeface="Arial"/>
              </a:rPr>
              <a:t>false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300" spc="-1" strike="noStrike">
              <a:latin typeface="Arial"/>
            </a:endParaRPr>
          </a:p>
          <a:p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salvar(nome:</a:t>
            </a:r>
            <a:r>
              <a:rPr b="0" lang="pt-BR" sz="1300" spc="-1" strike="noStrike">
                <a:solidFill>
                  <a:srgbClr val="b00040"/>
                </a:solidFill>
                <a:latin typeface="Arial"/>
              </a:rPr>
              <a:t>string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console.log(</a:t>
            </a:r>
            <a:r>
              <a:rPr b="0" lang="pt-BR" sz="1300" spc="-1" strike="noStrike">
                <a:solidFill>
                  <a:srgbClr val="ba2121"/>
                </a:solidFill>
                <a:latin typeface="Arial"/>
              </a:rPr>
              <a:t>`Salvando </a:t>
            </a:r>
            <a:r>
              <a:rPr b="0" lang="pt-BR" sz="13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.nome</a:t>
            </a:r>
            <a:r>
              <a:rPr b="0" lang="pt-BR" sz="13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pt-BR" sz="1300" spc="-1" strike="noStrike">
                <a:solidFill>
                  <a:srgbClr val="ba2121"/>
                </a:solidFill>
                <a:latin typeface="Arial"/>
              </a:rPr>
              <a:t>`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.nome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ba2121"/>
                </a:solidFill>
                <a:latin typeface="Arial"/>
              </a:rPr>
              <a:t>"Jefferson "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.contador;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.contador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300" spc="-1" strike="noStrike">
              <a:latin typeface="Arial"/>
            </a:endParaRPr>
          </a:p>
          <a:p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.clicou </a:t>
            </a:r>
            <a:r>
              <a:rPr b="1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3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1" lang="pt-BR" sz="13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300" spc="-1" strike="noStrike">
              <a:latin typeface="Arial"/>
            </a:endParaRPr>
          </a:p>
          <a:p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mudar(event:</a:t>
            </a:r>
            <a:r>
              <a:rPr b="0" lang="pt-BR" sz="1300" spc="-1" strike="noStrike">
                <a:solidFill>
                  <a:srgbClr val="b00040"/>
                </a:solidFill>
                <a:latin typeface="Arial"/>
              </a:rPr>
              <a:t>any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3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.nome </a:t>
            </a:r>
            <a:r>
              <a:rPr b="0" lang="pt-BR" sz="13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event.target.value;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 flipH="1" flipV="1">
            <a:off x="2736000" y="4104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Pipes |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Criando saídas personalizadas para as interpolações.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Crie as seguintes variáveis em app.component.ts: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944000" y="2952000"/>
            <a:ext cx="424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cliente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"Fulano de Tal"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dataAniversario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Date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1982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preco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255.89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Pipes |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app.component.html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1008000" y="2304000"/>
            <a:ext cx="6696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&gt;{{cliente | uppercase}}&lt;/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&gt;{{dataAniversario | date:'dd/MM/yyyy'}}&lt;/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&gt;{{preco | currency:'BRL':'':'0.2':'pt'}}&lt;/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&gt;{{preco | currency:'BRL':'symbol':'0.2':'pt'}}&lt;/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&gt;{{preco | currency:'BRL':'code':'0.2':'pt'}}&lt;/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h1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&lt;h1&gt;{{preco | number:'':'pt'}}&lt;/h1&gt;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Pipes |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Só funciona se importar no app.module.ts, a localização 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1008000" y="2520000"/>
            <a:ext cx="6048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localePt from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'@angular/common/locales/pt'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{ registerLocaleData } from 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'@angular/common'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registerLocaleData(localePt);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@NgModule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 app.component.html (diretiva estrutural)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Inserir a diretiva *ngIf na div do alerta:</a:t>
            </a:r>
            <a:endParaRPr b="0" lang="pt-BR" sz="228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368000" y="2736000"/>
            <a:ext cx="684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"alert alert-primary"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role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"alert"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ngIf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"clicou"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Seu nome é {{nome}}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div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492920" y="3888000"/>
            <a:ext cx="2827080" cy="1224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529960" y="3857400"/>
            <a:ext cx="2822040" cy="1481400"/>
          </a:xfrm>
          <a:prstGeom prst="rect">
            <a:avLst/>
          </a:prstGeom>
          <a:ln>
            <a:noFill/>
          </a:ln>
        </p:spPr>
      </p:pic>
      <p:sp>
        <p:nvSpPr>
          <p:cNvPr id="60" name="Line 4"/>
          <p:cNvSpPr/>
          <p:nvPr/>
        </p:nvSpPr>
        <p:spPr>
          <a:xfrm>
            <a:off x="4680000" y="4464000"/>
            <a:ext cx="849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  <a:hlinkClick r:id="rId1"/>
              </a:rPr>
              <a:t>https://angular.io/api/common/NgIf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“</a:t>
            </a:r>
            <a:r>
              <a:rPr b="0" lang="pt-BR" sz="2600" spc="-1" strike="noStrike">
                <a:latin typeface="Arial"/>
              </a:rPr>
              <a:t>A structural directive that conditionally </a:t>
            </a:r>
            <a:r>
              <a:rPr b="1" lang="pt-BR" sz="2600" spc="-1" strike="noStrike">
                <a:latin typeface="Arial"/>
              </a:rPr>
              <a:t>includes</a:t>
            </a:r>
            <a:r>
              <a:rPr b="0" lang="pt-BR" sz="2600" spc="-1" strike="noStrike">
                <a:latin typeface="Arial"/>
              </a:rPr>
              <a:t> a </a:t>
            </a:r>
            <a:r>
              <a:rPr b="1" lang="pt-BR" sz="2600" spc="-1" strike="noStrike">
                <a:latin typeface="Arial"/>
              </a:rPr>
              <a:t>template</a:t>
            </a:r>
            <a:r>
              <a:rPr b="0" lang="pt-BR" sz="2600" spc="-1" strike="noStrike">
                <a:latin typeface="Arial"/>
              </a:rPr>
              <a:t> based on the </a:t>
            </a:r>
            <a:r>
              <a:rPr b="1" lang="pt-BR" sz="2600" spc="-1" strike="noStrike">
                <a:latin typeface="Arial"/>
              </a:rPr>
              <a:t>value</a:t>
            </a:r>
            <a:r>
              <a:rPr b="0" lang="pt-BR" sz="2600" spc="-1" strike="noStrike">
                <a:latin typeface="Arial"/>
              </a:rPr>
              <a:t> of an expression coerced to Boolean. When the expression evaluates to true, Angular renders the template provided in a </a:t>
            </a:r>
            <a:r>
              <a:rPr b="1" lang="pt-BR" sz="2600" spc="-1" strike="noStrike">
                <a:latin typeface="Arial"/>
              </a:rPr>
              <a:t>then</a:t>
            </a:r>
            <a:r>
              <a:rPr b="0" lang="pt-BR" sz="2600" spc="-1" strike="noStrike">
                <a:latin typeface="Arial"/>
              </a:rPr>
              <a:t> clause, and when false or null, Angular renders the template provided in an optional </a:t>
            </a:r>
            <a:r>
              <a:rPr b="1" lang="pt-BR" sz="2600" spc="-1" strike="noStrike">
                <a:latin typeface="Arial"/>
              </a:rPr>
              <a:t>else</a:t>
            </a:r>
            <a:r>
              <a:rPr b="0" lang="pt-BR" sz="2600" spc="-1" strike="noStrike">
                <a:latin typeface="Arial"/>
              </a:rPr>
              <a:t> clause. The default template for the else clause is blank”.</a:t>
            </a:r>
            <a:endParaRPr b="0" lang="pt-BR" sz="2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Exercício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Use um eventBiding (focus) para que quando o input fique em foco, o alerta desapareça!</a:t>
            </a:r>
            <a:endParaRPr b="0" lang="pt-BR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Resposta no próximo slide. Tente não ver...</a:t>
            </a:r>
            <a:endParaRPr b="0" lang="pt-BR" sz="228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Diretivas ngIf e Hidden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Resposta: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1512000" y="2880000"/>
            <a:ext cx="71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BR" sz="1800" spc="-1" strike="noStrike">
                <a:solidFill>
                  <a:srgbClr val="008000"/>
                </a:solidFill>
                <a:latin typeface="Arial"/>
              </a:rPr>
              <a:t>input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type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"text"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class</a:t>
            </a:r>
            <a:r>
              <a:rPr b="0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pt-BR" sz="1800" spc="-1" strike="noStrike">
                <a:solidFill>
                  <a:srgbClr val="ba2121"/>
                </a:solidFill>
                <a:latin typeface="Arial"/>
              </a:rPr>
              <a:t>"form-control"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[(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ngModel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)]="</a:t>
            </a:r>
            <a:r>
              <a:rPr b="0" lang="pt-BR" sz="1800" spc="-1" strike="noStrike">
                <a:solidFill>
                  <a:srgbClr val="7d9029"/>
                </a:solidFill>
                <a:latin typeface="Arial"/>
              </a:rPr>
              <a:t>nome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focus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)="</a:t>
            </a:r>
            <a:r>
              <a:rPr b="1" lang="pt-BR" sz="1800" spc="-1" strike="noStrike">
                <a:solidFill>
                  <a:srgbClr val="7d9029"/>
                </a:solidFill>
                <a:latin typeface="Arial"/>
              </a:rPr>
              <a:t>clicou</a:t>
            </a:r>
            <a:r>
              <a:rPr b="1" lang="pt-BR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pt-BR" sz="1800" spc="-1" strike="noStrike">
                <a:solidFill>
                  <a:srgbClr val="ba2121"/>
                </a:solidFill>
                <a:latin typeface="Arial"/>
              </a:rPr>
              <a:t>false"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2019-02-18T08:46:06Z</dcterms:created>
  <dc:creator/>
  <dc:description/>
  <dc:language>pt-BR</dc:language>
  <cp:lastModifiedBy/>
  <dcterms:modified xsi:type="dcterms:W3CDTF">2019-04-05T13:24:12Z</dcterms:modified>
  <cp:revision>155</cp:revision>
  <dc:subject/>
  <dc:title>Bright Blue</dc:title>
</cp:coreProperties>
</file>