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4" r:id="rId4"/>
    <p:sldId id="272" r:id="rId5"/>
    <p:sldId id="259" r:id="rId6"/>
    <p:sldId id="274" r:id="rId7"/>
    <p:sldId id="275" r:id="rId8"/>
    <p:sldId id="279" r:id="rId9"/>
    <p:sldId id="262" r:id="rId10"/>
    <p:sldId id="281" r:id="rId11"/>
    <p:sldId id="280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5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445" y="960755"/>
            <a:ext cx="9211945" cy="1263650"/>
          </a:xfrm>
        </p:spPr>
        <p:txBody>
          <a:bodyPr/>
          <a:lstStyle/>
          <a:p>
            <a:pPr algn="ctr"/>
            <a:r>
              <a:rPr lang="pt-BR" altLang="en-US" sz="4000"/>
              <a:t>Proposta de uma Arquitetura </a:t>
            </a:r>
            <a:r>
              <a:rPr lang="pt-BR" altLang="en-US" sz="4000">
                <a:sym typeface="+mn-ea"/>
              </a:rPr>
              <a:t>Java </a:t>
            </a:r>
            <a:endParaRPr lang="pt-BR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57171" y="3044508"/>
            <a:ext cx="9218083" cy="1752600"/>
          </a:xfrm>
        </p:spPr>
        <p:txBody>
          <a:bodyPr/>
          <a:lstStyle/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Autor: Michel Montenegro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Explicação - Resumida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" y="984250"/>
            <a:ext cx="10972800" cy="4953000"/>
          </a:xfrm>
        </p:spPr>
        <p:txBody>
          <a:bodyPr/>
          <a:p>
            <a:pPr marL="0" lvl="0" indent="0">
              <a:buNone/>
            </a:pPr>
            <a:r>
              <a:rPr lang="pt-BR" altLang="en-US"/>
              <a:t>Nesta configuração executamos um </a:t>
            </a:r>
            <a:r>
              <a:rPr lang="pt-BR" altLang="en-US" b="1"/>
              <a:t>JAR </a:t>
            </a:r>
            <a:r>
              <a:rPr lang="pt-BR" altLang="en-US"/>
              <a:t>porque o Container (Tomcat) já é iniciado por dentro da aplicação via o metod Main com a chamada do Spring.</a:t>
            </a:r>
            <a:endParaRPr lang="pt-BR" altLang="en-US"/>
          </a:p>
          <a:p>
            <a:pPr marL="0" lvl="0" indent="0">
              <a:buNone/>
            </a:pPr>
            <a:endParaRPr lang="pt-BR" altLang="en-US"/>
          </a:p>
          <a:p>
            <a:pPr marL="0" lvl="0" indent="0">
              <a:buNone/>
            </a:pPr>
            <a:r>
              <a:rPr lang="pt-BR" altLang="en-US"/>
              <a:t>Padrão War joga a aplicação em um container pra carregar, com SpringBoot fazemos o inverso, o Container já esta dentro do projeto, logo o bom e velho “Run Java App” vai ser usado.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Duvidas, 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meu teams:</a:t>
            </a:r>
            <a:endParaRPr lang="pt-BR" altLang="en-US"/>
          </a:p>
          <a:p>
            <a:r>
              <a:rPr lang="pt-BR" altLang="en-US"/>
              <a:t>michel.montenegro@qintess.com</a:t>
            </a:r>
            <a:endParaRPr lang="pt-BR" altLang="en-US"/>
          </a:p>
          <a:p>
            <a:r>
              <a:rPr lang="pt-BR" altLang="en-US">
                <a:sym typeface="+mn-ea"/>
              </a:rPr>
              <a:t>michel.montenegro@gmail.com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WhatsApp</a:t>
            </a:r>
            <a:endParaRPr lang="pt-BR" altLang="en-US"/>
          </a:p>
          <a:p>
            <a:r>
              <a:rPr lang="pt-BR" altLang="en-US"/>
              <a:t>(91) 9 9618 8261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- Bons estudos! - 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6" name="Fluxograma: multidocument 25"/>
          <p:cNvSpPr/>
          <p:nvPr/>
        </p:nvSpPr>
        <p:spPr>
          <a:xfrm>
            <a:off x="1508125" y="3304540"/>
            <a:ext cx="172720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7" name="Fluxograma: multidocument 26"/>
          <p:cNvSpPr/>
          <p:nvPr/>
        </p:nvSpPr>
        <p:spPr>
          <a:xfrm>
            <a:off x="2119630" y="4632960"/>
            <a:ext cx="111569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Lombok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8" name="Fluxograma: multidocument 27"/>
          <p:cNvSpPr/>
          <p:nvPr/>
        </p:nvSpPr>
        <p:spPr>
          <a:xfrm>
            <a:off x="504825" y="1999615"/>
            <a:ext cx="274701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Boot DevTools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0" name="Fluxograma: multidocument 29"/>
          <p:cNvSpPr/>
          <p:nvPr/>
        </p:nvSpPr>
        <p:spPr>
          <a:xfrm>
            <a:off x="1544320" y="5954395"/>
            <a:ext cx="169100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Validation [I/O]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" name="Seta para a esquerda 2"/>
          <p:cNvSpPr/>
          <p:nvPr/>
        </p:nvSpPr>
        <p:spPr>
          <a:xfrm>
            <a:off x="3506470" y="186626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einicializações rápidas de aplicativos, 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Recarregamento Dinamico, etc.</a:t>
            </a: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Seta para a esquerda 10"/>
          <p:cNvSpPr/>
          <p:nvPr/>
        </p:nvSpPr>
        <p:spPr>
          <a:xfrm>
            <a:off x="3506470" y="316738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TomCat Incorporado, SpringMVC, </a:t>
            </a:r>
            <a:r>
              <a:rPr lang="pt-BR" sz="16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RestFull (serviço web que utiliza o REST)</a:t>
            </a:r>
            <a:endParaRPr lang="pt-BR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2" name="Seta para a esquerda 21"/>
          <p:cNvSpPr/>
          <p:nvPr/>
        </p:nvSpPr>
        <p:spPr>
          <a:xfrm>
            <a:off x="3506470" y="451739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Reduz a verbosidade do código via Anotações (Automatiza </a:t>
            </a:r>
            <a:r>
              <a:rPr lang="pt-BR" altLang="en-US" sz="1600">
                <a:sym typeface="+mn-ea"/>
              </a:rPr>
              <a:t>Get, Set, Hash, etc.)</a:t>
            </a:r>
            <a:endParaRPr lang="pt-BR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Seta para a esquerda 22"/>
          <p:cNvSpPr/>
          <p:nvPr/>
        </p:nvSpPr>
        <p:spPr>
          <a:xfrm>
            <a:off x="3506470" y="586740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Validação de Javabeans com validador Hibernate Via Anotações (</a:t>
            </a:r>
            <a:r>
              <a:rPr lang="pt-BR" altLang="en-US" sz="1600">
                <a:sym typeface="+mn-ea"/>
              </a:rPr>
              <a:t>@NotNull, @NotBlank...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3" name="Fluxograma: multidocument 32"/>
          <p:cNvSpPr/>
          <p:nvPr/>
        </p:nvSpPr>
        <p:spPr>
          <a:xfrm>
            <a:off x="543560" y="326263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Data JPA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6" name="Fluxograma: multidocument 35"/>
          <p:cNvSpPr/>
          <p:nvPr/>
        </p:nvSpPr>
        <p:spPr>
          <a:xfrm>
            <a:off x="486410" y="450342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FlyWay Migration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7" name="Fluxograma: multidocument 36"/>
          <p:cNvSpPr/>
          <p:nvPr/>
        </p:nvSpPr>
        <p:spPr>
          <a:xfrm>
            <a:off x="476885" y="590931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H2 Database SQL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5" name="Seta para a esquerda 24"/>
          <p:cNvSpPr/>
          <p:nvPr/>
        </p:nvSpPr>
        <p:spPr>
          <a:xfrm>
            <a:off x="2786380" y="310070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Java Persistence API usando Spring Data e Hibernate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Seta para a esquerda 30"/>
          <p:cNvSpPr/>
          <p:nvPr/>
        </p:nvSpPr>
        <p:spPr>
          <a:xfrm>
            <a:off x="2786380" y="434403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Controle de de versão para o banco de dados (Incluso vazio)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Seta para a esquerda 33"/>
          <p:cNvSpPr/>
          <p:nvPr/>
        </p:nvSpPr>
        <p:spPr>
          <a:xfrm>
            <a:off x="2786380" y="580199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Banco de dados Integrado (</a:t>
            </a:r>
            <a:r>
              <a:rPr kumimoji="0" lang="pt-BR" sz="1600" b="1" i="0" u="sng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Poderia ser de outros bancos aqui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Fluxograma: multidocument 3"/>
          <p:cNvSpPr/>
          <p:nvPr/>
        </p:nvSpPr>
        <p:spPr>
          <a:xfrm>
            <a:off x="543560" y="201930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Thymeleaf 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" name="Seta para a esquerda 4"/>
          <p:cNvSpPr/>
          <p:nvPr/>
        </p:nvSpPr>
        <p:spPr>
          <a:xfrm>
            <a:off x="2786380" y="185737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Permte o acesso e retorna de paginas web (</a:t>
            </a:r>
            <a:r>
              <a:rPr kumimoji="0" lang="pt-BR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templates html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 e Dados Rest no mesmo projeto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Informações:</a:t>
            </a:r>
            <a:endParaRPr lang="pt-BR" altLang="en-US"/>
          </a:p>
        </p:txBody>
      </p:sp>
      <p:sp>
        <p:nvSpPr>
          <p:cNvPr id="43" name="Fluxograma: Processo 42"/>
          <p:cNvSpPr/>
          <p:nvPr/>
        </p:nvSpPr>
        <p:spPr>
          <a:xfrm>
            <a:off x="2070100" y="1257300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Java 17 ( </a:t>
            </a:r>
            <a:r>
              <a:rPr lang="pt-BR" altLang="en-US" sz="2400">
                <a:sym typeface="+mn-ea"/>
              </a:rPr>
              <a:t>VersãoLong-term support - LTS)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2070100" y="190944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b="1" u="sng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InteliJ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Eclipse / NetBeans / VSCode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Fluxograma: Processo 10"/>
          <p:cNvSpPr/>
          <p:nvPr/>
        </p:nvSpPr>
        <p:spPr>
          <a:xfrm>
            <a:off x="2065020" y="251523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SoapUi 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PostMan 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Insomnia / 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Fluxograma: Processo 21"/>
          <p:cNvSpPr/>
          <p:nvPr/>
        </p:nvSpPr>
        <p:spPr>
          <a:xfrm>
            <a:off x="2070100" y="366458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Usaro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Repository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(Spring) no lugar do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DAO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convencional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Fluxograma: Processo 22"/>
          <p:cNvSpPr/>
          <p:nvPr/>
        </p:nvSpPr>
        <p:spPr>
          <a:xfrm>
            <a:off x="2065020" y="4922520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Manter MVC, via patterns do Spring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Fluxograma: Processo 24"/>
          <p:cNvSpPr/>
          <p:nvPr/>
        </p:nvSpPr>
        <p:spPr>
          <a:xfrm>
            <a:off x="2070100" y="429323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Usar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DTO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convencional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Fluxograma: Processo 34"/>
          <p:cNvSpPr/>
          <p:nvPr/>
        </p:nvSpPr>
        <p:spPr>
          <a:xfrm>
            <a:off x="2070100" y="555180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JavaDoc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para a documentação Internar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2076450" y="310451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Maven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Pacotes das classes Java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17964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br.com.projeto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13" name="Conector de Seta Reta 12"/>
          <p:cNvCxnSpPr>
            <a:stCxn id="4" idx="6"/>
            <a:endCxn id="40" idx="2"/>
          </p:cNvCxnSpPr>
          <p:nvPr/>
        </p:nvCxnSpPr>
        <p:spPr>
          <a:xfrm flipV="1">
            <a:off x="1945005" y="2268855"/>
            <a:ext cx="1656080" cy="15087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Caixa de Texto 30"/>
          <p:cNvSpPr txBox="1"/>
          <p:nvPr/>
        </p:nvSpPr>
        <p:spPr>
          <a:xfrm>
            <a:off x="148590" y="1041400"/>
            <a:ext cx="62242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>
                <a:latin typeface="+mj-lt"/>
                <a:cs typeface="+mj-lt"/>
              </a:rPr>
              <a:t>Rest </a:t>
            </a:r>
            <a:r>
              <a:rPr lang="pt-BR" altLang="en-US" sz="1600">
                <a:latin typeface="+mj-lt"/>
                <a:cs typeface="+mj-lt"/>
              </a:rPr>
              <a:t>-&gt; </a:t>
            </a:r>
            <a:r>
              <a:rPr lang="pt-BR" altLang="en-US" sz="1600">
                <a:latin typeface="+mj-lt"/>
                <a:cs typeface="+mj-lt"/>
                <a:sym typeface="+mn-ea"/>
              </a:rPr>
              <a:t>Requisições / Respostas como </a:t>
            </a:r>
            <a:r>
              <a:rPr lang="pt-BR" altLang="en-US" sz="1600">
                <a:latin typeface="+mj-lt"/>
                <a:cs typeface="+mj-lt"/>
              </a:rPr>
              <a:t>dados (JSON ou XML)</a:t>
            </a:r>
            <a:endParaRPr lang="pt-BR" altLang="en-US" sz="1600">
              <a:latin typeface="+mj-lt"/>
              <a:cs typeface="+mj-lt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1085" y="1994535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controller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6390640" y="3864610"/>
            <a:ext cx="133286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dto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6391275" y="4951095"/>
            <a:ext cx="129984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entity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501390" y="5905500"/>
            <a:ext cx="1300480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repository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3" name="Conector de Seta Reta 52"/>
          <p:cNvCxnSpPr>
            <a:stCxn id="3" idx="6"/>
            <a:endCxn id="42" idx="2"/>
          </p:cNvCxnSpPr>
          <p:nvPr/>
        </p:nvCxnSpPr>
        <p:spPr>
          <a:xfrm flipV="1">
            <a:off x="4835525" y="4138930"/>
            <a:ext cx="1555115" cy="4997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Conector de Seta Reta 53"/>
          <p:cNvCxnSpPr>
            <a:stCxn id="3" idx="6"/>
            <a:endCxn id="51" idx="2"/>
          </p:cNvCxnSpPr>
          <p:nvPr/>
        </p:nvCxnSpPr>
        <p:spPr>
          <a:xfrm>
            <a:off x="4835525" y="4638675"/>
            <a:ext cx="1555750" cy="5867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5" name="Conector de Seta Reta 54"/>
          <p:cNvCxnSpPr>
            <a:stCxn id="4" idx="6"/>
            <a:endCxn id="52" idx="2"/>
          </p:cNvCxnSpPr>
          <p:nvPr/>
        </p:nvCxnSpPr>
        <p:spPr>
          <a:xfrm>
            <a:off x="1945005" y="3777615"/>
            <a:ext cx="1556385" cy="24022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6" name="Elipse 55"/>
          <p:cNvSpPr/>
          <p:nvPr/>
        </p:nvSpPr>
        <p:spPr>
          <a:xfrm>
            <a:off x="6373495" y="1551940"/>
            <a:ext cx="1201420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356985" y="2581910"/>
            <a:ext cx="1217930" cy="5321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rest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8" name="Conector de Seta Reta 57"/>
          <p:cNvCxnSpPr>
            <a:stCxn id="40" idx="6"/>
            <a:endCxn id="56" idx="2"/>
          </p:cNvCxnSpPr>
          <p:nvPr/>
        </p:nvCxnSpPr>
        <p:spPr>
          <a:xfrm flipV="1">
            <a:off x="4935220" y="1826260"/>
            <a:ext cx="1438275" cy="4425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9" name="Conector de Seta Reta 58"/>
          <p:cNvCxnSpPr>
            <a:stCxn id="40" idx="6"/>
            <a:endCxn id="57" idx="2"/>
          </p:cNvCxnSpPr>
          <p:nvPr/>
        </p:nvCxnSpPr>
        <p:spPr>
          <a:xfrm>
            <a:off x="4935220" y="2268855"/>
            <a:ext cx="1421765" cy="5791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0" name="Fluxograma: multidocument 59"/>
          <p:cNvSpPr/>
          <p:nvPr/>
        </p:nvSpPr>
        <p:spPr>
          <a:xfrm>
            <a:off x="8800465" y="3784600"/>
            <a:ext cx="229806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usuarioDTO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1" name="Conector de Seta Reta 60"/>
          <p:cNvCxnSpPr>
            <a:stCxn id="42" idx="6"/>
            <a:endCxn id="60" idx="1"/>
          </p:cNvCxnSpPr>
          <p:nvPr/>
        </p:nvCxnSpPr>
        <p:spPr>
          <a:xfrm flipV="1">
            <a:off x="7723505" y="4131945"/>
            <a:ext cx="1076960" cy="69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2" name="Fluxograma: multidocument 61"/>
          <p:cNvSpPr/>
          <p:nvPr/>
        </p:nvSpPr>
        <p:spPr>
          <a:xfrm>
            <a:off x="8800465" y="4943475"/>
            <a:ext cx="230378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usuarioEntity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Fluxograma: multidocument 62"/>
          <p:cNvSpPr/>
          <p:nvPr/>
        </p:nvSpPr>
        <p:spPr>
          <a:xfrm>
            <a:off x="8833485" y="5905500"/>
            <a:ext cx="241427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usuarioRepository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4" name="Conector de Seta Reta 63"/>
          <p:cNvCxnSpPr>
            <a:stCxn id="51" idx="6"/>
            <a:endCxn id="62" idx="1"/>
          </p:cNvCxnSpPr>
          <p:nvPr/>
        </p:nvCxnSpPr>
        <p:spPr>
          <a:xfrm>
            <a:off x="7691120" y="5225415"/>
            <a:ext cx="1109345" cy="65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5" name="Conector de Seta Reta 64"/>
          <p:cNvCxnSpPr>
            <a:stCxn id="52" idx="6"/>
            <a:endCxn id="63" idx="1"/>
          </p:cNvCxnSpPr>
          <p:nvPr/>
        </p:nvCxnSpPr>
        <p:spPr>
          <a:xfrm>
            <a:off x="4801870" y="6179820"/>
            <a:ext cx="4031615" cy="730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8833485" y="2500630"/>
            <a:ext cx="285940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usuarioRestController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>
            <a:off x="7574915" y="2847975"/>
            <a:ext cx="125857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8" name="Fluxograma: multidocument 67"/>
          <p:cNvSpPr/>
          <p:nvPr/>
        </p:nvSpPr>
        <p:spPr>
          <a:xfrm>
            <a:off x="8833485" y="1478915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usuarioWebController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de Seta Reta 68"/>
          <p:cNvCxnSpPr>
            <a:stCxn id="56" idx="6"/>
            <a:endCxn id="68" idx="1"/>
          </p:cNvCxnSpPr>
          <p:nvPr/>
        </p:nvCxnSpPr>
        <p:spPr>
          <a:xfrm>
            <a:off x="7574915" y="1826260"/>
            <a:ext cx="125857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0" name="Caixa de Texto 69"/>
          <p:cNvSpPr txBox="1"/>
          <p:nvPr/>
        </p:nvSpPr>
        <p:spPr>
          <a:xfrm>
            <a:off x="149225" y="1377950"/>
            <a:ext cx="57619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>
                <a:latin typeface="+mj-lt"/>
                <a:cs typeface="+mj-lt"/>
              </a:rPr>
              <a:t>Web </a:t>
            </a:r>
            <a:r>
              <a:rPr lang="pt-BR" altLang="en-US" sz="1600">
                <a:latin typeface="+mj-lt"/>
                <a:cs typeface="+mj-lt"/>
              </a:rPr>
              <a:t>-&gt; Requisições / Respostas como Templates (HTML)</a:t>
            </a:r>
            <a:endParaRPr lang="pt-BR" altLang="en-US" sz="1600">
              <a:latin typeface="+mj-lt"/>
              <a:cs typeface="+mj-lt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3501390" y="4364355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model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" name="Conector de Seta Reta 4"/>
          <p:cNvCxnSpPr>
            <a:stCxn id="4" idx="6"/>
            <a:endCxn id="3" idx="2"/>
          </p:cNvCxnSpPr>
          <p:nvPr/>
        </p:nvCxnSpPr>
        <p:spPr>
          <a:xfrm>
            <a:off x="1945005" y="3777615"/>
            <a:ext cx="1556385" cy="8610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Resources (Paginas, Imagens...)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17964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resources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13" name="Conector de Seta Reta 12"/>
          <p:cNvCxnSpPr>
            <a:stCxn id="4" idx="6"/>
            <a:endCxn id="40" idx="2"/>
          </p:cNvCxnSpPr>
          <p:nvPr/>
        </p:nvCxnSpPr>
        <p:spPr>
          <a:xfrm flipV="1">
            <a:off x="1945005" y="2407920"/>
            <a:ext cx="561340" cy="13696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Elipse 39"/>
          <p:cNvSpPr/>
          <p:nvPr/>
        </p:nvSpPr>
        <p:spPr>
          <a:xfrm>
            <a:off x="2506345" y="2133600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templates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2506345" y="3559175"/>
            <a:ext cx="133286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static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500630" y="4956175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db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3" name="Conector de Seta Reta 52"/>
          <p:cNvCxnSpPr>
            <a:stCxn id="4" idx="6"/>
            <a:endCxn id="42" idx="2"/>
          </p:cNvCxnSpPr>
          <p:nvPr/>
        </p:nvCxnSpPr>
        <p:spPr>
          <a:xfrm>
            <a:off x="1945005" y="3777615"/>
            <a:ext cx="561340" cy="55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Conector de Seta Reta 53"/>
          <p:cNvCxnSpPr>
            <a:stCxn id="4" idx="6"/>
            <a:endCxn id="51" idx="2"/>
          </p:cNvCxnSpPr>
          <p:nvPr/>
        </p:nvCxnSpPr>
        <p:spPr>
          <a:xfrm>
            <a:off x="1945005" y="3777615"/>
            <a:ext cx="555625" cy="1452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Elipse 56"/>
          <p:cNvSpPr/>
          <p:nvPr/>
        </p:nvSpPr>
        <p:spPr>
          <a:xfrm>
            <a:off x="4389755" y="4956810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migration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9" name="Conector de Seta Reta 58"/>
          <p:cNvCxnSpPr>
            <a:stCxn id="51" idx="6"/>
            <a:endCxn id="57" idx="2"/>
          </p:cNvCxnSpPr>
          <p:nvPr/>
        </p:nvCxnSpPr>
        <p:spPr>
          <a:xfrm flipV="1">
            <a:off x="3800475" y="5222875"/>
            <a:ext cx="589280" cy="76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6373495" y="480441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V1__nome.sql (V = Versão)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 flipV="1">
            <a:off x="5607685" y="5213985"/>
            <a:ext cx="765810" cy="88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8" name="Fluxograma: multidocument 67"/>
          <p:cNvSpPr/>
          <p:nvPr/>
        </p:nvSpPr>
        <p:spPr>
          <a:xfrm>
            <a:off x="6360160" y="2047240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Paginas HTMLs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de Seta Reta 68"/>
          <p:cNvCxnSpPr>
            <a:stCxn id="40" idx="6"/>
            <a:endCxn id="68" idx="1"/>
          </p:cNvCxnSpPr>
          <p:nvPr/>
        </p:nvCxnSpPr>
        <p:spPr>
          <a:xfrm flipV="1">
            <a:off x="3840480" y="2394585"/>
            <a:ext cx="2519680" cy="13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" name="Fluxograma: multidocument 2"/>
          <p:cNvSpPr/>
          <p:nvPr/>
        </p:nvSpPr>
        <p:spPr>
          <a:xfrm>
            <a:off x="6373495" y="3458210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Imagens, CSS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" name="Conector de Seta Reta 4"/>
          <p:cNvCxnSpPr>
            <a:stCxn id="42" idx="6"/>
            <a:endCxn id="3" idx="1"/>
          </p:cNvCxnSpPr>
          <p:nvPr/>
        </p:nvCxnSpPr>
        <p:spPr>
          <a:xfrm flipV="1">
            <a:off x="3839210" y="3805555"/>
            <a:ext cx="2534285" cy="279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</a:t>
            </a:r>
            <a:r>
              <a:rPr lang="pt-BR" altLang="zh-CN" smtClean="0">
                <a:ln>
                  <a:noFill/>
                </a:ln>
                <a:effectLst/>
                <a:ea typeface="SimSun" panose="02010600030101010101" pitchFamily="2" charset="-122"/>
                <a:cs typeface="+mj-lt"/>
                <a:sym typeface="+mn-ea"/>
              </a:rPr>
              <a:t>Thymeleaf </a:t>
            </a:r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842010" y="1884680"/>
            <a:ext cx="362267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3286125" y="1884680"/>
            <a:ext cx="463105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256655" y="1884680"/>
            <a:ext cx="431736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859020" y="137096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Arquiteto </a:t>
            </a:r>
            <a:r>
              <a:rPr lang="pt-BR" altLang="en-US">
                <a:sym typeface="+mn-ea"/>
              </a:rPr>
              <a:t>Java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2418080" y="1373505"/>
            <a:ext cx="652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DBA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917180" y="1373505"/>
            <a:ext cx="16262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/>
              <a:t>Designer Web</a:t>
            </a:r>
            <a:endParaRPr lang="pt-BR" altLang="en-US"/>
          </a:p>
        </p:txBody>
      </p:sp>
      <p:sp>
        <p:nvSpPr>
          <p:cNvPr id="12" name="Caixa de Texto 11"/>
          <p:cNvSpPr txBox="1"/>
          <p:nvPr/>
        </p:nvSpPr>
        <p:spPr>
          <a:xfrm>
            <a:off x="1071880" y="3029585"/>
            <a:ext cx="199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Oracle, MySQL,...</a:t>
            </a:r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4704080" y="3029585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SpringBoot</a:t>
            </a:r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502400" y="303530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zh-CN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  <a:cs typeface="+mj-lt"/>
                <a:sym typeface="+mn-ea"/>
              </a:rPr>
              <a:t>Thymeleaf </a:t>
            </a:r>
            <a:endParaRPr lang="pt-BR" altLang="en-US"/>
          </a:p>
        </p:txBody>
      </p:sp>
      <p:sp>
        <p:nvSpPr>
          <p:cNvPr id="16" name="Seta para baixo 15"/>
          <p:cNvSpPr/>
          <p:nvPr/>
        </p:nvSpPr>
        <p:spPr>
          <a:xfrm>
            <a:off x="6811645" y="3669030"/>
            <a:ext cx="628650" cy="191706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Fluxograma: Documento 16"/>
          <p:cNvSpPr/>
          <p:nvPr/>
        </p:nvSpPr>
        <p:spPr>
          <a:xfrm>
            <a:off x="115570" y="5681980"/>
            <a:ext cx="12077065" cy="1097915"/>
          </a:xfrm>
          <a:prstGeom prst="flowChartDocument">
            <a:avLst/>
          </a:prstGeom>
          <a:gradFill rotWithShape="0">
            <a:gsLst>
              <a:gs pos="81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lin ang="504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Fluxograma: multidocument 17"/>
          <p:cNvSpPr/>
          <p:nvPr/>
        </p:nvSpPr>
        <p:spPr>
          <a:xfrm>
            <a:off x="342900" y="5875655"/>
            <a:ext cx="2728595" cy="71120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Fragmentos (*html)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Fluxograma: Processo Alternativo 19"/>
          <p:cNvSpPr/>
          <p:nvPr/>
        </p:nvSpPr>
        <p:spPr>
          <a:xfrm>
            <a:off x="3688080" y="5902960"/>
            <a:ext cx="892810" cy="579120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CRUD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8448675" y="3043555"/>
            <a:ext cx="1363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zh-CN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  <a:cs typeface="+mj-lt"/>
                <a:sym typeface="+mn-ea"/>
              </a:rPr>
              <a:t>CSS, JS, ...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20" idx="3"/>
            <a:endCxn id="23" idx="1"/>
          </p:cNvCxnSpPr>
          <p:nvPr/>
        </p:nvCxnSpPr>
        <p:spPr>
          <a:xfrm flipV="1">
            <a:off x="4580890" y="6176645"/>
            <a:ext cx="880110" cy="158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Canto dobrado 22"/>
          <p:cNvSpPr/>
          <p:nvPr/>
        </p:nvSpPr>
        <p:spPr>
          <a:xfrm>
            <a:off x="5461000" y="5754370"/>
            <a:ext cx="876300" cy="843915"/>
          </a:xfrm>
          <a:prstGeom prst="foldedCorne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Forms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Modelo Exemplo</a:t>
            </a:r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sz="half" idx="1"/>
          </p:nvPr>
        </p:nvGraphicFramePr>
        <p:xfrm>
          <a:off x="1006475" y="1048385"/>
          <a:ext cx="8345170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629525" imgH="5781675" progId="Paint.Picture">
                  <p:embed/>
                </p:oleObj>
              </mc:Choice>
              <mc:Fallback>
                <p:oleObj name="" r:id="rId1" imgW="7629525" imgH="5781675" progId="Paint.Picture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475" y="1048385"/>
                        <a:ext cx="8345170" cy="510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 de Texto 9"/>
          <p:cNvSpPr txBox="1"/>
          <p:nvPr/>
        </p:nvSpPr>
        <p:spPr>
          <a:xfrm>
            <a:off x="492125" y="6282690"/>
            <a:ext cx="9868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/>
              <a:t>https://github.com/michelmontenegro/projeto</a:t>
            </a:r>
            <a:endParaRPr lang="pt-BR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idx="1"/>
          </p:nvPr>
        </p:nvGraphicFramePr>
        <p:xfrm>
          <a:off x="492125" y="1174750"/>
          <a:ext cx="923036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848975" imgH="5553075" progId="Paint.Picture">
                  <p:embed/>
                </p:oleObj>
              </mc:Choice>
              <mc:Fallback>
                <p:oleObj name="" r:id="rId1" imgW="10848975" imgH="5553075" progId="Paint.Picture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125" y="1174750"/>
                        <a:ext cx="923036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 de Texto 9"/>
          <p:cNvSpPr txBox="1"/>
          <p:nvPr/>
        </p:nvSpPr>
        <p:spPr>
          <a:xfrm>
            <a:off x="492125" y="6282690"/>
            <a:ext cx="9230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/>
              <a:t>https://github.com/michelmontenegro/projeto</a:t>
            </a:r>
            <a:endParaRPr lang="pt-BR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WPS Presentation</Application>
  <PresentationFormat>宽屏</PresentationFormat>
  <Paragraphs>165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Data Pie Charts</vt:lpstr>
      <vt:lpstr>Paint.Picture</vt:lpstr>
      <vt:lpstr>Paint.Picture</vt:lpstr>
      <vt:lpstr>Proposta de uma Arquitetura Java </vt:lpstr>
      <vt:lpstr>SpringBoot 3+ - Configuração Inicial - Dependencias</vt:lpstr>
      <vt:lpstr>SpringBoot 3+ - Configuração Inicial - Dependencias</vt:lpstr>
      <vt:lpstr>Informações</vt:lpstr>
      <vt:lpstr>Arquitetura - Pacotes das classes Java</vt:lpstr>
      <vt:lpstr>Arquitetura - Resources (Paginas, Imagens...)</vt:lpstr>
      <vt:lpstr>Arquitetura:  Resources (Paginas, Imagens...)</vt:lpstr>
      <vt:lpstr>Explicação - Resumida</vt:lpstr>
      <vt:lpstr>PowerPoint 演示文稿</vt:lpstr>
      <vt:lpstr>Explicação - Resumida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miche</cp:lastModifiedBy>
  <cp:revision>45</cp:revision>
  <dcterms:created xsi:type="dcterms:W3CDTF">2023-04-04T19:54:00Z</dcterms:created>
  <dcterms:modified xsi:type="dcterms:W3CDTF">2023-04-10T05:49:10Z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1046-11.2.0.11516</vt:lpwstr>
  </property>
  <property fmtid="{D5CDD505-2E9C-101B-9397-08002B2CF9AE}" pid="3" name="ICV">
    <vt:lpwstr>8FC91590E87444909F7C1B98DAEC73AD</vt:lpwstr>
  </property>
</Properties>
</file>