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4" r:id="rId4"/>
    <p:sldId id="272" r:id="rId5"/>
    <p:sldId id="297" r:id="rId6"/>
    <p:sldId id="259" r:id="rId7"/>
    <p:sldId id="274" r:id="rId8"/>
    <p:sldId id="275" r:id="rId9"/>
    <p:sldId id="288" r:id="rId10"/>
    <p:sldId id="289" r:id="rId11"/>
    <p:sldId id="279" r:id="rId12"/>
    <p:sldId id="262" r:id="rId13"/>
    <p:sldId id="281" r:id="rId14"/>
    <p:sldId id="284" r:id="rId15"/>
    <p:sldId id="285" r:id="rId16"/>
    <p:sldId id="280" r:id="rId17"/>
    <p:sldId id="26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960755"/>
            <a:ext cx="9211945" cy="1263650"/>
          </a:xfrm>
        </p:spPr>
        <p:txBody>
          <a:bodyPr/>
          <a:lstStyle/>
          <a:p>
            <a:pPr algn="ctr"/>
            <a:r>
              <a:rPr lang="pt-BR" altLang="en-US" sz="4000"/>
              <a:t>Proposta de uma Arquitetura </a:t>
            </a:r>
            <a:r>
              <a:rPr lang="pt-BR" altLang="en-US" sz="4000">
                <a:sym typeface="+mn-ea"/>
              </a:rPr>
              <a:t>Java </a:t>
            </a:r>
            <a:endParaRPr lang="pt-BR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7171" y="3044508"/>
            <a:ext cx="9218083" cy="175260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Autor: Michel Montenegro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</a:t>
            </a:r>
            <a:r>
              <a:rPr lang="pt-BR" altLang="zh-CN" smtClean="0">
                <a:ln>
                  <a:noFill/>
                </a:ln>
                <a:effectLst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842010" y="1884680"/>
            <a:ext cx="362267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86125" y="1884680"/>
            <a:ext cx="479869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56655" y="1884680"/>
            <a:ext cx="492950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746625" y="110426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Arquiteto </a:t>
            </a:r>
            <a:r>
              <a:rPr lang="pt-BR" altLang="en-US">
                <a:sym typeface="+mn-ea"/>
              </a:rPr>
              <a:t>Java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418080" y="1373505"/>
            <a:ext cx="65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DBA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917180" y="1373505"/>
            <a:ext cx="1626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Designer Web</a:t>
            </a:r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1071880" y="302958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Oracle, MySQL,...</a:t>
            </a:r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683760" y="3050540"/>
            <a:ext cx="16002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 b="1">
                <a:sym typeface="+mn-ea"/>
              </a:rPr>
              <a:t>SpringBoot</a:t>
            </a:r>
            <a:endParaRPr lang="pt-BR" altLang="en-US">
              <a:sym typeface="+mn-ea"/>
            </a:endParaRPr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 sz="1200"/>
          </a:p>
        </p:txBody>
      </p:sp>
      <p:sp>
        <p:nvSpPr>
          <p:cNvPr id="15" name="Caixa de Texto 14"/>
          <p:cNvSpPr txBox="1"/>
          <p:nvPr/>
        </p:nvSpPr>
        <p:spPr>
          <a:xfrm>
            <a:off x="6390005" y="2905125"/>
            <a:ext cx="165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b="1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r>
              <a:rPr lang="pt-BR" altLang="en-US"/>
              <a:t>(Servlets/html)</a:t>
            </a:r>
            <a:endParaRPr lang="pt-BR" altLang="en-US"/>
          </a:p>
        </p:txBody>
      </p:sp>
      <p:sp>
        <p:nvSpPr>
          <p:cNvPr id="16" name="Seta para baixo 15"/>
          <p:cNvSpPr/>
          <p:nvPr/>
        </p:nvSpPr>
        <p:spPr>
          <a:xfrm>
            <a:off x="6811645" y="3669030"/>
            <a:ext cx="628650" cy="201358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uxograma: Documento 16"/>
          <p:cNvSpPr/>
          <p:nvPr/>
        </p:nvSpPr>
        <p:spPr>
          <a:xfrm>
            <a:off x="115570" y="5681980"/>
            <a:ext cx="12077065" cy="1097915"/>
          </a:xfrm>
          <a:prstGeom prst="flowChartDocument">
            <a:avLst/>
          </a:prstGeom>
          <a:gradFill rotWithShape="0">
            <a:gsLst>
              <a:gs pos="81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lin ang="504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uxograma: multidocument 17"/>
          <p:cNvSpPr/>
          <p:nvPr/>
        </p:nvSpPr>
        <p:spPr>
          <a:xfrm>
            <a:off x="205740" y="5875655"/>
            <a:ext cx="2728595" cy="711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Fragmentos (html)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Fluxograma: Processo Alternativo 19"/>
          <p:cNvSpPr/>
          <p:nvPr/>
        </p:nvSpPr>
        <p:spPr>
          <a:xfrm>
            <a:off x="6810375" y="5800725"/>
            <a:ext cx="892810" cy="57912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CRUD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8300085" y="2489835"/>
            <a:ext cx="26466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CSS, JS, ...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endParaRPr lang="pt-BR" altLang="en-US"/>
          </a:p>
          <a:p>
            <a:pPr algn="l"/>
            <a:r>
              <a:rPr lang="pt-BR" altLang="en-US" b="1"/>
              <a:t>Analisar</a:t>
            </a:r>
            <a:r>
              <a:rPr lang="pt-BR" altLang="en-US"/>
              <a:t>: React, Vue </a:t>
            </a:r>
            <a:endParaRPr lang="pt-BR" altLang="en-US"/>
          </a:p>
          <a:p>
            <a:pPr algn="l"/>
            <a:r>
              <a:rPr lang="pt-BR" altLang="en-US"/>
              <a:t>ou Angular em conjunto </a:t>
            </a:r>
            <a:endParaRPr lang="pt-BR" altLang="en-US"/>
          </a:p>
          <a:p>
            <a:pPr algn="l"/>
            <a:r>
              <a:rPr lang="pt-BR" altLang="en-US"/>
              <a:t>com Thymeleaf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20" idx="3"/>
            <a:endCxn id="23" idx="1"/>
          </p:cNvCxnSpPr>
          <p:nvPr/>
        </p:nvCxnSpPr>
        <p:spPr>
          <a:xfrm>
            <a:off x="7703185" y="6090285"/>
            <a:ext cx="88011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to dobrado 22"/>
          <p:cNvSpPr/>
          <p:nvPr/>
        </p:nvSpPr>
        <p:spPr>
          <a:xfrm>
            <a:off x="8583295" y="5784850"/>
            <a:ext cx="1009015" cy="629920"/>
          </a:xfrm>
          <a:prstGeom prst="foldedCorne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Forms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4537075" y="3597910"/>
            <a:ext cx="203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>
                <a:sym typeface="+mn-ea"/>
              </a:rPr>
              <a:t>        </a:t>
            </a:r>
            <a:r>
              <a:rPr lang="pt-BR" altLang="en-US" b="1">
                <a:sym typeface="+mn-ea"/>
              </a:rPr>
              <a:t>TDD </a:t>
            </a:r>
            <a:endParaRPr lang="pt-BR" altLang="en-US"/>
          </a:p>
          <a:p>
            <a:pPr algn="l"/>
            <a:r>
              <a:rPr lang="pt-BR" altLang="en-US">
                <a:sym typeface="+mn-ea"/>
              </a:rPr>
              <a:t>(Desenvlvimento Orientado a Teste )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4672965" y="1461770"/>
            <a:ext cx="188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[Programadores]</a:t>
            </a:r>
            <a:endParaRPr lang="pt-BR" altLang="en-US"/>
          </a:p>
        </p:txBody>
      </p:sp>
      <p:sp>
        <p:nvSpPr>
          <p:cNvPr id="13" name="Fluxograma: Armazenamento interno 12"/>
          <p:cNvSpPr/>
          <p:nvPr/>
        </p:nvSpPr>
        <p:spPr>
          <a:xfrm>
            <a:off x="4387850" y="5797550"/>
            <a:ext cx="1951990" cy="618490"/>
          </a:xfrm>
          <a:prstGeom prst="flowChartInternalStorag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Pagina.html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Esquerda-Direita Seta 18"/>
          <p:cNvSpPr/>
          <p:nvPr/>
        </p:nvSpPr>
        <p:spPr>
          <a:xfrm>
            <a:off x="2934335" y="5953125"/>
            <a:ext cx="1453515" cy="429895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sz="half" idx="1"/>
          </p:nvPr>
        </p:nvGraphicFramePr>
        <p:xfrm>
          <a:off x="1006475" y="1048385"/>
          <a:ext cx="834517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29525" imgH="5781675" progId="Paint.Picture">
                  <p:embed/>
                </p:oleObj>
              </mc:Choice>
              <mc:Fallback>
                <p:oleObj name="" r:id="rId1" imgW="7629525" imgH="57816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048385"/>
                        <a:ext cx="834517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868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492125" y="1174750"/>
          <a:ext cx="923036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48975" imgH="5553075" progId="Paint.Picture">
                  <p:embed/>
                </p:oleObj>
              </mc:Choice>
              <mc:Fallback>
                <p:oleObj name="" r:id="rId1" imgW="10848975" imgH="55530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174750"/>
                        <a:ext cx="923036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230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/ REST - Modelo Exemplo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510540" y="1991995"/>
          <a:ext cx="11071860" cy="47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58050" imgH="3552825" progId="Paint.Picture">
                  <p:embed/>
                </p:oleObj>
              </mc:Choice>
              <mc:Fallback>
                <p:oleObj name="" r:id="rId1" imgW="7258050" imgH="3552825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1991995"/>
                        <a:ext cx="11071860" cy="47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810260" y="1198880"/>
            <a:ext cx="70618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Dados para teste estão dentro do projeto no Arquivo:</a:t>
            </a:r>
            <a:br>
              <a:rPr lang="pt-BR" altLang="en-US"/>
            </a:br>
            <a:r>
              <a:rPr lang="pt-BR" altLang="en-US"/>
              <a:t>resource/static/BaseJsonTesteRest/</a:t>
            </a:r>
            <a:r>
              <a:rPr lang="pt-BR" altLang="en-US" b="1"/>
              <a:t>Postman_Export_Testes.json </a:t>
            </a:r>
            <a:endParaRPr lang="pt-BR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Visualizando no banco H2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370840" y="1384300"/>
          <a:ext cx="11212195" cy="51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91650" imgH="3771900" progId="Paint.Picture">
                  <p:embed/>
                </p:oleObj>
              </mc:Choice>
              <mc:Fallback>
                <p:oleObj name="" r:id="rId1" imgW="9391650" imgH="377190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" y="1384300"/>
                        <a:ext cx="11212195" cy="519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Explicação - Resumida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" y="984250"/>
            <a:ext cx="10972800" cy="4953000"/>
          </a:xfrm>
        </p:spPr>
        <p:txBody>
          <a:bodyPr/>
          <a:p>
            <a:pPr marL="0" lvl="0" indent="0">
              <a:buNone/>
            </a:pPr>
            <a:r>
              <a:rPr lang="pt-BR" altLang="en-US"/>
              <a:t>Nesta configuração executamos um </a:t>
            </a:r>
            <a:r>
              <a:rPr lang="pt-BR" altLang="en-US" b="1"/>
              <a:t>JAR </a:t>
            </a:r>
            <a:r>
              <a:rPr lang="pt-BR" altLang="en-US"/>
              <a:t>porque o Container (Tomcat) já é iniciado por dentro da aplicação via o metod Main com a chamada do Spring.</a:t>
            </a:r>
            <a:endParaRPr lang="pt-BR" altLang="en-US"/>
          </a:p>
          <a:p>
            <a:pPr marL="0" lvl="0" indent="0">
              <a:buNone/>
            </a:pPr>
            <a:endParaRPr lang="pt-BR" altLang="en-US"/>
          </a:p>
          <a:p>
            <a:pPr marL="0" lvl="0" indent="0">
              <a:buNone/>
            </a:pPr>
            <a:r>
              <a:rPr lang="pt-BR" altLang="en-US"/>
              <a:t>Padrão War joga a aplicação em um container pra carregar, com SpringBoot fazemos o inverso, o Container já esta dentro do projeto, logo o bom e velho “Run Java App” vai ser usado.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Duvidas, 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meu teams:</a:t>
            </a:r>
            <a:endParaRPr lang="pt-BR" altLang="en-US"/>
          </a:p>
          <a:p>
            <a:r>
              <a:rPr lang="pt-BR" altLang="en-US">
                <a:sym typeface="+mn-ea"/>
              </a:rPr>
              <a:t>michel.montenegro@gmail.com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WhatsApp</a:t>
            </a:r>
            <a:endParaRPr lang="pt-BR" altLang="en-US"/>
          </a:p>
          <a:p>
            <a:r>
              <a:rPr lang="pt-BR" altLang="en-US"/>
              <a:t>(91) 9 9618 8261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- Bons estudos! - 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6" name="Fluxograma: multidocument 25"/>
          <p:cNvSpPr/>
          <p:nvPr/>
        </p:nvSpPr>
        <p:spPr>
          <a:xfrm>
            <a:off x="1508125" y="3304540"/>
            <a:ext cx="172720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Fluxograma: multidocument 26"/>
          <p:cNvSpPr/>
          <p:nvPr/>
        </p:nvSpPr>
        <p:spPr>
          <a:xfrm>
            <a:off x="2119630" y="4632960"/>
            <a:ext cx="111569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Lombok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8" name="Fluxograma: multidocument 27"/>
          <p:cNvSpPr/>
          <p:nvPr/>
        </p:nvSpPr>
        <p:spPr>
          <a:xfrm>
            <a:off x="504825" y="1999615"/>
            <a:ext cx="274701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Boot DevTools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0" name="Fluxograma: multidocument 29"/>
          <p:cNvSpPr/>
          <p:nvPr/>
        </p:nvSpPr>
        <p:spPr>
          <a:xfrm>
            <a:off x="1544320" y="5954395"/>
            <a:ext cx="169100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Validation [I/O]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3506470" y="186626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einicializações rápidas de aplicativos, 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Recarregamento Dinamico, etc.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3506470" y="316738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TomCat Incorporado, SpringMVC, </a:t>
            </a:r>
            <a:r>
              <a:rPr lang="pt-BR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RestFull (serviço web que utiliza o REST)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Seta para a esquerda 21"/>
          <p:cNvSpPr/>
          <p:nvPr/>
        </p:nvSpPr>
        <p:spPr>
          <a:xfrm>
            <a:off x="3506470" y="451739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Reduz a verbosidade do código via Anotações (Automatiza </a:t>
            </a:r>
            <a:r>
              <a:rPr lang="pt-BR" altLang="en-US" sz="1600">
                <a:sym typeface="+mn-ea"/>
              </a:rPr>
              <a:t>Get, Set, Hash, etc.)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3506470" y="586740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Validação de Javabeans com validador Hibernate Via Anotações (</a:t>
            </a:r>
            <a:r>
              <a:rPr lang="pt-BR" altLang="en-US" sz="1600">
                <a:sym typeface="+mn-ea"/>
              </a:rPr>
              <a:t>@NotNull, @NotBlank...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Data JPA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FlyWay 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H2 Database SQL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 Persistence API usando Spring Data e Hibernate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Controle de de versão para o banco de dados (Incluso vazio)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Banco de dados Integrado (</a:t>
            </a:r>
            <a:r>
              <a:rPr kumimoji="0" lang="pt-BR" sz="1600" b="1" i="0" u="sng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Poderia ser de outros bancos aqui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Thymeleaf 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Permte o acesso e retorna de paginas web (</a:t>
            </a:r>
            <a:r>
              <a:rPr kumimoji="0" lang="pt-BR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templates html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e Dados Rest no mesmo projeto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jakarta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fasterxml.jackson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wsdl4j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99795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Automatiza o mapeamento entre documentos XML e objetos Java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99795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Transformar POJO (Plain Old Java Objects) em JSON (JavaScript Object Notation) e vice-versa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99795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Web Services Description Language for Java Toolkit. Permite a manipulação de WSDL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jaxb2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99795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Criar *.Java a partir de arquivos de esquema XML (.xsd)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Informações:</a:t>
            </a:r>
            <a:endParaRPr lang="pt-BR" altLang="en-US"/>
          </a:p>
        </p:txBody>
      </p:sp>
      <p:sp>
        <p:nvSpPr>
          <p:cNvPr id="43" name="Fluxograma: Processo 42"/>
          <p:cNvSpPr/>
          <p:nvPr/>
        </p:nvSpPr>
        <p:spPr>
          <a:xfrm>
            <a:off x="2070100" y="125730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 17 ( </a:t>
            </a:r>
            <a:r>
              <a:rPr lang="pt-BR" altLang="en-US" sz="2400">
                <a:sym typeface="+mn-ea"/>
              </a:rPr>
              <a:t>VersãoLong-term support - LTS)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2070100" y="190944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InteliJ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Eclipse / NetBeans / VSCode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2065020" y="2515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SoapUi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PostMan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Insomnia / 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luxograma: Processo 21"/>
          <p:cNvSpPr/>
          <p:nvPr/>
        </p:nvSpPr>
        <p:spPr>
          <a:xfrm>
            <a:off x="2070100" y="366458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Repository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(Spring) no lugar do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DAO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luxograma: Processo 22"/>
          <p:cNvSpPr/>
          <p:nvPr/>
        </p:nvSpPr>
        <p:spPr>
          <a:xfrm>
            <a:off x="2065020" y="492252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Manter MVC, via patterns do Spring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2070100" y="4293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DTO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luxograma: Processo 34"/>
          <p:cNvSpPr/>
          <p:nvPr/>
        </p:nvSpPr>
        <p:spPr>
          <a:xfrm>
            <a:off x="2070100" y="555180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JavaDoc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para a documentação Internar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076450" y="310451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Maven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Pacotes das classes Java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28428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br.com.projeto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040890"/>
            <a:ext cx="702310" cy="10763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Caixa de Texto 30"/>
          <p:cNvSpPr txBox="1"/>
          <p:nvPr/>
        </p:nvSpPr>
        <p:spPr>
          <a:xfrm>
            <a:off x="148590" y="1041400"/>
            <a:ext cx="100952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Rest </a:t>
            </a:r>
            <a:r>
              <a:rPr lang="pt-BR" altLang="en-US" sz="1600">
                <a:latin typeface="+mj-lt"/>
                <a:cs typeface="+mj-lt"/>
              </a:rPr>
              <a:t>-&gt; </a:t>
            </a:r>
            <a:r>
              <a:rPr lang="pt-BR" altLang="en-US" sz="1600">
                <a:latin typeface="+mj-lt"/>
                <a:cs typeface="+mj-lt"/>
                <a:sym typeface="+mn-ea"/>
              </a:rPr>
              <a:t>Requisições / Respostas como </a:t>
            </a:r>
            <a:r>
              <a:rPr lang="pt-BR" altLang="en-US" sz="1600">
                <a:latin typeface="+mj-lt"/>
                <a:cs typeface="+mj-lt"/>
              </a:rPr>
              <a:t>dados (JSON [Padrão] ou XML [Web Services - WSDL] 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647315" y="1826260"/>
            <a:ext cx="953770" cy="42926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controller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5575300" y="3578225"/>
            <a:ext cx="770890" cy="51562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dto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17515" y="4279265"/>
            <a:ext cx="886460" cy="5321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entity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614295" y="4773295"/>
            <a:ext cx="1002665" cy="5238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repository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" name="Conector de Seta Reta 52"/>
          <p:cNvCxnSpPr>
            <a:stCxn id="3" idx="6"/>
            <a:endCxn id="42" idx="2"/>
          </p:cNvCxnSpPr>
          <p:nvPr/>
        </p:nvCxnSpPr>
        <p:spPr>
          <a:xfrm>
            <a:off x="3601085" y="3655060"/>
            <a:ext cx="1974215" cy="1809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3" idx="6"/>
            <a:endCxn id="51" idx="2"/>
          </p:cNvCxnSpPr>
          <p:nvPr/>
        </p:nvCxnSpPr>
        <p:spPr>
          <a:xfrm>
            <a:off x="3601085" y="3655060"/>
            <a:ext cx="1916430" cy="890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5" name="Conector de Seta Reta 54"/>
          <p:cNvCxnSpPr>
            <a:stCxn id="4" idx="6"/>
            <a:endCxn id="52" idx="2"/>
          </p:cNvCxnSpPr>
          <p:nvPr/>
        </p:nvCxnSpPr>
        <p:spPr>
          <a:xfrm>
            <a:off x="1945005" y="3117215"/>
            <a:ext cx="669290" cy="1918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6" name="Elipse 55"/>
          <p:cNvSpPr/>
          <p:nvPr/>
        </p:nvSpPr>
        <p:spPr>
          <a:xfrm>
            <a:off x="5650865" y="1717675"/>
            <a:ext cx="706120" cy="45021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5633720" y="2319655"/>
            <a:ext cx="820420" cy="43307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rest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40" idx="6"/>
            <a:endCxn id="56" idx="2"/>
          </p:cNvCxnSpPr>
          <p:nvPr/>
        </p:nvCxnSpPr>
        <p:spPr>
          <a:xfrm flipV="1">
            <a:off x="3601085" y="1943100"/>
            <a:ext cx="2049780" cy="977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de Seta Reta 58"/>
          <p:cNvCxnSpPr>
            <a:stCxn id="40" idx="6"/>
            <a:endCxn id="57" idx="2"/>
          </p:cNvCxnSpPr>
          <p:nvPr/>
        </p:nvCxnSpPr>
        <p:spPr>
          <a:xfrm>
            <a:off x="3601085" y="2040890"/>
            <a:ext cx="2032635" cy="4953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0" name="Fluxograma: multidocument 59"/>
          <p:cNvSpPr/>
          <p:nvPr/>
        </p:nvSpPr>
        <p:spPr>
          <a:xfrm>
            <a:off x="9893935" y="3230880"/>
            <a:ext cx="229806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usuarioDTO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1" name="Conector de Seta Reta 60"/>
          <p:cNvCxnSpPr>
            <a:stCxn id="42" idx="6"/>
            <a:endCxn id="60" idx="1"/>
          </p:cNvCxnSpPr>
          <p:nvPr/>
        </p:nvCxnSpPr>
        <p:spPr>
          <a:xfrm flipV="1">
            <a:off x="6346190" y="3578225"/>
            <a:ext cx="3547745" cy="2578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Fluxograma: multidocument 61"/>
          <p:cNvSpPr/>
          <p:nvPr/>
        </p:nvSpPr>
        <p:spPr>
          <a:xfrm>
            <a:off x="9888220" y="3963670"/>
            <a:ext cx="230378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usuarioEntity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Fluxograma: multidocument 62"/>
          <p:cNvSpPr/>
          <p:nvPr/>
        </p:nvSpPr>
        <p:spPr>
          <a:xfrm>
            <a:off x="9776460" y="488188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usuarioRepository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51" idx="6"/>
            <a:endCxn id="62" idx="1"/>
          </p:cNvCxnSpPr>
          <p:nvPr/>
        </p:nvCxnSpPr>
        <p:spPr>
          <a:xfrm flipV="1">
            <a:off x="6403975" y="4311015"/>
            <a:ext cx="3484245" cy="234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Conector de Seta Reta 64"/>
          <p:cNvCxnSpPr>
            <a:stCxn id="52" idx="6"/>
            <a:endCxn id="63" idx="1"/>
          </p:cNvCxnSpPr>
          <p:nvPr/>
        </p:nvCxnSpPr>
        <p:spPr>
          <a:xfrm>
            <a:off x="3616960" y="5035550"/>
            <a:ext cx="6159500" cy="1936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9939020" y="2319020"/>
            <a:ext cx="2252980" cy="70421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usuarioRestController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>
            <a:off x="6454140" y="2536190"/>
            <a:ext cx="3484880" cy="1352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9810115" y="1518285"/>
            <a:ext cx="2381885" cy="61214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usuarioWebController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" name="Conector de Seta Reta 68"/>
          <p:cNvCxnSpPr>
            <a:stCxn id="56" idx="6"/>
            <a:endCxn id="68" idx="1"/>
          </p:cNvCxnSpPr>
          <p:nvPr/>
        </p:nvCxnSpPr>
        <p:spPr>
          <a:xfrm flipV="1">
            <a:off x="6356985" y="1824355"/>
            <a:ext cx="3453130" cy="118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Caixa de Texto 69"/>
          <p:cNvSpPr txBox="1"/>
          <p:nvPr/>
        </p:nvSpPr>
        <p:spPr>
          <a:xfrm>
            <a:off x="132715" y="1377950"/>
            <a:ext cx="5761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Web </a:t>
            </a:r>
            <a:r>
              <a:rPr lang="pt-BR" altLang="en-US" sz="1600">
                <a:latin typeface="+mj-lt"/>
                <a:cs typeface="+mj-lt"/>
              </a:rPr>
              <a:t>-&gt; Requisições / Respostas como Templates (HTML)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2647315" y="3392805"/>
            <a:ext cx="953770" cy="5238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model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Conector de Seta Reta 4"/>
          <p:cNvCxnSpPr>
            <a:stCxn id="4" idx="6"/>
            <a:endCxn id="3" idx="2"/>
          </p:cNvCxnSpPr>
          <p:nvPr/>
        </p:nvCxnSpPr>
        <p:spPr>
          <a:xfrm>
            <a:off x="1945005" y="3117215"/>
            <a:ext cx="702310" cy="5378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Fluxograma: Exibição 5"/>
          <p:cNvSpPr/>
          <p:nvPr/>
        </p:nvSpPr>
        <p:spPr>
          <a:xfrm>
            <a:off x="5575300" y="2993390"/>
            <a:ext cx="937895" cy="333375"/>
          </a:xfrm>
          <a:prstGeom prst="flowChartDisplay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XML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" name="Conector de Seta Reta 6"/>
          <p:cNvCxnSpPr>
            <a:stCxn id="57" idx="4"/>
            <a:endCxn id="6" idx="0"/>
          </p:cNvCxnSpPr>
          <p:nvPr/>
        </p:nvCxnSpPr>
        <p:spPr>
          <a:xfrm>
            <a:off x="6043930" y="2752725"/>
            <a:ext cx="635" cy="240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Elipse 7"/>
          <p:cNvSpPr/>
          <p:nvPr/>
        </p:nvSpPr>
        <p:spPr>
          <a:xfrm>
            <a:off x="2604135" y="5643245"/>
            <a:ext cx="1002665" cy="5238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SOAP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endCxn id="8" idx="2"/>
          </p:cNvCxnSpPr>
          <p:nvPr/>
        </p:nvCxnSpPr>
        <p:spPr>
          <a:xfrm>
            <a:off x="1923415" y="3074670"/>
            <a:ext cx="680720" cy="28308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Fluxograma: multidocument 9"/>
          <p:cNvSpPr/>
          <p:nvPr/>
        </p:nvSpPr>
        <p:spPr>
          <a:xfrm>
            <a:off x="9766300" y="575183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API e Resources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etc.</a:t>
            </a:r>
            <a:endParaRPr kumimoji="0" lang="pt-BR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Conector de Seta Reta 10"/>
          <p:cNvCxnSpPr>
            <a:stCxn id="8" idx="6"/>
            <a:endCxn id="10" idx="1"/>
          </p:cNvCxnSpPr>
          <p:nvPr/>
        </p:nvCxnSpPr>
        <p:spPr>
          <a:xfrm>
            <a:off x="3606800" y="5905500"/>
            <a:ext cx="6159500" cy="1936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Resources (Paginas, Imagens...)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resources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407920"/>
            <a:ext cx="561340" cy="136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Elipse 39"/>
          <p:cNvSpPr/>
          <p:nvPr/>
        </p:nvSpPr>
        <p:spPr>
          <a:xfrm>
            <a:off x="2506345" y="2133600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templates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506345" y="3559175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static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500630" y="495617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4" idx="6"/>
            <a:endCxn id="42" idx="2"/>
          </p:cNvCxnSpPr>
          <p:nvPr/>
        </p:nvCxnSpPr>
        <p:spPr>
          <a:xfrm>
            <a:off x="1945005" y="3777615"/>
            <a:ext cx="561340" cy="55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1945005" y="3777615"/>
            <a:ext cx="555625" cy="1452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4389755" y="4956810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3800475" y="5222875"/>
            <a:ext cx="5892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6373495" y="480441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V1__nome.sql (V = Versão)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5607685" y="5213985"/>
            <a:ext cx="765810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6360160" y="204724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Paginas HTMLs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40" idx="6"/>
            <a:endCxn id="68" idx="1"/>
          </p:cNvCxnSpPr>
          <p:nvPr/>
        </p:nvCxnSpPr>
        <p:spPr>
          <a:xfrm flipV="1">
            <a:off x="3840480" y="2394585"/>
            <a:ext cx="2519680" cy="13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Fluxograma: multidocument 2"/>
          <p:cNvSpPr/>
          <p:nvPr/>
        </p:nvSpPr>
        <p:spPr>
          <a:xfrm>
            <a:off x="6373495" y="345821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Imagens, CSS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de Seta Reta 4"/>
          <p:cNvCxnSpPr>
            <a:stCxn id="42" idx="6"/>
            <a:endCxn id="3" idx="1"/>
          </p:cNvCxnSpPr>
          <p:nvPr/>
        </p:nvCxnSpPr>
        <p:spPr>
          <a:xfrm flipV="1">
            <a:off x="3839210" y="3805555"/>
            <a:ext cx="2534285" cy="27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Testes Unitários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23425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test.java.br.com.projeto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3939540" y="4989830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2491105" y="3777615"/>
            <a:ext cx="1448435" cy="1486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5680075" y="430593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5239385" y="4572000"/>
            <a:ext cx="440690" cy="6921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7812405" y="40195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6898005" y="4429125"/>
            <a:ext cx="914400" cy="142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Elipse 5"/>
          <p:cNvSpPr/>
          <p:nvPr/>
        </p:nvSpPr>
        <p:spPr>
          <a:xfrm>
            <a:off x="4164330" y="295465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....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7" name="Conector de Seta Reta 6"/>
          <p:cNvCxnSpPr>
            <a:stCxn id="4" idx="6"/>
            <a:endCxn id="6" idx="2"/>
          </p:cNvCxnSpPr>
          <p:nvPr/>
        </p:nvCxnSpPr>
        <p:spPr>
          <a:xfrm flipV="1">
            <a:off x="2491105" y="3228975"/>
            <a:ext cx="1673225" cy="5486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Elipse 7"/>
          <p:cNvSpPr/>
          <p:nvPr/>
        </p:nvSpPr>
        <p:spPr>
          <a:xfrm>
            <a:off x="5828665" y="564070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9" name="Conector de Seta Reta 8"/>
          <p:cNvCxnSpPr>
            <a:stCxn id="51" idx="6"/>
            <a:endCxn id="8" idx="2"/>
          </p:cNvCxnSpPr>
          <p:nvPr/>
        </p:nvCxnSpPr>
        <p:spPr>
          <a:xfrm>
            <a:off x="5239385" y="5264150"/>
            <a:ext cx="589280" cy="642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Fluxograma: multidocument 10"/>
          <p:cNvSpPr/>
          <p:nvPr/>
        </p:nvSpPr>
        <p:spPr>
          <a:xfrm>
            <a:off x="7812405" y="55181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Conector de Seta Reta 11"/>
          <p:cNvCxnSpPr>
            <a:stCxn id="8" idx="6"/>
            <a:endCxn id="11" idx="1"/>
          </p:cNvCxnSpPr>
          <p:nvPr/>
        </p:nvCxnSpPr>
        <p:spPr>
          <a:xfrm>
            <a:off x="7046595" y="5906770"/>
            <a:ext cx="765810" cy="209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Caixa de Texto 13"/>
          <p:cNvSpPr txBox="1"/>
          <p:nvPr/>
        </p:nvSpPr>
        <p:spPr>
          <a:xfrm>
            <a:off x="295910" y="1408430"/>
            <a:ext cx="1095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Ambiente de teste para cada metodo especifico dos controles, uma das vantagens é que podemos testar  </a:t>
            </a:r>
            <a:endParaRPr lang="pt-BR" altLang="en-US"/>
          </a:p>
          <a:p>
            <a:r>
              <a:rPr lang="pt-BR" altLang="en-US"/>
              <a:t>certos resultados sem um abiente visual (Pagina Web Completa) ou um Postman/SoapUi, etc.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Uso de Profiles (Perfis: Dev e Prod)</a:t>
            </a:r>
            <a:endParaRPr lang="pt-BR" altLang="en-US"/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idx="1"/>
          </p:nvPr>
        </p:nvGraphicFramePr>
        <p:xfrm>
          <a:off x="142240" y="976630"/>
          <a:ext cx="8599170" cy="574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562975" imgH="5724525" progId="Paint.Picture">
                  <p:embed/>
                </p:oleObj>
              </mc:Choice>
              <mc:Fallback>
                <p:oleObj name="" r:id="rId1" imgW="8562975" imgH="5724525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" y="976630"/>
                        <a:ext cx="8599170" cy="574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8874760" y="1557655"/>
            <a:ext cx="335788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Uso de dois Perfis, o de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>
                <a:sym typeface="+mn-ea"/>
              </a:rPr>
              <a:t>desenvolvimento (dev) e o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/>
              <a:t>de Produção (Prod).</a:t>
            </a:r>
            <a:endParaRPr lang="pt-BR" altLang="en-US"/>
          </a:p>
          <a:p>
            <a:pPr algn="l"/>
            <a:endParaRPr lang="pt-BR" altLang="en-US"/>
          </a:p>
          <a:p>
            <a:pPr algn="l"/>
            <a:r>
              <a:rPr lang="pt-BR" altLang="en-US"/>
              <a:t>O desenvolvedor na hora de </a:t>
            </a:r>
            <a:endParaRPr lang="pt-BR" altLang="en-US"/>
          </a:p>
          <a:p>
            <a:pPr algn="l"/>
            <a:r>
              <a:rPr lang="pt-BR" altLang="en-US"/>
              <a:t>submeter (Commit) só precisa</a:t>
            </a:r>
            <a:endParaRPr lang="pt-BR" altLang="en-US"/>
          </a:p>
          <a:p>
            <a:pPr algn="l"/>
            <a:r>
              <a:rPr lang="pt-BR" altLang="en-US"/>
              <a:t>mudar no Application.propertier</a:t>
            </a:r>
            <a:endParaRPr lang="pt-BR" altLang="en-US"/>
          </a:p>
          <a:p>
            <a:pPr algn="l"/>
            <a:r>
              <a:rPr lang="pt-BR" altLang="en-US"/>
              <a:t>o parametro</a:t>
            </a:r>
            <a:endParaRPr lang="pt-BR" altLang="en-US"/>
          </a:p>
          <a:p>
            <a:pPr algn="l"/>
            <a:r>
              <a:rPr lang="pt-BR" altLang="en-US"/>
              <a:t>spring.profiles.active=dev</a:t>
            </a:r>
            <a:endParaRPr lang="pt-BR" altLang="en-US"/>
          </a:p>
          <a:p>
            <a:pPr algn="l"/>
            <a:r>
              <a:rPr lang="pt-BR" altLang="en-US"/>
              <a:t>para</a:t>
            </a:r>
            <a:endParaRPr lang="pt-BR" altLang="en-US"/>
          </a:p>
          <a:p>
            <a:pPr algn="l"/>
            <a:r>
              <a:rPr lang="pt-BR" altLang="en-US"/>
              <a:t>spring.profiles.active=prod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3623</Words>
  <Application>WPS Presentation</Application>
  <PresentationFormat>宽屏</PresentationFormat>
  <Paragraphs>252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Data Pie Charts</vt:lpstr>
      <vt:lpstr>Paint.Picture</vt:lpstr>
      <vt:lpstr>Paint.Picture</vt:lpstr>
      <vt:lpstr>Paint.Picture</vt:lpstr>
      <vt:lpstr>Paint.Picture</vt:lpstr>
      <vt:lpstr>Paint.Picture</vt:lpstr>
      <vt:lpstr>Proposta de uma Arquitetura Java </vt:lpstr>
      <vt:lpstr>SpringBoot: Configuração Inicial - Dependencias</vt:lpstr>
      <vt:lpstr>SpringBoot: Configuração Inicial - Dependencias</vt:lpstr>
      <vt:lpstr>SpringBoot: Configuração Inicial - Dependencias</vt:lpstr>
      <vt:lpstr>Informações:</vt:lpstr>
      <vt:lpstr>Arquitetura: Pacotes das classes Java</vt:lpstr>
      <vt:lpstr>Arquitetura:  Resources (Paginas, Imagens...)</vt:lpstr>
      <vt:lpstr>Arquitetura:  Testes Unitários</vt:lpstr>
      <vt:lpstr>Uso de Profiles (Perfis: Dev e Prod)</vt:lpstr>
      <vt:lpstr>Arquitetura:  Thymeleaf </vt:lpstr>
      <vt:lpstr>WEB - Modelo Exemplo</vt:lpstr>
      <vt:lpstr>WEB - Modelo Exemplo</vt:lpstr>
      <vt:lpstr>WEB / REST - Modelo Exemplo</vt:lpstr>
      <vt:lpstr>Visualizando no banco H2</vt:lpstr>
      <vt:lpstr>Explicação - Resumida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</cp:lastModifiedBy>
  <cp:revision>67</cp:revision>
  <dcterms:created xsi:type="dcterms:W3CDTF">2023-04-04T19:54:00Z</dcterms:created>
  <dcterms:modified xsi:type="dcterms:W3CDTF">2023-04-17T20:34:05Z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1046-11.2.0.11516</vt:lpwstr>
  </property>
  <property fmtid="{D5CDD505-2E9C-101B-9397-08002B2CF9AE}" pid="3" name="ICV">
    <vt:lpwstr>8FC91590E87444909F7C1B98DAEC73AD</vt:lpwstr>
  </property>
</Properties>
</file>