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75" r:id="rId3"/>
    <p:sldId id="295" r:id="rId4"/>
    <p:sldId id="286" r:id="rId5"/>
    <p:sldId id="278" r:id="rId6"/>
    <p:sldId id="287" r:id="rId7"/>
    <p:sldId id="279" r:id="rId8"/>
    <p:sldId id="280" r:id="rId9"/>
    <p:sldId id="281" r:id="rId10"/>
    <p:sldId id="282" r:id="rId11"/>
    <p:sldId id="283" r:id="rId12"/>
    <p:sldId id="284" r:id="rId13"/>
    <p:sldId id="288" r:id="rId14"/>
  </p:sldIdLst>
  <p:sldSz cx="9144000" cy="6858000" type="screen4x3"/>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24" autoAdjust="0"/>
  </p:normalViewPr>
  <p:slideViewPr>
    <p:cSldViewPr>
      <p:cViewPr varScale="1">
        <p:scale>
          <a:sx n="76" d="100"/>
          <a:sy n="76" d="100"/>
        </p:scale>
        <p:origin x="-26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4D69389B-9C1B-488D-AC00-D3B2EB67A3D1}" type="datetimeFigureOut">
              <a:rPr lang="fr-FR" smtClean="0"/>
              <a:t>30/01/18</a:t>
            </a:fld>
            <a:endParaRPr lang="fr-FR"/>
          </a:p>
        </p:txBody>
      </p:sp>
      <p:sp>
        <p:nvSpPr>
          <p:cNvPr id="4" name="Espace réservé de l'image des diapositives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9D328F98-8468-4001-B31A-EB424367EE89}" type="slidenum">
              <a:rPr lang="fr-FR" smtClean="0"/>
              <a:t>‹#›</a:t>
            </a:fld>
            <a:endParaRPr lang="fr-FR"/>
          </a:p>
        </p:txBody>
      </p:sp>
    </p:spTree>
    <p:extLst>
      <p:ext uri="{BB962C8B-B14F-4D97-AF65-F5344CB8AC3E}">
        <p14:creationId xmlns:p14="http://schemas.microsoft.com/office/powerpoint/2010/main" val="13739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D328F98-8468-4001-B31A-EB424367EE89}" type="slidenum">
              <a:rPr lang="fr-FR" smtClean="0"/>
              <a:t>3</a:t>
            </a:fld>
            <a:endParaRPr lang="fr-FR"/>
          </a:p>
        </p:txBody>
      </p:sp>
    </p:spTree>
    <p:extLst>
      <p:ext uri="{BB962C8B-B14F-4D97-AF65-F5344CB8AC3E}">
        <p14:creationId xmlns:p14="http://schemas.microsoft.com/office/powerpoint/2010/main" val="13250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D328F98-8468-4001-B31A-EB424367EE89}" type="slidenum">
              <a:rPr lang="fr-FR" smtClean="0"/>
              <a:t>4</a:t>
            </a:fld>
            <a:endParaRPr lang="fr-FR"/>
          </a:p>
        </p:txBody>
      </p:sp>
    </p:spTree>
    <p:extLst>
      <p:ext uri="{BB962C8B-B14F-4D97-AF65-F5344CB8AC3E}">
        <p14:creationId xmlns:p14="http://schemas.microsoft.com/office/powerpoint/2010/main" val="13250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6"/>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35EC058-C9B7-4DB5-9AD4-0F453975668A}" type="datetime1">
              <a:rPr lang="fr-FR" smtClean="0"/>
              <a:t>30/01/18</a:t>
            </a:fld>
            <a:endParaRPr lang="fr-FR"/>
          </a:p>
        </p:txBody>
      </p:sp>
      <p:sp>
        <p:nvSpPr>
          <p:cNvPr id="5" name="Espace réservé du pied de page 4"/>
          <p:cNvSpPr>
            <a:spLocks noGrp="1"/>
          </p:cNvSpPr>
          <p:nvPr>
            <p:ph type="ftr" sz="quarter" idx="11"/>
          </p:nvPr>
        </p:nvSpPr>
        <p:spPr/>
        <p:txBody>
          <a:bodyPr/>
          <a:lstStyle/>
          <a:p>
            <a:r>
              <a:rPr lang="fr-FR" smtClean="0"/>
              <a:t>Livret pédagogique MAP  1A  – juin 2017</a:t>
            </a:r>
            <a:endParaRPr lang="fr-FR"/>
          </a:p>
        </p:txBody>
      </p:sp>
      <p:sp>
        <p:nvSpPr>
          <p:cNvPr id="6" name="Espace réservé du numéro de diapositive 5"/>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187899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1DC4626-93B4-4EDB-B9BD-ED17BA41A8EA}" type="datetime1">
              <a:rPr lang="fr-FR" smtClean="0"/>
              <a:t>30/01/18</a:t>
            </a:fld>
            <a:endParaRPr lang="fr-FR"/>
          </a:p>
        </p:txBody>
      </p:sp>
      <p:sp>
        <p:nvSpPr>
          <p:cNvPr id="5" name="Espace réservé du pied de page 4"/>
          <p:cNvSpPr>
            <a:spLocks noGrp="1"/>
          </p:cNvSpPr>
          <p:nvPr>
            <p:ph type="ftr" sz="quarter" idx="11"/>
          </p:nvPr>
        </p:nvSpPr>
        <p:spPr/>
        <p:txBody>
          <a:bodyPr/>
          <a:lstStyle/>
          <a:p>
            <a:r>
              <a:rPr lang="fr-FR" smtClean="0"/>
              <a:t>Livret pédagogique MAP  1A  – juin 2017</a:t>
            </a:r>
            <a:endParaRPr lang="fr-FR"/>
          </a:p>
        </p:txBody>
      </p:sp>
      <p:sp>
        <p:nvSpPr>
          <p:cNvPr id="6" name="Espace réservé du numéro de diapositive 5"/>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281830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9"/>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B0E71B-3564-410A-B406-11B75AA17591}" type="datetime1">
              <a:rPr lang="fr-FR" smtClean="0"/>
              <a:t>30/01/18</a:t>
            </a:fld>
            <a:endParaRPr lang="fr-FR"/>
          </a:p>
        </p:txBody>
      </p:sp>
      <p:sp>
        <p:nvSpPr>
          <p:cNvPr id="5" name="Espace réservé du pied de page 4"/>
          <p:cNvSpPr>
            <a:spLocks noGrp="1"/>
          </p:cNvSpPr>
          <p:nvPr>
            <p:ph type="ftr" sz="quarter" idx="11"/>
          </p:nvPr>
        </p:nvSpPr>
        <p:spPr/>
        <p:txBody>
          <a:bodyPr/>
          <a:lstStyle/>
          <a:p>
            <a:r>
              <a:rPr lang="fr-FR" smtClean="0"/>
              <a:t>Livret pédagogique MAP  1A  – juin 2017</a:t>
            </a:r>
            <a:endParaRPr lang="fr-FR"/>
          </a:p>
        </p:txBody>
      </p:sp>
      <p:sp>
        <p:nvSpPr>
          <p:cNvPr id="6" name="Espace réservé du numéro de diapositive 5"/>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414911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érieur">
    <p:spTree>
      <p:nvGrpSpPr>
        <p:cNvPr id="1" name=""/>
        <p:cNvGrpSpPr/>
        <p:nvPr/>
      </p:nvGrpSpPr>
      <p:grpSpPr>
        <a:xfrm>
          <a:off x="0" y="0"/>
          <a:ext cx="0" cy="0"/>
          <a:chOff x="0" y="0"/>
          <a:chExt cx="0" cy="0"/>
        </a:xfrm>
      </p:grpSpPr>
      <p:pic>
        <p:nvPicPr>
          <p:cNvPr id="2" name="Picture 2" descr="M:\A - Charte graphique\Matrices\01 - Etablissement\2012 (nouvelle charte graphique)\Diaporamas\Grenoble INP\02 - Fichiers exploitables\Grenoble INP - Matrice - 2012 - Diaporama - Sauvegarde complète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userDrawn="1"/>
        </p:nvSpPr>
        <p:spPr>
          <a:xfrm>
            <a:off x="179389" y="6524625"/>
            <a:ext cx="504825" cy="253916"/>
          </a:xfrm>
          <a:prstGeom prst="rect">
            <a:avLst/>
          </a:prstGeom>
          <a:noFill/>
        </p:spPr>
        <p:txBody>
          <a:bodyPr>
            <a:spAutoFit/>
          </a:bodyPr>
          <a:lstStyle/>
          <a:p>
            <a:pPr algn="ctr">
              <a:defRPr/>
            </a:pPr>
            <a:fld id="{3F8A7D68-0FC8-4ACC-91B1-99F7ECE53B7C}" type="slidenum">
              <a:rPr lang="fr-FR" sz="1050">
                <a:latin typeface="Arial" pitchFamily="34" charset="0"/>
                <a:cs typeface="Arial" pitchFamily="34" charset="0"/>
              </a:rPr>
              <a:pPr algn="ctr">
                <a:defRPr/>
              </a:pPr>
              <a:t>‹#›</a:t>
            </a:fld>
            <a:endParaRPr lang="fr-FR" sz="1050" dirty="0">
              <a:latin typeface="Arial" pitchFamily="34" charset="0"/>
              <a:cs typeface="Arial" pitchFamily="34" charset="0"/>
            </a:endParaRPr>
          </a:p>
        </p:txBody>
      </p:sp>
    </p:spTree>
    <p:extLst>
      <p:ext uri="{BB962C8B-B14F-4D97-AF65-F5344CB8AC3E}">
        <p14:creationId xmlns:p14="http://schemas.microsoft.com/office/powerpoint/2010/main" val="1239242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08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5035"/>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457200" y="1600200"/>
            <a:ext cx="8229600" cy="4525566"/>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020672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1784" y="4406504"/>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1784" y="2906317"/>
            <a:ext cx="7772400" cy="150018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31379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5035"/>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13200" cy="452556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73600" y="1600200"/>
            <a:ext cx="4013200" cy="452556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97324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5035"/>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4716"/>
            <a:ext cx="4040717" cy="64055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5272"/>
            <a:ext cx="4040717" cy="3950494"/>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6086" y="1534716"/>
            <a:ext cx="4040716" cy="64055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6086" y="2175272"/>
            <a:ext cx="4040716" cy="3950494"/>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54636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5035"/>
            <a:ext cx="8229600" cy="1143000"/>
          </a:xfrm>
          <a:prstGeom prst="rect">
            <a:avLst/>
          </a:prstGeom>
        </p:spPr>
        <p:txBody>
          <a:bodyPr/>
          <a:lstStyle/>
          <a:p>
            <a:r>
              <a:rPr lang="fr-FR" smtClean="0"/>
              <a:t>Cliquez pour modifier le style du titre</a:t>
            </a:r>
            <a:endParaRPr lang="fr-FR"/>
          </a:p>
        </p:txBody>
      </p:sp>
    </p:spTree>
    <p:extLst>
      <p:ext uri="{BB962C8B-B14F-4D97-AF65-F5344CB8AC3E}">
        <p14:creationId xmlns:p14="http://schemas.microsoft.com/office/powerpoint/2010/main" val="2823516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40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68B84C7-065E-4668-B148-AE2C3DB20C78}" type="datetime1">
              <a:rPr lang="fr-FR" smtClean="0"/>
              <a:t>30/01/18</a:t>
            </a:fld>
            <a:endParaRPr lang="fr-FR"/>
          </a:p>
        </p:txBody>
      </p:sp>
      <p:sp>
        <p:nvSpPr>
          <p:cNvPr id="5" name="Espace réservé du pied de page 4"/>
          <p:cNvSpPr>
            <a:spLocks noGrp="1"/>
          </p:cNvSpPr>
          <p:nvPr>
            <p:ph type="ftr" sz="quarter" idx="11"/>
          </p:nvPr>
        </p:nvSpPr>
        <p:spPr/>
        <p:txBody>
          <a:bodyPr/>
          <a:lstStyle/>
          <a:p>
            <a:r>
              <a:rPr lang="fr-FR" smtClean="0"/>
              <a:t>Livret pédagogique MAP  1A  – juin 2017</a:t>
            </a:r>
            <a:endParaRPr lang="fr-FR"/>
          </a:p>
        </p:txBody>
      </p:sp>
      <p:sp>
        <p:nvSpPr>
          <p:cNvPr id="6" name="Espace réservé du numéro de diapositive 5"/>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2129970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2654"/>
            <a:ext cx="3007784"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2" y="272654"/>
            <a:ext cx="511174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4704"/>
            <a:ext cx="30077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313681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817" y="4800601"/>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817" y="613172"/>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817" y="5367338"/>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71600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5035"/>
            <a:ext cx="8229600" cy="1143000"/>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600200"/>
            <a:ext cx="8229600" cy="4525566"/>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630281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5036"/>
            <a:ext cx="2057400" cy="5850731"/>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5036"/>
            <a:ext cx="5969000" cy="5850731"/>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9978950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5035"/>
            <a:ext cx="8229600" cy="1143000"/>
          </a:xfrm>
          <a:prstGeom prst="rect">
            <a:avLst/>
          </a:prstGeo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13200" cy="4525566"/>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73600" y="1600200"/>
            <a:ext cx="4013200" cy="4525566"/>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1774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970C58D-E652-4C84-B5BC-20A83EC7C474}" type="datetime1">
              <a:rPr lang="fr-FR" smtClean="0"/>
              <a:t>30/01/18</a:t>
            </a:fld>
            <a:endParaRPr lang="fr-FR"/>
          </a:p>
        </p:txBody>
      </p:sp>
      <p:sp>
        <p:nvSpPr>
          <p:cNvPr id="5" name="Espace réservé du pied de page 4"/>
          <p:cNvSpPr>
            <a:spLocks noGrp="1"/>
          </p:cNvSpPr>
          <p:nvPr>
            <p:ph type="ftr" sz="quarter" idx="11"/>
          </p:nvPr>
        </p:nvSpPr>
        <p:spPr/>
        <p:txBody>
          <a:bodyPr/>
          <a:lstStyle/>
          <a:p>
            <a:r>
              <a:rPr lang="fr-FR" smtClean="0"/>
              <a:t>Livret pédagogique MAP  1A  – juin 2017</a:t>
            </a:r>
            <a:endParaRPr lang="fr-FR"/>
          </a:p>
        </p:txBody>
      </p:sp>
      <p:sp>
        <p:nvSpPr>
          <p:cNvPr id="6" name="Espace réservé du numéro de diapositive 5"/>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234598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5021661-0375-46E7-BC2D-9173BBF49D51}" type="datetime1">
              <a:rPr lang="fr-FR" smtClean="0"/>
              <a:t>30/01/18</a:t>
            </a:fld>
            <a:endParaRPr lang="fr-FR"/>
          </a:p>
        </p:txBody>
      </p:sp>
      <p:sp>
        <p:nvSpPr>
          <p:cNvPr id="6" name="Espace réservé du pied de page 5"/>
          <p:cNvSpPr>
            <a:spLocks noGrp="1"/>
          </p:cNvSpPr>
          <p:nvPr>
            <p:ph type="ftr" sz="quarter" idx="11"/>
          </p:nvPr>
        </p:nvSpPr>
        <p:spPr/>
        <p:txBody>
          <a:bodyPr/>
          <a:lstStyle/>
          <a:p>
            <a:r>
              <a:rPr lang="fr-FR" smtClean="0"/>
              <a:t>Livret pédagogique MAP  1A  – juin 2017</a:t>
            </a:r>
            <a:endParaRPr lang="fr-FR"/>
          </a:p>
        </p:txBody>
      </p:sp>
      <p:sp>
        <p:nvSpPr>
          <p:cNvPr id="7" name="Espace réservé du numéro de diapositive 6"/>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282567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05C031-480B-4568-8F8A-EA874009E60E}" type="datetime1">
              <a:rPr lang="fr-FR" smtClean="0"/>
              <a:t>30/01/18</a:t>
            </a:fld>
            <a:endParaRPr lang="fr-FR"/>
          </a:p>
        </p:txBody>
      </p:sp>
      <p:sp>
        <p:nvSpPr>
          <p:cNvPr id="8" name="Espace réservé du pied de page 7"/>
          <p:cNvSpPr>
            <a:spLocks noGrp="1"/>
          </p:cNvSpPr>
          <p:nvPr>
            <p:ph type="ftr" sz="quarter" idx="11"/>
          </p:nvPr>
        </p:nvSpPr>
        <p:spPr/>
        <p:txBody>
          <a:bodyPr/>
          <a:lstStyle/>
          <a:p>
            <a:r>
              <a:rPr lang="fr-FR" smtClean="0"/>
              <a:t>Livret pédagogique MAP  1A  – juin 2017</a:t>
            </a:r>
            <a:endParaRPr lang="fr-FR"/>
          </a:p>
        </p:txBody>
      </p:sp>
      <p:sp>
        <p:nvSpPr>
          <p:cNvPr id="9" name="Espace réservé du numéro de diapositive 8"/>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81675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F283D75-F153-4A0F-BE2F-B1AE1892D8FD}" type="datetime1">
              <a:rPr lang="fr-FR" smtClean="0"/>
              <a:t>30/01/18</a:t>
            </a:fld>
            <a:endParaRPr lang="fr-FR"/>
          </a:p>
        </p:txBody>
      </p:sp>
      <p:sp>
        <p:nvSpPr>
          <p:cNvPr id="4" name="Espace réservé du pied de page 3"/>
          <p:cNvSpPr>
            <a:spLocks noGrp="1"/>
          </p:cNvSpPr>
          <p:nvPr>
            <p:ph type="ftr" sz="quarter" idx="11"/>
          </p:nvPr>
        </p:nvSpPr>
        <p:spPr/>
        <p:txBody>
          <a:bodyPr/>
          <a:lstStyle/>
          <a:p>
            <a:r>
              <a:rPr lang="fr-FR" smtClean="0"/>
              <a:t>Livret pédagogique MAP  1A  – juin 2017</a:t>
            </a:r>
            <a:endParaRPr lang="fr-FR"/>
          </a:p>
        </p:txBody>
      </p:sp>
      <p:sp>
        <p:nvSpPr>
          <p:cNvPr id="5" name="Espace réservé du numéro de diapositive 4"/>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117029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D9A51F6-ACF8-4827-95E7-C2835241B2C1}" type="datetime1">
              <a:rPr lang="fr-FR" smtClean="0"/>
              <a:t>30/01/18</a:t>
            </a:fld>
            <a:endParaRPr lang="fr-FR"/>
          </a:p>
        </p:txBody>
      </p:sp>
      <p:sp>
        <p:nvSpPr>
          <p:cNvPr id="3" name="Espace réservé du pied de page 2"/>
          <p:cNvSpPr>
            <a:spLocks noGrp="1"/>
          </p:cNvSpPr>
          <p:nvPr>
            <p:ph type="ftr" sz="quarter" idx="11"/>
          </p:nvPr>
        </p:nvSpPr>
        <p:spPr/>
        <p:txBody>
          <a:bodyPr/>
          <a:lstStyle/>
          <a:p>
            <a:r>
              <a:rPr lang="fr-FR" smtClean="0"/>
              <a:t>Livret pédagogique MAP  1A  – juin 2017</a:t>
            </a:r>
            <a:endParaRPr lang="fr-FR"/>
          </a:p>
        </p:txBody>
      </p:sp>
      <p:sp>
        <p:nvSpPr>
          <p:cNvPr id="4" name="Espace réservé du numéro de diapositive 3"/>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272520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1E3D3D2-B765-41B8-8729-E8D1B0E3E6A5}" type="datetime1">
              <a:rPr lang="fr-FR" smtClean="0"/>
              <a:t>30/01/18</a:t>
            </a:fld>
            <a:endParaRPr lang="fr-FR"/>
          </a:p>
        </p:txBody>
      </p:sp>
      <p:sp>
        <p:nvSpPr>
          <p:cNvPr id="6" name="Espace réservé du pied de page 5"/>
          <p:cNvSpPr>
            <a:spLocks noGrp="1"/>
          </p:cNvSpPr>
          <p:nvPr>
            <p:ph type="ftr" sz="quarter" idx="11"/>
          </p:nvPr>
        </p:nvSpPr>
        <p:spPr/>
        <p:txBody>
          <a:bodyPr/>
          <a:lstStyle/>
          <a:p>
            <a:r>
              <a:rPr lang="fr-FR" smtClean="0"/>
              <a:t>Livret pédagogique MAP  1A  – juin 2017</a:t>
            </a:r>
            <a:endParaRPr lang="fr-FR"/>
          </a:p>
        </p:txBody>
      </p:sp>
      <p:sp>
        <p:nvSpPr>
          <p:cNvPr id="7" name="Espace réservé du numéro de diapositive 6"/>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5524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1"/>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7E2D464-FF43-4B98-ACB8-3B21741CE610}" type="datetime1">
              <a:rPr lang="fr-FR" smtClean="0"/>
              <a:t>30/01/18</a:t>
            </a:fld>
            <a:endParaRPr lang="fr-FR"/>
          </a:p>
        </p:txBody>
      </p:sp>
      <p:sp>
        <p:nvSpPr>
          <p:cNvPr id="6" name="Espace réservé du pied de page 5"/>
          <p:cNvSpPr>
            <a:spLocks noGrp="1"/>
          </p:cNvSpPr>
          <p:nvPr>
            <p:ph type="ftr" sz="quarter" idx="11"/>
          </p:nvPr>
        </p:nvSpPr>
        <p:spPr/>
        <p:txBody>
          <a:bodyPr/>
          <a:lstStyle/>
          <a:p>
            <a:r>
              <a:rPr lang="fr-FR" smtClean="0"/>
              <a:t>Livret pédagogique MAP  1A  – juin 2017</a:t>
            </a:r>
            <a:endParaRPr lang="fr-FR"/>
          </a:p>
        </p:txBody>
      </p:sp>
      <p:sp>
        <p:nvSpPr>
          <p:cNvPr id="7" name="Espace réservé du numéro de diapositive 6"/>
          <p:cNvSpPr>
            <a:spLocks noGrp="1"/>
          </p:cNvSpPr>
          <p:nvPr>
            <p:ph type="sldNum" sz="quarter" idx="12"/>
          </p:nvPr>
        </p:nvSpPr>
        <p:spPr/>
        <p:txBody>
          <a:bodyPr/>
          <a:lstStyle/>
          <a:p>
            <a:fld id="{6ADDFC79-27DA-4983-80A0-5FE51E08F3E1}" type="slidenum">
              <a:rPr lang="fr-FR" smtClean="0"/>
              <a:t>‹#›</a:t>
            </a:fld>
            <a:endParaRPr lang="fr-FR"/>
          </a:p>
        </p:txBody>
      </p:sp>
    </p:spTree>
    <p:extLst>
      <p:ext uri="{BB962C8B-B14F-4D97-AF65-F5344CB8AC3E}">
        <p14:creationId xmlns:p14="http://schemas.microsoft.com/office/powerpoint/2010/main" val="36990940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4D8B5-F639-4DA3-9135-8EC47C2DBAF0}" type="datetime1">
              <a:rPr lang="fr-FR" smtClean="0"/>
              <a:t>30/01/18</a:t>
            </a:fld>
            <a:endParaRPr lang="fr-FR"/>
          </a:p>
        </p:txBody>
      </p:sp>
      <p:sp>
        <p:nvSpPr>
          <p:cNvPr id="5" name="Espace réservé du pied de page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Livret pédagogique MAP  1A  – juin 2017</a:t>
            </a:r>
            <a:endParaRPr lang="fr-FR"/>
          </a:p>
        </p:txBody>
      </p:sp>
      <p:sp>
        <p:nvSpPr>
          <p:cNvPr id="6" name="Espace réservé du numéro de diapositive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DFC79-27DA-4983-80A0-5FE51E08F3E1}" type="slidenum">
              <a:rPr lang="fr-FR" smtClean="0"/>
              <a:t>‹#›</a:t>
            </a:fld>
            <a:endParaRPr lang="fr-FR"/>
          </a:p>
        </p:txBody>
      </p:sp>
    </p:spTree>
    <p:extLst>
      <p:ext uri="{BB962C8B-B14F-4D97-AF65-F5344CB8AC3E}">
        <p14:creationId xmlns:p14="http://schemas.microsoft.com/office/powerpoint/2010/main" val="216664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8"/>
          <p:cNvSpPr>
            <a:spLocks noChangeArrowheads="1"/>
          </p:cNvSpPr>
          <p:nvPr userDrawn="1"/>
        </p:nvSpPr>
        <p:spPr bwMode="auto">
          <a:xfrm>
            <a:off x="899584" y="260749"/>
            <a:ext cx="7772400" cy="7215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fontAlgn="base" hangingPunct="1">
              <a:spcBef>
                <a:spcPct val="0"/>
              </a:spcBef>
              <a:spcAft>
                <a:spcPct val="0"/>
              </a:spcAft>
              <a:defRPr/>
            </a:pPr>
            <a:endParaRPr lang="fr-FR" altLang="fr-FR" sz="3200" b="1" smtClean="0">
              <a:solidFill>
                <a:srgbClr val="FF6600"/>
              </a:solidFill>
            </a:endParaRPr>
          </a:p>
        </p:txBody>
      </p:sp>
      <p:sp>
        <p:nvSpPr>
          <p:cNvPr id="1029" name="Rectangle 44"/>
          <p:cNvSpPr>
            <a:spLocks noChangeArrowheads="1"/>
          </p:cNvSpPr>
          <p:nvPr userDrawn="1"/>
        </p:nvSpPr>
        <p:spPr bwMode="auto">
          <a:xfrm>
            <a:off x="4859869" y="6571061"/>
            <a:ext cx="5245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fontAlgn="base">
              <a:spcBef>
                <a:spcPct val="0"/>
              </a:spcBef>
              <a:spcAft>
                <a:spcPct val="0"/>
              </a:spcAft>
              <a:defRPr/>
            </a:pPr>
            <a:fld id="{E12D6B2D-DCAD-4ED6-88CE-383374078F4B}" type="slidenum">
              <a:rPr lang="fr-FR" altLang="fr-FR" sz="1200" smtClean="0">
                <a:solidFill>
                  <a:srgbClr val="000000"/>
                </a:solidFill>
                <a:latin typeface="Verdana" pitchFamily="34" charset="0"/>
              </a:rPr>
              <a:pPr fontAlgn="base">
                <a:spcBef>
                  <a:spcPct val="0"/>
                </a:spcBef>
                <a:spcAft>
                  <a:spcPct val="0"/>
                </a:spcAft>
                <a:defRPr/>
              </a:pPr>
              <a:t>‹#›</a:t>
            </a:fld>
            <a:endParaRPr lang="fr-FR" altLang="fr-FR" sz="1200" smtClean="0">
              <a:solidFill>
                <a:srgbClr val="000000"/>
              </a:solidFill>
              <a:latin typeface="Verdana" pitchFamily="34" charset="0"/>
            </a:endParaRPr>
          </a:p>
        </p:txBody>
      </p:sp>
      <p:sp>
        <p:nvSpPr>
          <p:cNvPr id="1030" name="Rectangle 49"/>
          <p:cNvSpPr>
            <a:spLocks noChangeArrowheads="1"/>
          </p:cNvSpPr>
          <p:nvPr userDrawn="1"/>
        </p:nvSpPr>
        <p:spPr bwMode="auto">
          <a:xfrm>
            <a:off x="251886" y="6515101"/>
            <a:ext cx="37443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fontAlgn="base" hangingPunct="1">
              <a:spcBef>
                <a:spcPct val="0"/>
              </a:spcBef>
              <a:spcAft>
                <a:spcPts val="300"/>
              </a:spcAft>
              <a:defRPr/>
            </a:pPr>
            <a:r>
              <a:rPr lang="fr-FR" altLang="fr-FR" sz="1200" b="1" dirty="0" smtClean="0">
                <a:solidFill>
                  <a:srgbClr val="0038A8"/>
                </a:solidFill>
              </a:rPr>
              <a:t>Propriété de </a:t>
            </a:r>
            <a:r>
              <a:rPr lang="fr-FR" altLang="fr-FR" sz="1200" b="1" dirty="0" err="1" smtClean="0">
                <a:solidFill>
                  <a:srgbClr val="0038A8"/>
                </a:solidFill>
              </a:rPr>
              <a:t>Wel</a:t>
            </a:r>
            <a:r>
              <a:rPr lang="fr-FR" altLang="fr-FR" sz="1200" b="1" dirty="0" smtClean="0">
                <a:solidFill>
                  <a:srgbClr val="0038A8"/>
                </a:solidFill>
              </a:rPr>
              <a:t>-Com-</a:t>
            </a:r>
            <a:r>
              <a:rPr lang="fr-FR" altLang="fr-FR" sz="1200" b="1" dirty="0" err="1" smtClean="0">
                <a:solidFill>
                  <a:srgbClr val="0038A8"/>
                </a:solidFill>
              </a:rPr>
              <a:t>Hom</a:t>
            </a:r>
            <a:endParaRPr lang="fr-FR" altLang="fr-FR" sz="1200" b="1" dirty="0" smtClean="0">
              <a:solidFill>
                <a:srgbClr val="0038A8"/>
              </a:solidFill>
            </a:endParaRPr>
          </a:p>
        </p:txBody>
      </p:sp>
      <p:sp>
        <p:nvSpPr>
          <p:cNvPr id="1032" name="Rectangle 18"/>
          <p:cNvSpPr>
            <a:spLocks noChangeArrowheads="1"/>
          </p:cNvSpPr>
          <p:nvPr userDrawn="1"/>
        </p:nvSpPr>
        <p:spPr bwMode="auto">
          <a:xfrm>
            <a:off x="5655736" y="100012"/>
            <a:ext cx="30628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fontAlgn="base" hangingPunct="1">
              <a:spcBef>
                <a:spcPct val="0"/>
              </a:spcBef>
              <a:spcAft>
                <a:spcPts val="1200"/>
              </a:spcAft>
              <a:defRPr/>
            </a:pPr>
            <a:r>
              <a:rPr lang="fr-FR" altLang="fr-FR" sz="1600" dirty="0" smtClean="0">
                <a:solidFill>
                  <a:srgbClr val="0038A8"/>
                </a:solidFill>
              </a:rPr>
              <a:t>Atelier J’AIME®</a:t>
            </a:r>
          </a:p>
        </p:txBody>
      </p:sp>
    </p:spTree>
    <p:extLst>
      <p:ext uri="{BB962C8B-B14F-4D97-AF65-F5344CB8AC3E}">
        <p14:creationId xmlns:p14="http://schemas.microsoft.com/office/powerpoint/2010/main" val="1867077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sz="3200" b="1">
          <a:solidFill>
            <a:srgbClr val="FF6600"/>
          </a:solidFill>
          <a:latin typeface="+mj-lt"/>
          <a:ea typeface="+mj-ea"/>
          <a:cs typeface="+mj-cs"/>
        </a:defRPr>
      </a:lvl1pPr>
      <a:lvl2pPr algn="ctr" rtl="0" eaLnBrk="0" fontAlgn="base" hangingPunct="0">
        <a:spcBef>
          <a:spcPct val="0"/>
        </a:spcBef>
        <a:spcAft>
          <a:spcPct val="0"/>
        </a:spcAft>
        <a:defRPr sz="3200" b="1">
          <a:solidFill>
            <a:srgbClr val="FF6600"/>
          </a:solidFill>
          <a:latin typeface="Arial" charset="0"/>
        </a:defRPr>
      </a:lvl2pPr>
      <a:lvl3pPr algn="ctr" rtl="0" eaLnBrk="0" fontAlgn="base" hangingPunct="0">
        <a:spcBef>
          <a:spcPct val="0"/>
        </a:spcBef>
        <a:spcAft>
          <a:spcPct val="0"/>
        </a:spcAft>
        <a:defRPr sz="3200" b="1">
          <a:solidFill>
            <a:srgbClr val="FF6600"/>
          </a:solidFill>
          <a:latin typeface="Arial" charset="0"/>
        </a:defRPr>
      </a:lvl3pPr>
      <a:lvl4pPr algn="ctr" rtl="0" eaLnBrk="0" fontAlgn="base" hangingPunct="0">
        <a:spcBef>
          <a:spcPct val="0"/>
        </a:spcBef>
        <a:spcAft>
          <a:spcPct val="0"/>
        </a:spcAft>
        <a:defRPr sz="3200" b="1">
          <a:solidFill>
            <a:srgbClr val="FF6600"/>
          </a:solidFill>
          <a:latin typeface="Arial" charset="0"/>
        </a:defRPr>
      </a:lvl4pPr>
      <a:lvl5pPr algn="ctr" rtl="0" eaLnBrk="0" fontAlgn="base" hangingPunct="0">
        <a:spcBef>
          <a:spcPct val="0"/>
        </a:spcBef>
        <a:spcAft>
          <a:spcPct val="0"/>
        </a:spcAft>
        <a:defRPr sz="3200" b="1">
          <a:solidFill>
            <a:srgbClr val="FF6600"/>
          </a:solidFill>
          <a:latin typeface="Arial" charset="0"/>
        </a:defRPr>
      </a:lvl5pPr>
      <a:lvl6pPr marL="457200" algn="ctr" rtl="0" fontAlgn="base">
        <a:spcBef>
          <a:spcPct val="0"/>
        </a:spcBef>
        <a:spcAft>
          <a:spcPct val="0"/>
        </a:spcAft>
        <a:defRPr sz="3200" b="1">
          <a:solidFill>
            <a:srgbClr val="FF6600"/>
          </a:solidFill>
          <a:latin typeface="Arial" charset="0"/>
        </a:defRPr>
      </a:lvl6pPr>
      <a:lvl7pPr marL="914400" algn="ctr" rtl="0" fontAlgn="base">
        <a:spcBef>
          <a:spcPct val="0"/>
        </a:spcBef>
        <a:spcAft>
          <a:spcPct val="0"/>
        </a:spcAft>
        <a:defRPr sz="3200" b="1">
          <a:solidFill>
            <a:srgbClr val="FF6600"/>
          </a:solidFill>
          <a:latin typeface="Arial" charset="0"/>
        </a:defRPr>
      </a:lvl7pPr>
      <a:lvl8pPr marL="1371600" algn="ctr" rtl="0" fontAlgn="base">
        <a:spcBef>
          <a:spcPct val="0"/>
        </a:spcBef>
        <a:spcAft>
          <a:spcPct val="0"/>
        </a:spcAft>
        <a:defRPr sz="3200" b="1">
          <a:solidFill>
            <a:srgbClr val="FF6600"/>
          </a:solidFill>
          <a:latin typeface="Arial" charset="0"/>
        </a:defRPr>
      </a:lvl8pPr>
      <a:lvl9pPr marL="1828800" algn="ctr" rtl="0" fontAlgn="base">
        <a:spcBef>
          <a:spcPct val="0"/>
        </a:spcBef>
        <a:spcAft>
          <a:spcPct val="0"/>
        </a:spcAft>
        <a:defRPr sz="3200" b="1">
          <a:solidFill>
            <a:srgbClr val="FF6600"/>
          </a:solidFill>
          <a:latin typeface="Arial" charset="0"/>
        </a:defRPr>
      </a:lvl9pPr>
    </p:titleStyle>
    <p:bodyStyle>
      <a:lvl1pPr marL="342900" indent="-342900" algn="l" rtl="0" eaLnBrk="0" fontAlgn="base" hangingPunct="0">
        <a:spcBef>
          <a:spcPct val="20000"/>
        </a:spcBef>
        <a:spcAft>
          <a:spcPct val="0"/>
        </a:spcAft>
        <a:defRPr sz="2400">
          <a:solidFill>
            <a:srgbClr val="003399"/>
          </a:solidFill>
          <a:latin typeface="+mn-lt"/>
          <a:ea typeface="+mn-ea"/>
          <a:cs typeface="+mn-cs"/>
        </a:defRPr>
      </a:lvl1pPr>
      <a:lvl2pPr marL="742950" indent="-285750" algn="l" rtl="0" eaLnBrk="0" fontAlgn="base" hangingPunct="0">
        <a:spcBef>
          <a:spcPct val="20000"/>
        </a:spcBef>
        <a:spcAft>
          <a:spcPct val="0"/>
        </a:spcAft>
        <a:buBlip>
          <a:blip r:embed="rId14"/>
        </a:buBlip>
        <a:defRPr>
          <a:solidFill>
            <a:srgbClr val="003399"/>
          </a:solidFill>
          <a:latin typeface="+mn-lt"/>
        </a:defRPr>
      </a:lvl2pPr>
      <a:lvl3pPr marL="1143000" indent="-228600" algn="l" rtl="0" eaLnBrk="0" fontAlgn="base" hangingPunct="0">
        <a:spcBef>
          <a:spcPct val="20000"/>
        </a:spcBef>
        <a:spcAft>
          <a:spcPct val="0"/>
        </a:spcAft>
        <a:buBlip>
          <a:blip r:embed="rId14"/>
        </a:buBlip>
        <a:defRPr sz="1600" i="1">
          <a:solidFill>
            <a:srgbClr val="003399"/>
          </a:solidFill>
          <a:latin typeface="+mn-lt"/>
        </a:defRPr>
      </a:lvl3pPr>
      <a:lvl4pPr marL="1600200" indent="-228600" algn="l" rtl="0" eaLnBrk="0" fontAlgn="base" hangingPunct="0">
        <a:spcBef>
          <a:spcPct val="20000"/>
        </a:spcBef>
        <a:spcAft>
          <a:spcPct val="0"/>
        </a:spcAft>
        <a:defRPr sz="14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jpe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6024" y="1412777"/>
            <a:ext cx="8748464" cy="4893647"/>
          </a:xfrm>
          <a:prstGeom prst="rect">
            <a:avLst/>
          </a:prstGeom>
          <a:noFill/>
        </p:spPr>
        <p:txBody>
          <a:bodyPr wrap="square" rtlCol="0">
            <a:spAutoFit/>
          </a:bodyPr>
          <a:lstStyle/>
          <a:p>
            <a:pPr algn="ctr"/>
            <a:r>
              <a:rPr lang="fr-FR" sz="4000" b="1" dirty="0" smtClean="0">
                <a:solidFill>
                  <a:srgbClr val="00B050"/>
                </a:solidFill>
              </a:rPr>
              <a:t>Le MAP</a:t>
            </a:r>
          </a:p>
          <a:p>
            <a:pPr algn="ctr"/>
            <a:r>
              <a:rPr lang="fr-FR" sz="3200" b="1" dirty="0" smtClean="0">
                <a:solidFill>
                  <a:srgbClr val="00B050"/>
                </a:solidFill>
              </a:rPr>
              <a:t>Module d’Accompagnement Professionnel </a:t>
            </a:r>
          </a:p>
          <a:p>
            <a:pPr algn="ctr"/>
            <a:endParaRPr lang="fr-FR" sz="3200" b="1" dirty="0" smtClean="0">
              <a:solidFill>
                <a:srgbClr val="00B050"/>
              </a:solidFill>
            </a:endParaRPr>
          </a:p>
          <a:p>
            <a:pPr algn="ctr"/>
            <a:r>
              <a:rPr lang="fr-FR" sz="2800" b="1" dirty="0" smtClean="0">
                <a:solidFill>
                  <a:srgbClr val="00B050"/>
                </a:solidFill>
              </a:rPr>
              <a:t>Vous inciter à </a:t>
            </a:r>
            <a:r>
              <a:rPr lang="fr-FR" sz="2800" b="1" dirty="0">
                <a:solidFill>
                  <a:srgbClr val="00B050"/>
                </a:solidFill>
              </a:rPr>
              <a:t>ne pas laisser faire le hasard en </a:t>
            </a:r>
            <a:r>
              <a:rPr lang="fr-FR" sz="2800" b="1" dirty="0" smtClean="0">
                <a:solidFill>
                  <a:srgbClr val="00B050"/>
                </a:solidFill>
              </a:rPr>
              <a:t>vous </a:t>
            </a:r>
          </a:p>
          <a:p>
            <a:pPr algn="ctr"/>
            <a:r>
              <a:rPr lang="fr-FR" sz="2800" b="1" dirty="0" smtClean="0">
                <a:solidFill>
                  <a:srgbClr val="00B050"/>
                </a:solidFill>
              </a:rPr>
              <a:t>rendant </a:t>
            </a:r>
            <a:r>
              <a:rPr lang="fr-FR" sz="2800" b="1" dirty="0">
                <a:solidFill>
                  <a:srgbClr val="00B050"/>
                </a:solidFill>
              </a:rPr>
              <a:t>acteur de la préparation de </a:t>
            </a:r>
            <a:r>
              <a:rPr lang="fr-FR" sz="2800" b="1" dirty="0" smtClean="0">
                <a:solidFill>
                  <a:srgbClr val="00B050"/>
                </a:solidFill>
              </a:rPr>
              <a:t>VOTRE avenir…</a:t>
            </a:r>
          </a:p>
          <a:p>
            <a:pPr algn="ctr"/>
            <a:r>
              <a:rPr lang="fr-FR" sz="3200" b="1" dirty="0" smtClean="0">
                <a:solidFill>
                  <a:srgbClr val="00B050"/>
                </a:solidFill>
              </a:rPr>
              <a:t>					</a:t>
            </a:r>
            <a:endParaRPr lang="fr-FR" sz="3200" b="1" dirty="0">
              <a:solidFill>
                <a:srgbClr val="00B050"/>
              </a:solidFill>
            </a:endParaRPr>
          </a:p>
          <a:p>
            <a:pPr algn="ctr"/>
            <a:r>
              <a:rPr lang="fr-FR" sz="3200" b="1" dirty="0" smtClean="0">
                <a:solidFill>
                  <a:srgbClr val="00B050"/>
                </a:solidFill>
              </a:rPr>
              <a:t>			</a:t>
            </a:r>
            <a:r>
              <a:rPr lang="fr-FR" sz="3200" b="1" dirty="0" smtClean="0">
                <a:solidFill>
                  <a:srgbClr val="00B050"/>
                </a:solidFill>
              </a:rPr>
              <a:t>MON </a:t>
            </a:r>
            <a:r>
              <a:rPr lang="fr-FR" sz="3200" b="1" dirty="0" smtClean="0">
                <a:solidFill>
                  <a:srgbClr val="00B050"/>
                </a:solidFill>
              </a:rPr>
              <a:t>CARNET DE BORD</a:t>
            </a:r>
          </a:p>
          <a:p>
            <a:pPr algn="ctr"/>
            <a:r>
              <a:rPr lang="fr-FR" sz="2400" b="1" u="sng" dirty="0" smtClean="0">
                <a:solidFill>
                  <a:srgbClr val="00B050"/>
                </a:solidFill>
              </a:rPr>
              <a:t>A </a:t>
            </a:r>
            <a:r>
              <a:rPr lang="fr-FR" sz="2400" b="1" u="sng" dirty="0" smtClean="0">
                <a:solidFill>
                  <a:srgbClr val="00B050"/>
                </a:solidFill>
              </a:rPr>
              <a:t>remplir  - par chaque étudiant </a:t>
            </a:r>
            <a:r>
              <a:rPr lang="fr-FR" sz="2400" b="1" u="sng" dirty="0" smtClean="0">
                <a:solidFill>
                  <a:srgbClr val="00B050"/>
                </a:solidFill>
              </a:rPr>
              <a:t>individuellement</a:t>
            </a:r>
            <a:br>
              <a:rPr lang="fr-FR" sz="2400" b="1" u="sng" dirty="0" smtClean="0">
                <a:solidFill>
                  <a:srgbClr val="00B050"/>
                </a:solidFill>
              </a:rPr>
            </a:br>
            <a:r>
              <a:rPr lang="fr-FR" sz="2400" b="1" u="sng" dirty="0" smtClean="0">
                <a:solidFill>
                  <a:srgbClr val="00B050"/>
                </a:solidFill>
              </a:rPr>
              <a:t>au fil des séa</a:t>
            </a:r>
            <a:r>
              <a:rPr lang="fr-FR" sz="2400" b="1" u="sng" dirty="0" smtClean="0">
                <a:solidFill>
                  <a:srgbClr val="00B050"/>
                </a:solidFill>
              </a:rPr>
              <a:t>nces</a:t>
            </a:r>
            <a:endParaRPr lang="fr-FR" sz="2000" b="1" dirty="0">
              <a:solidFill>
                <a:srgbClr val="00B050"/>
              </a:solidFill>
            </a:endParaRPr>
          </a:p>
          <a:p>
            <a:pPr algn="ctr"/>
            <a:r>
              <a:rPr lang="fr-FR" sz="2000" b="1" dirty="0" smtClean="0">
                <a:solidFill>
                  <a:srgbClr val="00B050"/>
                </a:solidFill>
              </a:rPr>
              <a:t>Vous pouvez rajouter des pages intercalaires</a:t>
            </a:r>
          </a:p>
          <a:p>
            <a:pPr algn="ctr"/>
            <a:r>
              <a:rPr lang="fr-FR" sz="2000" b="1" dirty="0">
                <a:solidFill>
                  <a:srgbClr val="00B050"/>
                </a:solidFill>
              </a:rPr>
              <a:t>s</a:t>
            </a:r>
            <a:r>
              <a:rPr lang="fr-FR" sz="2000" b="1" dirty="0" smtClean="0">
                <a:solidFill>
                  <a:srgbClr val="00B050"/>
                </a:solidFill>
              </a:rPr>
              <a:t>i vous souhaitez développer des points</a:t>
            </a:r>
            <a:endParaRPr lang="fr-FR" sz="20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9475" y="188641"/>
            <a:ext cx="12192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ENSIM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373216"/>
            <a:ext cx="19335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551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3648" y="343726"/>
            <a:ext cx="7369574" cy="461665"/>
          </a:xfrm>
          <a:prstGeom prst="rect">
            <a:avLst/>
          </a:prstGeom>
          <a:noFill/>
        </p:spPr>
        <p:txBody>
          <a:bodyPr wrap="square" rtlCol="0">
            <a:spAutoFit/>
          </a:bodyPr>
          <a:lstStyle/>
          <a:p>
            <a:pPr algn="ctr"/>
            <a:r>
              <a:rPr lang="fr-FR" sz="2400" b="1" dirty="0" smtClean="0">
                <a:solidFill>
                  <a:srgbClr val="00B050"/>
                </a:solidFill>
              </a:rPr>
              <a:t>Suite aux entretiens et à la séance de restitution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6812" y="188641"/>
            <a:ext cx="811862" cy="122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302840" y="1107802"/>
            <a:ext cx="8661648" cy="556155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2000" i="1" dirty="0" smtClean="0"/>
              <a:t>Vous avez interrogé des ingénieurs en activité, vous avez  « comparé » vos entretiens au sein du groupe et vous avez assisté à la séance de restitution…</a:t>
            </a:r>
          </a:p>
          <a:p>
            <a:pPr marL="0" indent="0">
              <a:buNone/>
            </a:pPr>
            <a:endParaRPr lang="fr-FR" sz="2000" dirty="0"/>
          </a:p>
          <a:p>
            <a:pPr marL="0" indent="0">
              <a:buNone/>
            </a:pPr>
            <a:r>
              <a:rPr lang="fr-FR" sz="2000" dirty="0" smtClean="0"/>
              <a:t>Après </a:t>
            </a:r>
            <a:r>
              <a:rPr lang="fr-FR" sz="2000" dirty="0"/>
              <a:t>avoir entendu les exposés de vos camarades, quelles sont les 3 informations que vous retenez car elles impactent votre projet (en positif ou en négatif) </a:t>
            </a:r>
            <a:r>
              <a:rPr lang="fr-FR" sz="2000" dirty="0" smtClean="0"/>
              <a:t>?</a:t>
            </a:r>
          </a:p>
          <a:p>
            <a:pPr marL="0" indent="0">
              <a:buNone/>
            </a:pPr>
            <a:r>
              <a:rPr lang="fr-FR" sz="2000" dirty="0" smtClean="0"/>
              <a:t>1. </a:t>
            </a:r>
          </a:p>
          <a:p>
            <a:pPr marL="0" indent="0">
              <a:buNone/>
            </a:pPr>
            <a:endParaRPr lang="fr-FR" sz="2000" dirty="0" smtClean="0"/>
          </a:p>
          <a:p>
            <a:pPr marL="0" indent="0">
              <a:buNone/>
            </a:pPr>
            <a:endParaRPr lang="fr-FR" sz="2000" dirty="0" smtClean="0"/>
          </a:p>
          <a:p>
            <a:pPr marL="0" indent="0">
              <a:buNone/>
            </a:pPr>
            <a:r>
              <a:rPr lang="fr-FR" sz="2000" dirty="0" smtClean="0"/>
              <a:t>2. </a:t>
            </a:r>
          </a:p>
          <a:p>
            <a:pPr marL="0" indent="0">
              <a:buNone/>
            </a:pPr>
            <a:endParaRPr lang="fr-FR" sz="2000" dirty="0" smtClean="0"/>
          </a:p>
          <a:p>
            <a:pPr marL="0" indent="0">
              <a:buNone/>
            </a:pPr>
            <a:r>
              <a:rPr lang="fr-FR" sz="2000" dirty="0" smtClean="0"/>
              <a:t/>
            </a:r>
            <a:br>
              <a:rPr lang="fr-FR" sz="2000" dirty="0" smtClean="0"/>
            </a:br>
            <a:r>
              <a:rPr lang="fr-FR" sz="2000" dirty="0" smtClean="0"/>
              <a:t>3. </a:t>
            </a:r>
            <a:endParaRPr lang="fr-FR" sz="2000" dirty="0"/>
          </a:p>
          <a:p>
            <a:pPr marL="0" indent="0">
              <a:buNone/>
            </a:pPr>
            <a:r>
              <a:rPr lang="fr-FR" sz="2000" dirty="0" smtClean="0"/>
              <a:t> </a:t>
            </a:r>
          </a:p>
          <a:p>
            <a:pPr marL="0" indent="0">
              <a:buNone/>
            </a:pPr>
            <a:endParaRPr lang="fr-FR" sz="2000" dirty="0" smtClean="0"/>
          </a:p>
        </p:txBody>
      </p:sp>
    </p:spTree>
    <p:extLst>
      <p:ext uri="{BB962C8B-B14F-4D97-AF65-F5344CB8AC3E}">
        <p14:creationId xmlns:p14="http://schemas.microsoft.com/office/powerpoint/2010/main" val="2815786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3648" y="343726"/>
            <a:ext cx="7369574" cy="461665"/>
          </a:xfrm>
          <a:prstGeom prst="rect">
            <a:avLst/>
          </a:prstGeom>
          <a:noFill/>
        </p:spPr>
        <p:txBody>
          <a:bodyPr wrap="square" rtlCol="0">
            <a:spAutoFit/>
          </a:bodyPr>
          <a:lstStyle/>
          <a:p>
            <a:pPr algn="ctr"/>
            <a:r>
              <a:rPr lang="fr-FR" sz="2400" b="1" dirty="0" smtClean="0">
                <a:solidFill>
                  <a:srgbClr val="00B050"/>
                </a:solidFill>
              </a:rPr>
              <a:t>Fin du MAP de 1A…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6812" y="188641"/>
            <a:ext cx="811862" cy="122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302840" y="1107802"/>
            <a:ext cx="8661648" cy="556155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fr-FR" sz="2000" dirty="0" smtClean="0"/>
          </a:p>
        </p:txBody>
      </p:sp>
      <p:sp>
        <p:nvSpPr>
          <p:cNvPr id="5" name="ZoneTexte 4"/>
          <p:cNvSpPr txBox="1"/>
          <p:nvPr/>
        </p:nvSpPr>
        <p:spPr>
          <a:xfrm>
            <a:off x="267896" y="1196752"/>
            <a:ext cx="8648298" cy="5078314"/>
          </a:xfrm>
          <a:prstGeom prst="rect">
            <a:avLst/>
          </a:prstGeom>
          <a:noFill/>
        </p:spPr>
        <p:txBody>
          <a:bodyPr wrap="square" rtlCol="0">
            <a:spAutoFit/>
          </a:bodyPr>
          <a:lstStyle/>
          <a:p>
            <a:r>
              <a:rPr lang="fr-FR" i="1" dirty="0" smtClean="0"/>
              <a:t>Au jour d’aujourd’hui, expliciter la façon dont vous vous projetez dans votre avenir professionnel à travers 2 projets professionnels. Décrivez l’intitulé du métier, le secteur d’activité, les missions, les conditions de travail… </a:t>
            </a:r>
          </a:p>
          <a:p>
            <a:endParaRPr lang="fr-FR" dirty="0" smtClean="0"/>
          </a:p>
          <a:p>
            <a:pPr marL="285750" indent="-285750">
              <a:buFontTx/>
              <a:buChar char="-"/>
            </a:pPr>
            <a:r>
              <a:rPr lang="fr-FR" dirty="0" smtClean="0"/>
              <a:t>Projet 1 (effet « WHAOU! » - Mon ambition la plus motivante) : </a:t>
            </a:r>
          </a:p>
          <a:p>
            <a:endParaRPr lang="fr-FR" dirty="0" smtClean="0"/>
          </a:p>
          <a:p>
            <a:endParaRPr lang="fr-FR" dirty="0"/>
          </a:p>
          <a:p>
            <a:pPr marL="285750" indent="-285750">
              <a:buFontTx/>
              <a:buChar char="-"/>
            </a:pPr>
            <a:r>
              <a:rPr lang="fr-FR" dirty="0" smtClean="0"/>
              <a:t>Projet 2 (mon plan B ou ma solution de repli)</a:t>
            </a:r>
          </a:p>
          <a:p>
            <a:endParaRPr lang="fr-FR" dirty="0" smtClean="0"/>
          </a:p>
          <a:p>
            <a:endParaRPr lang="fr-FR" dirty="0"/>
          </a:p>
          <a:p>
            <a:r>
              <a:rPr lang="fr-FR" i="1" dirty="0" smtClean="0"/>
              <a:t>Quelle est votre stratégie pour atteindre le projet 1 ?</a:t>
            </a:r>
          </a:p>
          <a:p>
            <a:pPr marL="285750" indent="-285750">
              <a:buFontTx/>
              <a:buChar char="-"/>
            </a:pPr>
            <a:r>
              <a:rPr lang="fr-FR" i="1" dirty="0" smtClean="0"/>
              <a:t>Choix de filière ? </a:t>
            </a:r>
          </a:p>
          <a:p>
            <a:pPr marL="285750" indent="-285750">
              <a:buFontTx/>
              <a:buChar char="-"/>
            </a:pPr>
            <a:r>
              <a:rPr lang="fr-FR" i="1" dirty="0" smtClean="0"/>
              <a:t>Choix de stage ? </a:t>
            </a:r>
          </a:p>
          <a:p>
            <a:pPr marL="285750" indent="-285750">
              <a:buFontTx/>
              <a:buChar char="-"/>
            </a:pPr>
            <a:r>
              <a:rPr lang="fr-FR" i="1" dirty="0" smtClean="0"/>
              <a:t>Choix de mobilité ? </a:t>
            </a:r>
          </a:p>
          <a:p>
            <a:endParaRPr lang="fr-FR" dirty="0" smtClean="0"/>
          </a:p>
          <a:p>
            <a:r>
              <a:rPr lang="fr-FR" i="1" dirty="0" smtClean="0"/>
              <a:t>Par rapport à votre projet 1, </a:t>
            </a:r>
          </a:p>
          <a:p>
            <a:pPr marL="285750" indent="-285750">
              <a:buFontTx/>
              <a:buChar char="-"/>
            </a:pPr>
            <a:r>
              <a:rPr lang="fr-FR" i="1" dirty="0" smtClean="0"/>
              <a:t>Quels sont vos atouts ? </a:t>
            </a:r>
          </a:p>
          <a:p>
            <a:pPr marL="285750" indent="-285750">
              <a:buFontTx/>
              <a:buChar char="-"/>
            </a:pPr>
            <a:r>
              <a:rPr lang="fr-FR" i="1" dirty="0" smtClean="0"/>
              <a:t>Quels sont vos freins ?  </a:t>
            </a:r>
            <a:endParaRPr lang="fr-FR" i="1" dirty="0"/>
          </a:p>
        </p:txBody>
      </p:sp>
    </p:spTree>
    <p:extLst>
      <p:ext uri="{BB962C8B-B14F-4D97-AF65-F5344CB8AC3E}">
        <p14:creationId xmlns:p14="http://schemas.microsoft.com/office/powerpoint/2010/main" val="606530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3648" y="343726"/>
            <a:ext cx="7369574" cy="461665"/>
          </a:xfrm>
          <a:prstGeom prst="rect">
            <a:avLst/>
          </a:prstGeom>
          <a:noFill/>
        </p:spPr>
        <p:txBody>
          <a:bodyPr wrap="square" rtlCol="0">
            <a:spAutoFit/>
          </a:bodyPr>
          <a:lstStyle/>
          <a:p>
            <a:pPr algn="ctr"/>
            <a:r>
              <a:rPr lang="fr-FR" sz="2400" b="1" dirty="0" smtClean="0">
                <a:solidFill>
                  <a:srgbClr val="00B050"/>
                </a:solidFill>
              </a:rPr>
              <a:t>Fin du MAP de 1A… Pour aller plus loin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6812" y="188641"/>
            <a:ext cx="811862" cy="122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302840" y="1107802"/>
            <a:ext cx="8661648" cy="556155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fr-FR" sz="2000" dirty="0" smtClean="0"/>
          </a:p>
        </p:txBody>
      </p:sp>
      <p:sp>
        <p:nvSpPr>
          <p:cNvPr id="6" name="Rectangle 5"/>
          <p:cNvSpPr/>
          <p:nvPr/>
        </p:nvSpPr>
        <p:spPr>
          <a:xfrm>
            <a:off x="467544" y="1446830"/>
            <a:ext cx="8136904" cy="2554545"/>
          </a:xfrm>
          <a:prstGeom prst="rect">
            <a:avLst/>
          </a:prstGeom>
        </p:spPr>
        <p:txBody>
          <a:bodyPr wrap="square">
            <a:spAutoFit/>
          </a:bodyPr>
          <a:lstStyle/>
          <a:p>
            <a:r>
              <a:rPr lang="fr-FR" sz="2000" dirty="0" smtClean="0"/>
              <a:t>Quelles sont vos 3 prochaines actions pour </a:t>
            </a:r>
            <a:r>
              <a:rPr lang="fr-FR" sz="2000" dirty="0"/>
              <a:t>poursuivre l’élaboration de votre projet </a:t>
            </a:r>
            <a:r>
              <a:rPr lang="fr-FR" sz="2000" dirty="0" smtClean="0"/>
              <a:t>?</a:t>
            </a:r>
          </a:p>
          <a:p>
            <a:endParaRPr lang="fr-FR" sz="2000" dirty="0" smtClean="0"/>
          </a:p>
          <a:p>
            <a:r>
              <a:rPr lang="fr-FR" sz="2000" dirty="0" smtClean="0"/>
              <a:t>1. </a:t>
            </a:r>
          </a:p>
          <a:p>
            <a:endParaRPr lang="fr-FR" sz="2000" dirty="0" smtClean="0"/>
          </a:p>
          <a:p>
            <a:r>
              <a:rPr lang="fr-FR" sz="2000" dirty="0" smtClean="0"/>
              <a:t>2. </a:t>
            </a:r>
          </a:p>
          <a:p>
            <a:r>
              <a:rPr lang="fr-FR" sz="2000" dirty="0" smtClean="0"/>
              <a:t/>
            </a:r>
            <a:br>
              <a:rPr lang="fr-FR" sz="2000" dirty="0" smtClean="0"/>
            </a:br>
            <a:r>
              <a:rPr lang="fr-FR" sz="2000" dirty="0" smtClean="0"/>
              <a:t>3. </a:t>
            </a:r>
            <a:endParaRPr lang="fr-FR" sz="2000" dirty="0"/>
          </a:p>
        </p:txBody>
      </p:sp>
    </p:spTree>
    <p:extLst>
      <p:ext uri="{BB962C8B-B14F-4D97-AF65-F5344CB8AC3E}">
        <p14:creationId xmlns:p14="http://schemas.microsoft.com/office/powerpoint/2010/main" val="1488343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211960" y="152400"/>
            <a:ext cx="4824536" cy="990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fr-FR" altLang="fr-FR" sz="3600" b="1" dirty="0" smtClean="0">
                <a:solidFill>
                  <a:srgbClr val="00B050"/>
                </a:solidFill>
              </a:rPr>
              <a:t>Calendrier </a:t>
            </a:r>
          </a:p>
        </p:txBody>
      </p:sp>
      <p:sp>
        <p:nvSpPr>
          <p:cNvPr id="3" name="Espace réservé du contenu 2"/>
          <p:cNvSpPr txBox="1">
            <a:spLocks/>
          </p:cNvSpPr>
          <p:nvPr/>
        </p:nvSpPr>
        <p:spPr>
          <a:xfrm>
            <a:off x="734888" y="260648"/>
            <a:ext cx="8229600"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endParaRPr lang="fr-FR" sz="2000" b="1" dirty="0" smtClean="0"/>
          </a:p>
          <a:p>
            <a:pPr marL="114300" indent="0">
              <a:buNone/>
            </a:pPr>
            <a:r>
              <a:rPr lang="fr-FR" sz="1600" b="1" dirty="0" smtClean="0"/>
              <a:t>					Amphi </a:t>
            </a:r>
            <a:r>
              <a:rPr lang="fr-FR" sz="1600" b="1" dirty="0"/>
              <a:t>« starter » </a:t>
            </a:r>
            <a:r>
              <a:rPr lang="fr-FR" sz="1600" b="1" dirty="0" smtClean="0"/>
              <a:t>: témoignages</a:t>
            </a:r>
            <a:endParaRPr lang="fr-FR" sz="1600" dirty="0"/>
          </a:p>
          <a:p>
            <a:r>
              <a:rPr lang="fr-FR" sz="1600" dirty="0"/>
              <a:t>Séance 1 </a:t>
            </a:r>
            <a:r>
              <a:rPr lang="fr-FR" sz="1600" dirty="0" smtClean="0"/>
              <a:t> </a:t>
            </a:r>
          </a:p>
          <a:p>
            <a:pPr marL="0" indent="0">
              <a:buNone/>
            </a:pPr>
            <a:r>
              <a:rPr lang="fr-FR" sz="1600" dirty="0" smtClean="0"/>
              <a:t>Atelier « métier de rêves » et  choix des thèmes d’exploration et constitution des équipes </a:t>
            </a:r>
            <a:endParaRPr lang="fr-FR" sz="1600" dirty="0"/>
          </a:p>
          <a:p>
            <a:pPr marL="0" indent="0">
              <a:buNone/>
            </a:pPr>
            <a:r>
              <a:rPr lang="fr-FR" sz="1600" b="1" dirty="0" smtClean="0"/>
              <a:t>Suite à la séance 1, remplir les p. 3 et 4 </a:t>
            </a:r>
          </a:p>
          <a:p>
            <a:r>
              <a:rPr lang="fr-FR" sz="1600" dirty="0" smtClean="0"/>
              <a:t>Séance 2 </a:t>
            </a:r>
          </a:p>
          <a:p>
            <a:pPr marL="0" indent="0">
              <a:buNone/>
            </a:pPr>
            <a:r>
              <a:rPr lang="fr-FR" sz="1600" dirty="0" smtClean="0"/>
              <a:t>Préparation du questionnaire et de la prise de contact / intervention de l’EIE </a:t>
            </a:r>
            <a:endParaRPr lang="fr-FR" sz="1600" dirty="0"/>
          </a:p>
          <a:p>
            <a:r>
              <a:rPr lang="fr-FR" sz="1600" dirty="0" smtClean="0"/>
              <a:t>Séance 3 </a:t>
            </a:r>
          </a:p>
          <a:p>
            <a:pPr marL="0" indent="0">
              <a:buNone/>
            </a:pPr>
            <a:r>
              <a:rPr lang="fr-FR" sz="1600" dirty="0" smtClean="0"/>
              <a:t>Atelier « mes expériences / mes compétences » </a:t>
            </a:r>
          </a:p>
          <a:p>
            <a:pPr marL="0" indent="0">
              <a:buNone/>
            </a:pPr>
            <a:r>
              <a:rPr lang="fr-FR" sz="1600" b="1" dirty="0" smtClean="0"/>
              <a:t>Suite à la séance 3, remplir le p.5 </a:t>
            </a:r>
          </a:p>
          <a:p>
            <a:r>
              <a:rPr lang="fr-FR" sz="1600" dirty="0" smtClean="0"/>
              <a:t>Séance 4 </a:t>
            </a:r>
          </a:p>
          <a:p>
            <a:pPr marL="0" indent="0">
              <a:buNone/>
            </a:pPr>
            <a:r>
              <a:rPr lang="fr-FR" sz="1600" dirty="0" smtClean="0"/>
              <a:t>Atelier J’AIME </a:t>
            </a:r>
            <a:r>
              <a:rPr lang="mr-IN" sz="1600" dirty="0" smtClean="0"/>
              <a:t>–</a:t>
            </a:r>
            <a:r>
              <a:rPr lang="fr-FR" sz="1600" dirty="0" smtClean="0"/>
              <a:t> « j’apprends à me connaître »</a:t>
            </a:r>
          </a:p>
          <a:p>
            <a:pPr marL="0" indent="0">
              <a:buNone/>
            </a:pPr>
            <a:r>
              <a:rPr lang="fr-FR" sz="1600" b="1" dirty="0" smtClean="0"/>
              <a:t>Suite à la séance 4, relire les p.6 et 7 et remplir la p.8</a:t>
            </a:r>
          </a:p>
          <a:p>
            <a:r>
              <a:rPr lang="fr-FR" sz="1600" dirty="0" smtClean="0"/>
              <a:t>Séance 5 </a:t>
            </a:r>
          </a:p>
          <a:p>
            <a:pPr marL="0" indent="0">
              <a:buNone/>
            </a:pPr>
            <a:r>
              <a:rPr lang="fr-FR" sz="1600" dirty="0" smtClean="0"/>
              <a:t>Atelier découverte du référentiel Ensimag </a:t>
            </a:r>
          </a:p>
          <a:p>
            <a:pPr marL="0" indent="0">
              <a:buNone/>
            </a:pPr>
            <a:r>
              <a:rPr lang="fr-FR" sz="1600" b="1" dirty="0" smtClean="0"/>
              <a:t>Suite à la séance 5, remplir la p.9 </a:t>
            </a:r>
          </a:p>
          <a:p>
            <a:r>
              <a:rPr lang="fr-FR" sz="1600" dirty="0" smtClean="0"/>
              <a:t>Séances 6 et 7 </a:t>
            </a:r>
          </a:p>
          <a:p>
            <a:pPr marL="0" indent="0">
              <a:buNone/>
            </a:pPr>
            <a:r>
              <a:rPr lang="fr-FR" sz="1600" dirty="0" smtClean="0"/>
              <a:t>Soutenances </a:t>
            </a:r>
          </a:p>
          <a:p>
            <a:pPr marL="0" indent="0">
              <a:buNone/>
            </a:pPr>
            <a:r>
              <a:rPr lang="fr-FR" sz="1600" b="1" dirty="0" smtClean="0"/>
              <a:t>Suite aux soutenances, remplir la p.10 </a:t>
            </a:r>
          </a:p>
          <a:p>
            <a:pPr marL="0" indent="0">
              <a:buNone/>
            </a:pPr>
            <a:r>
              <a:rPr lang="fr-FR" sz="1600" dirty="0" smtClean="0"/>
              <a:t>Travail final du MAP : </a:t>
            </a:r>
            <a:r>
              <a:rPr lang="fr-FR" sz="1600" b="1" dirty="0" smtClean="0"/>
              <a:t>remplir les p. 11 et 12 </a:t>
            </a:r>
            <a:r>
              <a:rPr lang="mr-IN" sz="1600" b="1" dirty="0" smtClean="0"/>
              <a:t>–</a:t>
            </a:r>
            <a:r>
              <a:rPr lang="fr-FR" sz="1600" b="1" dirty="0" smtClean="0"/>
              <a:t> pensez à bien intégrer toutes les activités, tous les témoignages (entretiens, amphi, FITA</a:t>
            </a:r>
            <a:r>
              <a:rPr lang="mr-IN" sz="1600" b="1" dirty="0" smtClean="0"/>
              <a:t>…</a:t>
            </a:r>
            <a:r>
              <a:rPr lang="fr-FR" sz="1600" b="1" dirty="0" smtClean="0"/>
              <a:t>.) entendus durant ce MAP. </a:t>
            </a:r>
          </a:p>
        </p:txBody>
      </p:sp>
    </p:spTree>
    <p:extLst>
      <p:ext uri="{BB962C8B-B14F-4D97-AF65-F5344CB8AC3E}">
        <p14:creationId xmlns:p14="http://schemas.microsoft.com/office/powerpoint/2010/main" val="33034535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63688" y="404665"/>
            <a:ext cx="6175787" cy="461665"/>
          </a:xfrm>
          <a:prstGeom prst="rect">
            <a:avLst/>
          </a:prstGeom>
          <a:noFill/>
        </p:spPr>
        <p:txBody>
          <a:bodyPr wrap="square" rtlCol="0">
            <a:spAutoFit/>
          </a:bodyPr>
          <a:lstStyle/>
          <a:p>
            <a:pPr algn="ctr"/>
            <a:r>
              <a:rPr lang="fr-FR" sz="2400" b="1" dirty="0" smtClean="0">
                <a:solidFill>
                  <a:srgbClr val="00B050"/>
                </a:solidFill>
              </a:rPr>
              <a:t>Pour commencer… Quel est mon bagage ?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188642"/>
            <a:ext cx="842258" cy="126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251520" y="1179810"/>
            <a:ext cx="8784976" cy="5345534"/>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a:t>Mes activités extra-scolaires </a:t>
            </a:r>
          </a:p>
          <a:p>
            <a:pPr marL="0" indent="0">
              <a:buNone/>
            </a:pPr>
            <a:r>
              <a:rPr lang="fr-FR" sz="1600" dirty="0" smtClean="0"/>
              <a:t>Décrivez vos </a:t>
            </a:r>
            <a:r>
              <a:rPr lang="fr-FR" sz="1600" dirty="0"/>
              <a:t>activités de </a:t>
            </a:r>
            <a:r>
              <a:rPr lang="fr-FR" sz="1600" dirty="0" smtClean="0"/>
              <a:t>loisirs (sport, musique…). </a:t>
            </a:r>
            <a:r>
              <a:rPr lang="fr-FR" sz="1600" dirty="0"/>
              <a:t>Où ? Quand ? Comment ? Pourquoi ? Avec qui ? </a:t>
            </a:r>
            <a:endParaRPr lang="fr-FR" sz="1600" dirty="0" smtClean="0"/>
          </a:p>
          <a:p>
            <a:pPr marL="0" indent="0">
              <a:buNone/>
            </a:pPr>
            <a:endParaRPr lang="fr-FR" sz="1600" dirty="0" smtClean="0"/>
          </a:p>
          <a:p>
            <a:pPr marL="0" indent="0">
              <a:buNone/>
            </a:pPr>
            <a:endParaRPr lang="fr-FR" sz="1600" dirty="0"/>
          </a:p>
          <a:p>
            <a:pPr marL="0" indent="0">
              <a:buNone/>
            </a:pPr>
            <a:r>
              <a:rPr lang="fr-FR" sz="1600" dirty="0"/>
              <a:t>Si vous avez une vie associative : quelle est la vocation de l’association ? En quoi consiste votre participation  </a:t>
            </a:r>
            <a:r>
              <a:rPr lang="fr-FR" sz="1600" dirty="0" smtClean="0"/>
              <a:t>?</a:t>
            </a:r>
          </a:p>
          <a:p>
            <a:pPr marL="0" indent="0">
              <a:buNone/>
            </a:pPr>
            <a:endParaRPr lang="fr-FR" sz="1600" dirty="0" smtClean="0"/>
          </a:p>
          <a:p>
            <a:pPr marL="0" indent="0">
              <a:buNone/>
            </a:pPr>
            <a:endParaRPr lang="fr-FR" sz="1600" dirty="0"/>
          </a:p>
          <a:p>
            <a:pPr marL="0" indent="0">
              <a:buNone/>
            </a:pPr>
            <a:r>
              <a:rPr lang="fr-FR" sz="1600" dirty="0"/>
              <a:t>Des aspects de ces activités sont-ils réutilisables professionnellement ? Lesquels </a:t>
            </a:r>
            <a:r>
              <a:rPr lang="fr-FR" sz="1600" dirty="0" smtClean="0"/>
              <a:t>?</a:t>
            </a:r>
          </a:p>
          <a:p>
            <a:pPr marL="0" indent="0">
              <a:buNone/>
            </a:pPr>
            <a:endParaRPr lang="fr-FR" sz="1600" dirty="0" smtClean="0"/>
          </a:p>
          <a:p>
            <a:pPr marL="0" indent="0">
              <a:buNone/>
            </a:pPr>
            <a:endParaRPr lang="fr-FR" sz="1600" dirty="0"/>
          </a:p>
          <a:p>
            <a:pPr marL="0" indent="0">
              <a:buNone/>
            </a:pPr>
            <a:r>
              <a:rPr lang="fr-FR" sz="1600" b="1" dirty="0" smtClean="0"/>
              <a:t>Mes expériences professionnelles (stages, job d’été…) </a:t>
            </a:r>
          </a:p>
          <a:p>
            <a:pPr marL="0" indent="0">
              <a:buNone/>
            </a:pPr>
            <a:r>
              <a:rPr lang="fr-FR" sz="1600" dirty="0" smtClean="0"/>
              <a:t>Décrivez vos expériences professionnelles : entreprises, fonction, principales missions et tâches, ce que vous avez aimé et pourquoi, ce que vous n’avez pas aimé et pourquoi, ce que vous retenez.  </a:t>
            </a:r>
          </a:p>
          <a:p>
            <a:pPr marL="0" indent="0">
              <a:buNone/>
            </a:pPr>
            <a:endParaRPr lang="fr-FR" sz="1600" dirty="0" smtClean="0"/>
          </a:p>
          <a:p>
            <a:pPr marL="0" indent="0">
              <a:buNone/>
            </a:pPr>
            <a:endParaRPr lang="fr-FR" sz="1600" dirty="0"/>
          </a:p>
          <a:p>
            <a:pPr marL="0" indent="0">
              <a:buNone/>
            </a:pPr>
            <a:r>
              <a:rPr lang="fr-FR" sz="1600" b="1" dirty="0" smtClean="0"/>
              <a:t>A l’école </a:t>
            </a:r>
          </a:p>
          <a:p>
            <a:pPr marL="0" indent="0">
              <a:buNone/>
            </a:pPr>
            <a:r>
              <a:rPr lang="fr-FR" sz="1600" dirty="0" smtClean="0"/>
              <a:t>Quelles sont les matières que vous préférez ? Celle que vous appréciez le moins ? </a:t>
            </a:r>
          </a:p>
          <a:p>
            <a:pPr marL="0" indent="0">
              <a:buNone/>
            </a:pPr>
            <a:r>
              <a:rPr lang="fr-FR" sz="1600" dirty="0" smtClean="0"/>
              <a:t>  </a:t>
            </a:r>
            <a:endParaRPr lang="fr-FR" sz="1600" dirty="0"/>
          </a:p>
          <a:p>
            <a:pPr marL="0" indent="0">
              <a:buNone/>
              <a:defRPr/>
            </a:pPr>
            <a:endParaRPr lang="fr-FR" sz="2000" dirty="0">
              <a:solidFill>
                <a:srgbClr val="FF0000"/>
              </a:solidFill>
            </a:endParaRPr>
          </a:p>
        </p:txBody>
      </p:sp>
    </p:spTree>
    <p:extLst>
      <p:ext uri="{BB962C8B-B14F-4D97-AF65-F5344CB8AC3E}">
        <p14:creationId xmlns:p14="http://schemas.microsoft.com/office/powerpoint/2010/main" val="29057499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63688" y="404665"/>
            <a:ext cx="6175787" cy="461665"/>
          </a:xfrm>
          <a:prstGeom prst="rect">
            <a:avLst/>
          </a:prstGeom>
          <a:noFill/>
        </p:spPr>
        <p:txBody>
          <a:bodyPr wrap="square" rtlCol="0">
            <a:spAutoFit/>
          </a:bodyPr>
          <a:lstStyle/>
          <a:p>
            <a:pPr algn="ctr"/>
            <a:r>
              <a:rPr lang="fr-FR" sz="2400" b="1" dirty="0" smtClean="0">
                <a:solidFill>
                  <a:srgbClr val="00B050"/>
                </a:solidFill>
              </a:rPr>
              <a:t>Suite à l’atelier « métier de rêve »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188642"/>
            <a:ext cx="842258" cy="126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319474" y="1015538"/>
            <a:ext cx="8645013" cy="534553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fr-FR" altLang="fr-FR" sz="2000" i="1" dirty="0" smtClean="0"/>
              <a:t>Rappelez-vous… En </a:t>
            </a:r>
            <a:r>
              <a:rPr lang="fr-FR" altLang="fr-FR" sz="2000" i="1" dirty="0"/>
              <a:t>dehors de toutes contraintes, imaginez la situation professionnelle qui vous permet </a:t>
            </a:r>
            <a:r>
              <a:rPr lang="fr-FR" altLang="fr-FR" sz="2000" i="1" dirty="0" smtClean="0"/>
              <a:t>de donner </a:t>
            </a:r>
            <a:r>
              <a:rPr lang="fr-FR" altLang="fr-FR" sz="2000" i="1" dirty="0"/>
              <a:t>votre pleine </a:t>
            </a:r>
            <a:r>
              <a:rPr lang="fr-FR" altLang="fr-FR" sz="2000" i="1" dirty="0" smtClean="0"/>
              <a:t>mesure, de donner </a:t>
            </a:r>
            <a:r>
              <a:rPr lang="fr-FR" altLang="fr-FR" sz="2000" i="1" dirty="0"/>
              <a:t>sens à votre </a:t>
            </a:r>
            <a:r>
              <a:rPr lang="fr-FR" altLang="fr-FR" sz="2000" i="1" dirty="0" smtClean="0"/>
              <a:t>vie, d’être heureux. </a:t>
            </a:r>
          </a:p>
          <a:p>
            <a:pPr marL="0" indent="0">
              <a:buNone/>
              <a:defRPr/>
            </a:pPr>
            <a:endParaRPr lang="fr-FR" sz="1800" dirty="0" smtClean="0"/>
          </a:p>
          <a:p>
            <a:pPr marL="0" indent="0">
              <a:buFont typeface="Arial" panose="020B0604020202020204" pitchFamily="34" charset="0"/>
              <a:buNone/>
            </a:pPr>
            <a:r>
              <a:rPr lang="fr-FR" sz="2000" dirty="0" smtClean="0"/>
              <a:t> 1. Quels sont les 3 métiers de rêve que vous avez choisis durant la séance ?</a:t>
            </a:r>
          </a:p>
          <a:p>
            <a:pPr>
              <a:buFont typeface="Wingdings" panose="05000000000000000000" pitchFamily="2" charset="2"/>
              <a:buChar char="Ø"/>
            </a:pPr>
            <a:r>
              <a:rPr lang="fr-FR" sz="2000" dirty="0" smtClean="0"/>
              <a:t>….</a:t>
            </a:r>
          </a:p>
          <a:p>
            <a:pPr>
              <a:buFont typeface="Wingdings" panose="05000000000000000000" pitchFamily="2" charset="2"/>
              <a:buChar char="Ø"/>
            </a:pPr>
            <a:r>
              <a:rPr lang="fr-FR" sz="2000" dirty="0" smtClean="0"/>
              <a:t>….</a:t>
            </a:r>
          </a:p>
          <a:p>
            <a:pPr>
              <a:buFont typeface="Wingdings" panose="05000000000000000000" pitchFamily="2" charset="2"/>
              <a:buChar char="Ø"/>
            </a:pPr>
            <a:r>
              <a:rPr lang="fr-FR" sz="2000" dirty="0" smtClean="0"/>
              <a:t>… </a:t>
            </a:r>
          </a:p>
          <a:p>
            <a:pPr marL="0" indent="0">
              <a:buFont typeface="Arial" panose="020B0604020202020204" pitchFamily="34" charset="0"/>
              <a:buNone/>
            </a:pPr>
            <a:r>
              <a:rPr lang="fr-FR" sz="2000" dirty="0" smtClean="0"/>
              <a:t> 2. Quels sont les trois éléments fondamentaux de ces métiers que vous souhaitez retrouver dans votre vie professionnelle ?</a:t>
            </a:r>
          </a:p>
          <a:p>
            <a:pPr>
              <a:buFont typeface="Wingdings" panose="05000000000000000000" pitchFamily="2" charset="2"/>
              <a:buChar char="Ø"/>
            </a:pPr>
            <a:r>
              <a:rPr lang="fr-FR" sz="2000" dirty="0"/>
              <a:t>….</a:t>
            </a:r>
          </a:p>
          <a:p>
            <a:pPr>
              <a:buFont typeface="Wingdings" panose="05000000000000000000" pitchFamily="2" charset="2"/>
              <a:buChar char="Ø"/>
            </a:pPr>
            <a:r>
              <a:rPr lang="fr-FR" sz="2000" dirty="0"/>
              <a:t>….</a:t>
            </a:r>
          </a:p>
          <a:p>
            <a:pPr>
              <a:buFont typeface="Wingdings" panose="05000000000000000000" pitchFamily="2" charset="2"/>
              <a:buChar char="Ø"/>
            </a:pPr>
            <a:r>
              <a:rPr lang="fr-FR" sz="2000" dirty="0"/>
              <a:t>… </a:t>
            </a:r>
            <a:endParaRPr lang="fr-FR" sz="2000" dirty="0" smtClean="0"/>
          </a:p>
          <a:p>
            <a:pPr marL="0" indent="0">
              <a:buFont typeface="Arial" panose="020B0604020202020204" pitchFamily="34" charset="0"/>
              <a:buNone/>
            </a:pPr>
            <a:r>
              <a:rPr lang="fr-FR" sz="2000" dirty="0" smtClean="0"/>
              <a:t> 3. Qu’est-ce qui est lié à vos valeurs ? À vos préférences ?</a:t>
            </a:r>
            <a:endParaRPr lang="fr-FR" sz="2000" dirty="0"/>
          </a:p>
        </p:txBody>
      </p:sp>
      <p:sp>
        <p:nvSpPr>
          <p:cNvPr id="11" name="ZoneTexte 10"/>
          <p:cNvSpPr txBox="1"/>
          <p:nvPr/>
        </p:nvSpPr>
        <p:spPr>
          <a:xfrm>
            <a:off x="6948264" y="4811668"/>
            <a:ext cx="2123728"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200" dirty="0"/>
              <a:t>Une valeur est une manière d’être ou d’agir qu’une personne reconnaît comme importante. C’est ce que je crois important, ce sont les règles que je me donne. Mes valeurs influencent les décisions que je prends. </a:t>
            </a:r>
          </a:p>
        </p:txBody>
      </p:sp>
    </p:spTree>
    <p:extLst>
      <p:ext uri="{BB962C8B-B14F-4D97-AF65-F5344CB8AC3E}">
        <p14:creationId xmlns:p14="http://schemas.microsoft.com/office/powerpoint/2010/main" val="537247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3648" y="404665"/>
            <a:ext cx="7056784" cy="461665"/>
          </a:xfrm>
          <a:prstGeom prst="rect">
            <a:avLst/>
          </a:prstGeom>
          <a:noFill/>
        </p:spPr>
        <p:txBody>
          <a:bodyPr wrap="square" rtlCol="0">
            <a:spAutoFit/>
          </a:bodyPr>
          <a:lstStyle/>
          <a:p>
            <a:pPr algn="ctr"/>
            <a:r>
              <a:rPr lang="fr-FR" sz="2400" b="1" dirty="0" smtClean="0">
                <a:solidFill>
                  <a:srgbClr val="00B050"/>
                </a:solidFill>
              </a:rPr>
              <a:t>Suite à l’atelier « Expériences-compétences »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1299" y="188641"/>
            <a:ext cx="907375" cy="136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315750" y="1124744"/>
            <a:ext cx="8661648" cy="555853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800" i="1" dirty="0" smtClean="0">
                <a:latin typeface="Calibri" panose="020F0502020204030204" pitchFamily="34" charset="0"/>
              </a:rPr>
              <a:t>Faites individuellement ce que vous avez fait en classe. </a:t>
            </a:r>
          </a:p>
          <a:p>
            <a:pPr marL="0" indent="0">
              <a:buNone/>
            </a:pPr>
            <a:r>
              <a:rPr lang="fr-FR" sz="1800" dirty="0" smtClean="0">
                <a:latin typeface="Calibri" panose="020F0502020204030204" pitchFamily="34" charset="0"/>
              </a:rPr>
              <a:t>Identifiez </a:t>
            </a:r>
            <a:r>
              <a:rPr lang="fr-FR" sz="1800" dirty="0">
                <a:latin typeface="Calibri" panose="020F0502020204030204" pitchFamily="34" charset="0"/>
              </a:rPr>
              <a:t>une expérience que vous avez eue (stage, job d’été, loisirs, activité sportive, vie associative, …) </a:t>
            </a:r>
            <a:r>
              <a:rPr lang="fr-FR" sz="1800" dirty="0" smtClean="0">
                <a:latin typeface="Calibri" panose="020F0502020204030204" pitchFamily="34" charset="0"/>
              </a:rPr>
              <a:t>et décrivez cette expérience en intégrant les dimensions : </a:t>
            </a:r>
            <a:r>
              <a:rPr lang="fr-FR" altLang="fr-FR" sz="1800" dirty="0" smtClean="0">
                <a:latin typeface="Calibri" pitchFamily="34" charset="0"/>
              </a:rPr>
              <a:t>temporelle, descriptive, contextualisée, d’autonomie,  analytique  (activités </a:t>
            </a:r>
            <a:r>
              <a:rPr lang="fr-FR" altLang="fr-FR" sz="1800" dirty="0">
                <a:latin typeface="Calibri" pitchFamily="34" charset="0"/>
              </a:rPr>
              <a:t>et </a:t>
            </a:r>
            <a:r>
              <a:rPr lang="fr-FR" altLang="fr-FR" sz="1800" dirty="0" smtClean="0">
                <a:latin typeface="Calibri" pitchFamily="34" charset="0"/>
              </a:rPr>
              <a:t>tâches), émotionnelle. Et faites le retour d’expérience. </a:t>
            </a:r>
            <a:endParaRPr lang="fr-FR" sz="1800" dirty="0">
              <a:latin typeface="Calibri" panose="020F0502020204030204" pitchFamily="34" charset="0"/>
            </a:endParaRPr>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r>
              <a:rPr lang="fr-FR" sz="1800" dirty="0" smtClean="0"/>
              <a:t>Quelle(s) compétence(s) pouvez-vous repérer issue(s) de cette expérience ? </a:t>
            </a:r>
          </a:p>
        </p:txBody>
      </p:sp>
    </p:spTree>
    <p:extLst>
      <p:ext uri="{BB962C8B-B14F-4D97-AF65-F5344CB8AC3E}">
        <p14:creationId xmlns:p14="http://schemas.microsoft.com/office/powerpoint/2010/main" val="2759815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75656" y="404665"/>
            <a:ext cx="7416824" cy="830997"/>
          </a:xfrm>
          <a:prstGeom prst="rect">
            <a:avLst/>
          </a:prstGeom>
          <a:noFill/>
        </p:spPr>
        <p:txBody>
          <a:bodyPr wrap="square" rtlCol="0">
            <a:spAutoFit/>
          </a:bodyPr>
          <a:lstStyle/>
          <a:p>
            <a:pPr algn="ctr"/>
            <a:r>
              <a:rPr lang="fr-FR" sz="2400" b="1" dirty="0" smtClean="0">
                <a:solidFill>
                  <a:srgbClr val="00B050"/>
                </a:solidFill>
              </a:rPr>
              <a:t>Suite à l’atelier « connaissance de soi - test JAIME »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7652" y="188641"/>
            <a:ext cx="716348"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e 11"/>
          <p:cNvGrpSpPr/>
          <p:nvPr/>
        </p:nvGrpSpPr>
        <p:grpSpPr>
          <a:xfrm>
            <a:off x="251520" y="1268760"/>
            <a:ext cx="8786325" cy="4900656"/>
            <a:chOff x="250173" y="1552681"/>
            <a:chExt cx="8786325" cy="4900656"/>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849" y="2214711"/>
              <a:ext cx="4311649" cy="197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47" y="2268290"/>
              <a:ext cx="3839633" cy="197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2714" y="4482852"/>
              <a:ext cx="3896783" cy="197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964" y="4516190"/>
              <a:ext cx="3839633"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8630" y="3995886"/>
              <a:ext cx="2072217" cy="70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ZoneTexte 4"/>
            <p:cNvSpPr txBox="1">
              <a:spLocks noChangeArrowheads="1"/>
            </p:cNvSpPr>
            <p:nvPr/>
          </p:nvSpPr>
          <p:spPr bwMode="auto">
            <a:xfrm>
              <a:off x="250173" y="1552681"/>
              <a:ext cx="87143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71438"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0" lvl="2" algn="ctr" eaLnBrk="1" hangingPunct="1">
                <a:defRPr/>
              </a:pPr>
              <a:r>
                <a:rPr lang="fr-FR" altLang="fr-FR" sz="2400" b="1" dirty="0">
                  <a:solidFill>
                    <a:srgbClr val="669900"/>
                  </a:solidFill>
                  <a:latin typeface="+mj-lt"/>
                  <a:ea typeface="+mj-ea"/>
                  <a:cs typeface="Arial" pitchFamily="34" charset="0"/>
                </a:rPr>
                <a:t>4 sphères de </a:t>
              </a:r>
              <a:r>
                <a:rPr lang="fr-FR" altLang="fr-FR" sz="2400" b="1" dirty="0" smtClean="0">
                  <a:solidFill>
                    <a:srgbClr val="669900"/>
                  </a:solidFill>
                  <a:latin typeface="+mj-lt"/>
                  <a:ea typeface="+mj-ea"/>
                  <a:cs typeface="Arial" pitchFamily="34" charset="0"/>
                </a:rPr>
                <a:t>préférence</a:t>
              </a:r>
            </a:p>
            <a:p>
              <a:pPr marL="0" lvl="2" algn="ctr" eaLnBrk="1" hangingPunct="1">
                <a:defRPr/>
              </a:pPr>
              <a:r>
                <a:rPr lang="fr-FR" altLang="fr-FR" sz="2400" b="1" dirty="0" smtClean="0">
                  <a:solidFill>
                    <a:srgbClr val="669900"/>
                  </a:solidFill>
                  <a:latin typeface="+mj-lt"/>
                  <a:ea typeface="+mj-ea"/>
                  <a:cs typeface="Arial" pitchFamily="34" charset="0"/>
                </a:rPr>
                <a:t>4 </a:t>
              </a:r>
              <a:r>
                <a:rPr lang="fr-FR" altLang="fr-FR" sz="2400" b="1" dirty="0">
                  <a:solidFill>
                    <a:srgbClr val="669900"/>
                  </a:solidFill>
                  <a:latin typeface="+mj-lt"/>
                  <a:ea typeface="+mj-ea"/>
                  <a:cs typeface="Arial" pitchFamily="34" charset="0"/>
                </a:rPr>
                <a:t>modes de pensée</a:t>
              </a:r>
            </a:p>
          </p:txBody>
        </p:sp>
      </p:grpSp>
      <p:sp>
        <p:nvSpPr>
          <p:cNvPr id="4" name="Ellipse 3"/>
          <p:cNvSpPr/>
          <p:nvPr/>
        </p:nvSpPr>
        <p:spPr>
          <a:xfrm rot="712311">
            <a:off x="7041405" y="972454"/>
            <a:ext cx="1261757" cy="592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RAPPEL </a:t>
            </a:r>
            <a:endParaRPr lang="fr-FR" dirty="0"/>
          </a:p>
        </p:txBody>
      </p:sp>
    </p:spTree>
    <p:extLst>
      <p:ext uri="{BB962C8B-B14F-4D97-AF65-F5344CB8AC3E}">
        <p14:creationId xmlns:p14="http://schemas.microsoft.com/office/powerpoint/2010/main" val="803042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75656" y="188640"/>
            <a:ext cx="7416824" cy="461665"/>
          </a:xfrm>
          <a:prstGeom prst="rect">
            <a:avLst/>
          </a:prstGeom>
          <a:noFill/>
        </p:spPr>
        <p:txBody>
          <a:bodyPr wrap="square" rtlCol="0">
            <a:spAutoFit/>
          </a:bodyPr>
          <a:lstStyle/>
          <a:p>
            <a:pPr algn="ctr"/>
            <a:r>
              <a:rPr lang="fr-FR" sz="2000" b="1" dirty="0" smtClean="0">
                <a:solidFill>
                  <a:srgbClr val="00B050"/>
                </a:solidFill>
              </a:rPr>
              <a:t>Suite à l’atelier « connaissance de soi - test JAIME »</a:t>
            </a:r>
            <a:r>
              <a:rPr lang="fr-FR" sz="2400" b="1" dirty="0" smtClean="0">
                <a:solidFill>
                  <a:srgbClr val="00B050"/>
                </a:solidFill>
              </a:rPr>
              <a:t>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4186" y="188642"/>
            <a:ext cx="834489" cy="125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llipse 3"/>
          <p:cNvSpPr/>
          <p:nvPr/>
        </p:nvSpPr>
        <p:spPr>
          <a:xfrm rot="712311">
            <a:off x="7849455" y="5635179"/>
            <a:ext cx="1261757" cy="592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RAPPEL </a:t>
            </a:r>
            <a:endParaRPr lang="fr-FR" dirty="0"/>
          </a:p>
        </p:txBody>
      </p:sp>
      <p:pic>
        <p:nvPicPr>
          <p:cNvPr id="13"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1186" y="3185735"/>
            <a:ext cx="1575588" cy="67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droit avec flèche 13"/>
          <p:cNvCxnSpPr/>
          <p:nvPr/>
        </p:nvCxnSpPr>
        <p:spPr>
          <a:xfrm flipV="1">
            <a:off x="4289784" y="1265826"/>
            <a:ext cx="14485" cy="19199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4289784" y="3911136"/>
            <a:ext cx="14485" cy="22334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flipV="1">
            <a:off x="1093547" y="3498092"/>
            <a:ext cx="240763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3"/>
          <p:cNvSpPr txBox="1">
            <a:spLocks noChangeArrowheads="1"/>
          </p:cNvSpPr>
          <p:nvPr/>
        </p:nvSpPr>
        <p:spPr bwMode="auto">
          <a:xfrm>
            <a:off x="3575217" y="6085050"/>
            <a:ext cx="1435289" cy="26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fr-FR" altLang="fr-FR" sz="1800" b="1"/>
              <a:t>Réalisation</a:t>
            </a:r>
            <a:endParaRPr lang="fr-FR" altLang="fr-FR" b="1"/>
          </a:p>
        </p:txBody>
      </p:sp>
      <p:sp>
        <p:nvSpPr>
          <p:cNvPr id="18" name="ZoneTexte 15"/>
          <p:cNvSpPr txBox="1">
            <a:spLocks noChangeArrowheads="1"/>
          </p:cNvSpPr>
          <p:nvPr/>
        </p:nvSpPr>
        <p:spPr bwMode="auto">
          <a:xfrm>
            <a:off x="7606115" y="3171695"/>
            <a:ext cx="1396287" cy="26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fr-FR" altLang="fr-FR" sz="1800" b="1" dirty="0"/>
              <a:t>Perception</a:t>
            </a:r>
            <a:endParaRPr lang="fr-FR" altLang="fr-FR" b="1" dirty="0"/>
          </a:p>
        </p:txBody>
      </p:sp>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2533" y="1885493"/>
            <a:ext cx="828832" cy="62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062" y="3704042"/>
            <a:ext cx="880333" cy="62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0533" y="1006100"/>
            <a:ext cx="910911" cy="62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13517" y="3601067"/>
            <a:ext cx="912521" cy="62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txBox="1">
            <a:spLocks noChangeArrowheads="1"/>
          </p:cNvSpPr>
          <p:nvPr/>
        </p:nvSpPr>
        <p:spPr bwMode="auto">
          <a:xfrm>
            <a:off x="2297366" y="1875969"/>
            <a:ext cx="1361741" cy="467392"/>
          </a:xfrm>
          <a:prstGeom prst="rect">
            <a:avLst/>
          </a:prstGeom>
          <a:noFill/>
          <a:ln>
            <a:miter lim="800000"/>
            <a:headEnd/>
            <a:tailEnd/>
          </a:ln>
        </p:spPr>
        <p:txBody>
          <a:bodyPr lIns="91430" tIns="45715" rIns="91430" bIns="45715"/>
          <a:lstStyle/>
          <a:p>
            <a:pPr>
              <a:spcBef>
                <a:spcPct val="20000"/>
              </a:spcBef>
              <a:defRPr/>
            </a:pPr>
            <a:r>
              <a:rPr lang="fr-FR" sz="1400" kern="0" dirty="0">
                <a:solidFill>
                  <a:srgbClr val="FF0000"/>
                </a:solidFill>
                <a:latin typeface="+mn-lt"/>
              </a:rPr>
              <a:t>Comprendre  Apprendre</a:t>
            </a:r>
          </a:p>
        </p:txBody>
      </p:sp>
      <p:sp>
        <p:nvSpPr>
          <p:cNvPr id="24" name="Rectangle 5"/>
          <p:cNvSpPr txBox="1">
            <a:spLocks noChangeArrowheads="1"/>
          </p:cNvSpPr>
          <p:nvPr/>
        </p:nvSpPr>
        <p:spPr bwMode="auto">
          <a:xfrm>
            <a:off x="1291962" y="1545928"/>
            <a:ext cx="2481671" cy="442938"/>
          </a:xfrm>
          <a:prstGeom prst="rect">
            <a:avLst/>
          </a:prstGeom>
          <a:noFill/>
          <a:ln>
            <a:miter lim="800000"/>
            <a:headEnd/>
            <a:tailEnd/>
          </a:ln>
        </p:spPr>
        <p:txBody>
          <a:bodyPr lIns="91430" tIns="45715" rIns="91430" bIns="45715"/>
          <a:lstStyle/>
          <a:p>
            <a:pPr>
              <a:spcBef>
                <a:spcPct val="20000"/>
              </a:spcBef>
              <a:defRPr/>
            </a:pPr>
            <a:r>
              <a:rPr lang="fr-FR" sz="1600" kern="0" dirty="0">
                <a:solidFill>
                  <a:srgbClr val="FF0000"/>
                </a:solidFill>
                <a:latin typeface="+mn-lt"/>
              </a:rPr>
              <a:t>Faire mieux : compétence</a:t>
            </a:r>
          </a:p>
        </p:txBody>
      </p:sp>
      <p:pic>
        <p:nvPicPr>
          <p:cNvPr id="25"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07459" y="2383357"/>
            <a:ext cx="1781571" cy="595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
          <p:cNvSpPr txBox="1">
            <a:spLocks noChangeArrowheads="1"/>
          </p:cNvSpPr>
          <p:nvPr/>
        </p:nvSpPr>
        <p:spPr bwMode="auto">
          <a:xfrm>
            <a:off x="1332590" y="3040426"/>
            <a:ext cx="2819641" cy="290618"/>
          </a:xfrm>
          <a:prstGeom prst="rect">
            <a:avLst/>
          </a:prstGeom>
          <a:noFill/>
          <a:ln>
            <a:miter lim="800000"/>
            <a:headEnd/>
            <a:tailEnd/>
          </a:ln>
        </p:spPr>
        <p:txBody>
          <a:bodyPr lIns="91430" tIns="45715" rIns="91430" bIns="45715"/>
          <a:lstStyle/>
          <a:p>
            <a:pPr>
              <a:spcBef>
                <a:spcPct val="20000"/>
              </a:spcBef>
              <a:defRPr/>
            </a:pPr>
            <a:r>
              <a:rPr lang="fr-FR" sz="1800" kern="0" dirty="0">
                <a:solidFill>
                  <a:srgbClr val="FF0000"/>
                </a:solidFill>
                <a:latin typeface="+mn-lt"/>
              </a:rPr>
              <a:t>QL : Intelligence Logique </a:t>
            </a:r>
          </a:p>
        </p:txBody>
      </p:sp>
      <p:pic>
        <p:nvPicPr>
          <p:cNvPr id="2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241" y="2418000"/>
            <a:ext cx="1892636" cy="62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5"/>
          <p:cNvSpPr txBox="1">
            <a:spLocks noChangeArrowheads="1"/>
          </p:cNvSpPr>
          <p:nvPr/>
        </p:nvSpPr>
        <p:spPr bwMode="auto">
          <a:xfrm>
            <a:off x="3794094" y="1265826"/>
            <a:ext cx="584206" cy="311213"/>
          </a:xfrm>
          <a:prstGeom prst="rect">
            <a:avLst/>
          </a:prstGeom>
          <a:noFill/>
          <a:ln>
            <a:miter lim="800000"/>
            <a:headEnd/>
            <a:tailEnd/>
          </a:ln>
        </p:spPr>
        <p:txBody>
          <a:bodyPr lIns="91430" tIns="45715" rIns="91430" bIns="45715"/>
          <a:lstStyle/>
          <a:p>
            <a:pPr algn="ctr">
              <a:spcBef>
                <a:spcPct val="20000"/>
              </a:spcBef>
              <a:defRPr/>
            </a:pPr>
            <a:r>
              <a:rPr lang="fr-FR" sz="1600" b="1" kern="0" dirty="0">
                <a:solidFill>
                  <a:srgbClr val="FF0000"/>
                </a:solidFill>
                <a:latin typeface="+mn-lt"/>
              </a:rPr>
              <a:t>Q</a:t>
            </a:r>
          </a:p>
          <a:p>
            <a:pPr algn="ctr">
              <a:spcBef>
                <a:spcPct val="20000"/>
              </a:spcBef>
              <a:defRPr/>
            </a:pPr>
            <a:r>
              <a:rPr lang="fr-FR" sz="1600" b="1" kern="0" dirty="0">
                <a:solidFill>
                  <a:srgbClr val="FF0000"/>
                </a:solidFill>
                <a:latin typeface="+mn-lt"/>
              </a:rPr>
              <a:t>U</a:t>
            </a:r>
          </a:p>
          <a:p>
            <a:pPr algn="ctr">
              <a:spcBef>
                <a:spcPct val="20000"/>
              </a:spcBef>
              <a:defRPr/>
            </a:pPr>
            <a:r>
              <a:rPr lang="fr-FR" sz="1600" b="1" kern="0" dirty="0">
                <a:solidFill>
                  <a:srgbClr val="FF0000"/>
                </a:solidFill>
                <a:latin typeface="+mn-lt"/>
              </a:rPr>
              <a:t>O</a:t>
            </a:r>
          </a:p>
          <a:p>
            <a:pPr algn="ctr">
              <a:spcBef>
                <a:spcPct val="20000"/>
              </a:spcBef>
              <a:defRPr/>
            </a:pPr>
            <a:r>
              <a:rPr lang="fr-FR" sz="1600" b="1" kern="0" dirty="0">
                <a:solidFill>
                  <a:srgbClr val="FF0000"/>
                </a:solidFill>
                <a:latin typeface="+mn-lt"/>
              </a:rPr>
              <a:t>I</a:t>
            </a:r>
          </a:p>
          <a:p>
            <a:pPr algn="ctr">
              <a:spcBef>
                <a:spcPct val="20000"/>
              </a:spcBef>
              <a:defRPr/>
            </a:pPr>
            <a:r>
              <a:rPr lang="fr-FR" sz="1600" b="1" kern="0" dirty="0">
                <a:solidFill>
                  <a:srgbClr val="FF0000"/>
                </a:solidFill>
                <a:latin typeface="+mn-lt"/>
              </a:rPr>
              <a:t>?</a:t>
            </a:r>
            <a:endParaRPr lang="fr-FR" sz="1200" b="1" kern="0" dirty="0">
              <a:solidFill>
                <a:srgbClr val="FF0000"/>
              </a:solidFill>
              <a:latin typeface="+mn-lt"/>
            </a:endParaRPr>
          </a:p>
        </p:txBody>
      </p:sp>
      <p:sp>
        <p:nvSpPr>
          <p:cNvPr id="29" name="Rectangle 5"/>
          <p:cNvSpPr txBox="1">
            <a:spLocks noChangeArrowheads="1"/>
          </p:cNvSpPr>
          <p:nvPr/>
        </p:nvSpPr>
        <p:spPr bwMode="auto">
          <a:xfrm>
            <a:off x="7205988" y="1711057"/>
            <a:ext cx="695374" cy="1413885"/>
          </a:xfrm>
          <a:prstGeom prst="rect">
            <a:avLst/>
          </a:prstGeom>
          <a:noFill/>
          <a:ln>
            <a:miter lim="800000"/>
            <a:headEnd/>
            <a:tailEnd/>
          </a:ln>
        </p:spPr>
        <p:txBody>
          <a:bodyPr lIns="91430" tIns="45715" rIns="91430" bIns="45715"/>
          <a:lstStyle/>
          <a:p>
            <a:pPr algn="ctr">
              <a:spcBef>
                <a:spcPct val="20000"/>
              </a:spcBef>
              <a:defRPr/>
            </a:pPr>
            <a:r>
              <a:rPr lang="fr-FR" sz="1600" b="1" kern="0" dirty="0">
                <a:solidFill>
                  <a:srgbClr val="FFC000"/>
                </a:solidFill>
                <a:latin typeface="+mn-lt"/>
              </a:rPr>
              <a:t>P   Q</a:t>
            </a:r>
          </a:p>
          <a:p>
            <a:pPr algn="ctr">
              <a:spcBef>
                <a:spcPct val="20000"/>
              </a:spcBef>
              <a:defRPr/>
            </a:pPr>
            <a:r>
              <a:rPr lang="fr-FR" sz="1600" b="1" kern="0" dirty="0">
                <a:solidFill>
                  <a:srgbClr val="FFC000"/>
                </a:solidFill>
                <a:latin typeface="+mn-lt"/>
              </a:rPr>
              <a:t>O   U</a:t>
            </a:r>
          </a:p>
          <a:p>
            <a:pPr algn="ctr">
              <a:spcBef>
                <a:spcPct val="20000"/>
              </a:spcBef>
              <a:defRPr/>
            </a:pPr>
            <a:r>
              <a:rPr lang="fr-FR" sz="1600" b="1" kern="0" dirty="0">
                <a:solidFill>
                  <a:srgbClr val="FFC000"/>
                </a:solidFill>
                <a:latin typeface="+mn-lt"/>
              </a:rPr>
              <a:t>U   O</a:t>
            </a:r>
          </a:p>
          <a:p>
            <a:pPr algn="ctr">
              <a:spcBef>
                <a:spcPct val="20000"/>
              </a:spcBef>
              <a:defRPr/>
            </a:pPr>
            <a:r>
              <a:rPr lang="fr-FR" sz="1600" b="1" kern="0" dirty="0">
                <a:solidFill>
                  <a:srgbClr val="FFC000"/>
                </a:solidFill>
                <a:latin typeface="+mn-lt"/>
              </a:rPr>
              <a:t>R   I</a:t>
            </a:r>
          </a:p>
          <a:p>
            <a:pPr algn="ctr">
              <a:spcBef>
                <a:spcPct val="20000"/>
              </a:spcBef>
              <a:defRPr/>
            </a:pPr>
            <a:r>
              <a:rPr lang="fr-FR" sz="1600" b="1" kern="0" dirty="0">
                <a:solidFill>
                  <a:srgbClr val="FFC000"/>
                </a:solidFill>
                <a:latin typeface="+mn-lt"/>
              </a:rPr>
              <a:t> ?</a:t>
            </a:r>
            <a:endParaRPr lang="fr-FR" sz="1200" b="1" kern="0" dirty="0">
              <a:solidFill>
                <a:srgbClr val="FFC000"/>
              </a:solidFill>
              <a:latin typeface="+mn-lt"/>
            </a:endParaRPr>
          </a:p>
        </p:txBody>
      </p:sp>
      <p:sp>
        <p:nvSpPr>
          <p:cNvPr id="30" name="Rectangle 5"/>
          <p:cNvSpPr txBox="1">
            <a:spLocks noChangeArrowheads="1"/>
          </p:cNvSpPr>
          <p:nvPr/>
        </p:nvSpPr>
        <p:spPr bwMode="auto">
          <a:xfrm>
            <a:off x="4523145" y="1006100"/>
            <a:ext cx="2190371" cy="519451"/>
          </a:xfrm>
          <a:prstGeom prst="rect">
            <a:avLst/>
          </a:prstGeom>
          <a:noFill/>
          <a:ln>
            <a:miter lim="800000"/>
            <a:headEnd/>
            <a:tailEnd/>
          </a:ln>
        </p:spPr>
        <p:txBody>
          <a:bodyPr lIns="91430" tIns="45715" rIns="91430" bIns="45715"/>
          <a:lstStyle/>
          <a:p>
            <a:pPr algn="r">
              <a:spcBef>
                <a:spcPct val="20000"/>
              </a:spcBef>
              <a:defRPr/>
            </a:pPr>
            <a:r>
              <a:rPr lang="fr-FR" sz="1600" kern="0" dirty="0">
                <a:solidFill>
                  <a:srgbClr val="FFC000"/>
                </a:solidFill>
                <a:latin typeface="+mn-lt"/>
              </a:rPr>
              <a:t>Créer</a:t>
            </a:r>
            <a:br>
              <a:rPr lang="fr-FR" sz="1600" kern="0" dirty="0">
                <a:solidFill>
                  <a:srgbClr val="FFC000"/>
                </a:solidFill>
                <a:latin typeface="+mn-lt"/>
              </a:rPr>
            </a:br>
            <a:r>
              <a:rPr lang="fr-FR" sz="1600" kern="0" dirty="0">
                <a:solidFill>
                  <a:srgbClr val="FFC000"/>
                </a:solidFill>
                <a:latin typeface="+mn-lt"/>
              </a:rPr>
              <a:t>Enthousiasmer</a:t>
            </a:r>
          </a:p>
        </p:txBody>
      </p:sp>
      <p:sp>
        <p:nvSpPr>
          <p:cNvPr id="31" name="Rectangle 5"/>
          <p:cNvSpPr txBox="1">
            <a:spLocks noChangeArrowheads="1"/>
          </p:cNvSpPr>
          <p:nvPr/>
        </p:nvSpPr>
        <p:spPr bwMode="auto">
          <a:xfrm>
            <a:off x="4443208" y="1624996"/>
            <a:ext cx="3358784" cy="311213"/>
          </a:xfrm>
          <a:prstGeom prst="rect">
            <a:avLst/>
          </a:prstGeom>
          <a:noFill/>
          <a:ln>
            <a:miter lim="800000"/>
            <a:headEnd/>
            <a:tailEnd/>
          </a:ln>
        </p:spPr>
        <p:txBody>
          <a:bodyPr lIns="91430" tIns="45715" rIns="91430" bIns="45715"/>
          <a:lstStyle/>
          <a:p>
            <a:pPr>
              <a:spcBef>
                <a:spcPct val="20000"/>
              </a:spcBef>
              <a:defRPr/>
            </a:pPr>
            <a:r>
              <a:rPr lang="fr-FR" sz="1600" kern="0" dirty="0">
                <a:solidFill>
                  <a:srgbClr val="FFC000"/>
                </a:solidFill>
                <a:latin typeface="+mn-lt"/>
              </a:rPr>
              <a:t>Faire différent : singularité</a:t>
            </a:r>
          </a:p>
        </p:txBody>
      </p:sp>
      <p:pic>
        <p:nvPicPr>
          <p:cNvPr id="32"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8702" y="1988866"/>
            <a:ext cx="1056200" cy="7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4953" y="2370673"/>
            <a:ext cx="2061622" cy="59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5"/>
          <p:cNvSpPr txBox="1">
            <a:spLocks noChangeArrowheads="1"/>
          </p:cNvSpPr>
          <p:nvPr/>
        </p:nvSpPr>
        <p:spPr bwMode="auto">
          <a:xfrm>
            <a:off x="4349332" y="2978641"/>
            <a:ext cx="3358784" cy="311213"/>
          </a:xfrm>
          <a:prstGeom prst="rect">
            <a:avLst/>
          </a:prstGeom>
          <a:noFill/>
          <a:ln>
            <a:miter lim="800000"/>
            <a:headEnd/>
            <a:tailEnd/>
          </a:ln>
        </p:spPr>
        <p:txBody>
          <a:bodyPr lIns="91430" tIns="45715" rIns="91430" bIns="45715"/>
          <a:lstStyle/>
          <a:p>
            <a:pPr algn="r">
              <a:spcBef>
                <a:spcPct val="20000"/>
              </a:spcBef>
              <a:defRPr/>
            </a:pPr>
            <a:r>
              <a:rPr lang="fr-FR" sz="1800" kern="0" dirty="0">
                <a:solidFill>
                  <a:srgbClr val="FFC000"/>
                </a:solidFill>
                <a:latin typeface="+mn-lt"/>
              </a:rPr>
              <a:t>QA : Intelligence d’Association</a:t>
            </a:r>
          </a:p>
        </p:txBody>
      </p:sp>
      <p:sp>
        <p:nvSpPr>
          <p:cNvPr id="35" name="Rectangle 5"/>
          <p:cNvSpPr txBox="1">
            <a:spLocks noChangeArrowheads="1"/>
          </p:cNvSpPr>
          <p:nvPr/>
        </p:nvSpPr>
        <p:spPr bwMode="auto">
          <a:xfrm>
            <a:off x="1822599" y="3615941"/>
            <a:ext cx="1525266" cy="607552"/>
          </a:xfrm>
          <a:prstGeom prst="rect">
            <a:avLst/>
          </a:prstGeom>
          <a:noFill/>
          <a:ln>
            <a:miter lim="800000"/>
            <a:headEnd/>
            <a:tailEnd/>
          </a:ln>
        </p:spPr>
        <p:txBody>
          <a:bodyPr lIns="91430" tIns="45715" rIns="91430" bIns="45715"/>
          <a:lstStyle/>
          <a:p>
            <a:pPr>
              <a:spcBef>
                <a:spcPct val="20000"/>
              </a:spcBef>
              <a:defRPr/>
            </a:pPr>
            <a:r>
              <a:rPr lang="fr-FR" sz="1600" kern="0" dirty="0">
                <a:solidFill>
                  <a:srgbClr val="0070C0"/>
                </a:solidFill>
                <a:latin typeface="+mn-lt"/>
              </a:rPr>
              <a:t>Concrétiser</a:t>
            </a:r>
          </a:p>
          <a:p>
            <a:pPr>
              <a:spcBef>
                <a:spcPct val="20000"/>
              </a:spcBef>
              <a:defRPr/>
            </a:pPr>
            <a:r>
              <a:rPr lang="fr-FR" sz="1600" kern="0" dirty="0">
                <a:solidFill>
                  <a:srgbClr val="0070C0"/>
                </a:solidFill>
                <a:latin typeface="+mn-lt"/>
              </a:rPr>
              <a:t>Structurer</a:t>
            </a:r>
          </a:p>
        </p:txBody>
      </p:sp>
      <p:sp>
        <p:nvSpPr>
          <p:cNvPr id="36" name="Rectangle 5"/>
          <p:cNvSpPr txBox="1">
            <a:spLocks noChangeArrowheads="1"/>
          </p:cNvSpPr>
          <p:nvPr/>
        </p:nvSpPr>
        <p:spPr bwMode="auto">
          <a:xfrm>
            <a:off x="1608550" y="4313467"/>
            <a:ext cx="2628124" cy="300957"/>
          </a:xfrm>
          <a:prstGeom prst="rect">
            <a:avLst/>
          </a:prstGeom>
          <a:noFill/>
          <a:ln>
            <a:miter lim="800000"/>
            <a:headEnd/>
            <a:tailEnd/>
          </a:ln>
        </p:spPr>
        <p:txBody>
          <a:bodyPr lIns="91430" tIns="45715" rIns="91430" bIns="45715"/>
          <a:lstStyle/>
          <a:p>
            <a:pPr>
              <a:spcBef>
                <a:spcPct val="20000"/>
              </a:spcBef>
              <a:defRPr/>
            </a:pPr>
            <a:r>
              <a:rPr lang="fr-FR" sz="1600" kern="0" dirty="0">
                <a:solidFill>
                  <a:srgbClr val="0070C0"/>
                </a:solidFill>
                <a:latin typeface="+mn-lt"/>
              </a:rPr>
              <a:t>Faire efficace : fiabilité</a:t>
            </a:r>
          </a:p>
        </p:txBody>
      </p:sp>
      <p:pic>
        <p:nvPicPr>
          <p:cNvPr id="37" name="Picture 1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250559" y="4586193"/>
            <a:ext cx="1302700" cy="78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8230" y="5004663"/>
            <a:ext cx="2200028" cy="59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5"/>
          <p:cNvSpPr txBox="1">
            <a:spLocks noChangeArrowheads="1"/>
          </p:cNvSpPr>
          <p:nvPr/>
        </p:nvSpPr>
        <p:spPr bwMode="auto">
          <a:xfrm>
            <a:off x="873062" y="5728070"/>
            <a:ext cx="3358784" cy="311213"/>
          </a:xfrm>
          <a:prstGeom prst="rect">
            <a:avLst/>
          </a:prstGeom>
          <a:noFill/>
          <a:ln>
            <a:miter lim="800000"/>
            <a:headEnd/>
            <a:tailEnd/>
          </a:ln>
        </p:spPr>
        <p:txBody>
          <a:bodyPr lIns="91430" tIns="45715" rIns="91430" bIns="45715"/>
          <a:lstStyle/>
          <a:p>
            <a:pPr>
              <a:spcBef>
                <a:spcPct val="20000"/>
              </a:spcBef>
              <a:defRPr/>
            </a:pPr>
            <a:r>
              <a:rPr lang="fr-FR" sz="1800" kern="0" dirty="0">
                <a:solidFill>
                  <a:srgbClr val="0070C0"/>
                </a:solidFill>
                <a:latin typeface="+mn-lt"/>
              </a:rPr>
              <a:t>QP : Intelligence Pratique</a:t>
            </a:r>
          </a:p>
        </p:txBody>
      </p:sp>
      <p:sp>
        <p:nvSpPr>
          <p:cNvPr id="40" name="Rectangle 5"/>
          <p:cNvSpPr txBox="1">
            <a:spLocks noChangeArrowheads="1"/>
          </p:cNvSpPr>
          <p:nvPr/>
        </p:nvSpPr>
        <p:spPr bwMode="auto">
          <a:xfrm>
            <a:off x="4523145" y="3601067"/>
            <a:ext cx="2190371" cy="519451"/>
          </a:xfrm>
          <a:prstGeom prst="rect">
            <a:avLst/>
          </a:prstGeom>
          <a:noFill/>
          <a:ln>
            <a:miter lim="800000"/>
            <a:headEnd/>
            <a:tailEnd/>
          </a:ln>
        </p:spPr>
        <p:txBody>
          <a:bodyPr lIns="91430" tIns="45715" rIns="91430" bIns="45715"/>
          <a:lstStyle/>
          <a:p>
            <a:pPr algn="r">
              <a:spcBef>
                <a:spcPct val="20000"/>
              </a:spcBef>
              <a:defRPr/>
            </a:pPr>
            <a:r>
              <a:rPr lang="fr-FR" sz="1400" kern="0" dirty="0">
                <a:solidFill>
                  <a:srgbClr val="00B050"/>
                </a:solidFill>
                <a:latin typeface="+mn-lt"/>
              </a:rPr>
              <a:t>Interagir</a:t>
            </a:r>
          </a:p>
          <a:p>
            <a:pPr algn="r">
              <a:spcBef>
                <a:spcPct val="20000"/>
              </a:spcBef>
              <a:defRPr/>
            </a:pPr>
            <a:r>
              <a:rPr lang="fr-FR" sz="1400" kern="0" dirty="0">
                <a:solidFill>
                  <a:srgbClr val="00B050"/>
                </a:solidFill>
                <a:latin typeface="+mn-lt"/>
              </a:rPr>
              <a:t>Communiquer</a:t>
            </a:r>
          </a:p>
        </p:txBody>
      </p:sp>
      <p:sp>
        <p:nvSpPr>
          <p:cNvPr id="41" name="Rectangle 5"/>
          <p:cNvSpPr txBox="1">
            <a:spLocks noChangeArrowheads="1"/>
          </p:cNvSpPr>
          <p:nvPr/>
        </p:nvSpPr>
        <p:spPr bwMode="auto">
          <a:xfrm>
            <a:off x="4349332" y="4327612"/>
            <a:ext cx="3358784" cy="311213"/>
          </a:xfrm>
          <a:prstGeom prst="rect">
            <a:avLst/>
          </a:prstGeom>
          <a:noFill/>
          <a:ln>
            <a:miter lim="800000"/>
            <a:headEnd/>
            <a:tailEnd/>
          </a:ln>
        </p:spPr>
        <p:txBody>
          <a:bodyPr lIns="91430" tIns="45715" rIns="91430" bIns="45715"/>
          <a:lstStyle/>
          <a:p>
            <a:pPr>
              <a:spcBef>
                <a:spcPct val="20000"/>
              </a:spcBef>
              <a:defRPr/>
            </a:pPr>
            <a:r>
              <a:rPr lang="fr-FR" sz="1600" kern="0" dirty="0">
                <a:solidFill>
                  <a:srgbClr val="00B050"/>
                </a:solidFill>
                <a:latin typeface="+mn-lt"/>
              </a:rPr>
              <a:t>Faire ensemble : relation</a:t>
            </a:r>
          </a:p>
        </p:txBody>
      </p:sp>
      <p:pic>
        <p:nvPicPr>
          <p:cNvPr id="42"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1634" y="4625757"/>
            <a:ext cx="1444867" cy="87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73712" y="4908755"/>
            <a:ext cx="2335216" cy="60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5"/>
          <p:cNvSpPr txBox="1">
            <a:spLocks noChangeArrowheads="1"/>
          </p:cNvSpPr>
          <p:nvPr/>
        </p:nvSpPr>
        <p:spPr bwMode="auto">
          <a:xfrm>
            <a:off x="4349332" y="5729214"/>
            <a:ext cx="3358784" cy="311213"/>
          </a:xfrm>
          <a:prstGeom prst="rect">
            <a:avLst/>
          </a:prstGeom>
          <a:noFill/>
          <a:ln>
            <a:miter lim="800000"/>
            <a:headEnd/>
            <a:tailEnd/>
          </a:ln>
        </p:spPr>
        <p:txBody>
          <a:bodyPr lIns="91430" tIns="45715" rIns="91430" bIns="45715"/>
          <a:lstStyle/>
          <a:p>
            <a:pPr>
              <a:spcBef>
                <a:spcPct val="20000"/>
              </a:spcBef>
              <a:defRPr/>
            </a:pPr>
            <a:r>
              <a:rPr lang="fr-FR" sz="1800" kern="0" dirty="0">
                <a:solidFill>
                  <a:srgbClr val="00B050"/>
                </a:solidFill>
                <a:latin typeface="+mn-lt"/>
              </a:rPr>
              <a:t>QR : Intelligence Relationnelle</a:t>
            </a:r>
          </a:p>
        </p:txBody>
      </p:sp>
      <p:sp>
        <p:nvSpPr>
          <p:cNvPr id="45" name="Rectangle 5"/>
          <p:cNvSpPr txBox="1">
            <a:spLocks noChangeArrowheads="1"/>
          </p:cNvSpPr>
          <p:nvPr/>
        </p:nvSpPr>
        <p:spPr bwMode="auto">
          <a:xfrm>
            <a:off x="7587167" y="4251772"/>
            <a:ext cx="584206" cy="311213"/>
          </a:xfrm>
          <a:prstGeom prst="rect">
            <a:avLst/>
          </a:prstGeom>
          <a:noFill/>
          <a:ln>
            <a:miter lim="800000"/>
            <a:headEnd/>
            <a:tailEnd/>
          </a:ln>
        </p:spPr>
        <p:txBody>
          <a:bodyPr lIns="91430" tIns="45715" rIns="91430" bIns="45715"/>
          <a:lstStyle/>
          <a:p>
            <a:pPr algn="ctr">
              <a:spcBef>
                <a:spcPct val="20000"/>
              </a:spcBef>
              <a:defRPr/>
            </a:pPr>
            <a:r>
              <a:rPr lang="fr-FR" sz="1600" b="1" kern="0" dirty="0">
                <a:solidFill>
                  <a:srgbClr val="00B050"/>
                </a:solidFill>
                <a:latin typeface="+mn-lt"/>
              </a:rPr>
              <a:t>Q</a:t>
            </a:r>
          </a:p>
          <a:p>
            <a:pPr algn="ctr">
              <a:spcBef>
                <a:spcPct val="20000"/>
              </a:spcBef>
              <a:defRPr/>
            </a:pPr>
            <a:r>
              <a:rPr lang="fr-FR" sz="1600" b="1" kern="0" dirty="0">
                <a:solidFill>
                  <a:srgbClr val="00B050"/>
                </a:solidFill>
                <a:latin typeface="+mn-lt"/>
              </a:rPr>
              <a:t>U</a:t>
            </a:r>
          </a:p>
          <a:p>
            <a:pPr algn="ctr">
              <a:spcBef>
                <a:spcPct val="20000"/>
              </a:spcBef>
              <a:defRPr/>
            </a:pPr>
            <a:r>
              <a:rPr lang="fr-FR" sz="1600" b="1" kern="0" dirty="0">
                <a:solidFill>
                  <a:srgbClr val="00B050"/>
                </a:solidFill>
                <a:latin typeface="+mn-lt"/>
              </a:rPr>
              <a:t>I</a:t>
            </a:r>
          </a:p>
          <a:p>
            <a:pPr algn="ctr">
              <a:spcBef>
                <a:spcPct val="20000"/>
              </a:spcBef>
              <a:defRPr/>
            </a:pPr>
            <a:r>
              <a:rPr lang="fr-FR" sz="1600" b="1" kern="0" dirty="0">
                <a:solidFill>
                  <a:srgbClr val="00B050"/>
                </a:solidFill>
                <a:latin typeface="+mn-lt"/>
              </a:rPr>
              <a:t>?</a:t>
            </a:r>
          </a:p>
        </p:txBody>
      </p:sp>
      <p:cxnSp>
        <p:nvCxnSpPr>
          <p:cNvPr id="46" name="Connecteur droit avec flèche 45"/>
          <p:cNvCxnSpPr/>
          <p:nvPr/>
        </p:nvCxnSpPr>
        <p:spPr>
          <a:xfrm flipV="1">
            <a:off x="4647381" y="3498092"/>
            <a:ext cx="3453011" cy="2019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ZoneTexte 14"/>
          <p:cNvSpPr txBox="1">
            <a:spLocks noChangeArrowheads="1"/>
          </p:cNvSpPr>
          <p:nvPr/>
        </p:nvSpPr>
        <p:spPr bwMode="auto">
          <a:xfrm>
            <a:off x="83921" y="3072203"/>
            <a:ext cx="1350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fr-FR" altLang="fr-FR" sz="1800" b="1" dirty="0"/>
              <a:t>Evaluation</a:t>
            </a:r>
            <a:endParaRPr lang="fr-FR" altLang="fr-FR" b="1" dirty="0"/>
          </a:p>
        </p:txBody>
      </p:sp>
      <p:sp>
        <p:nvSpPr>
          <p:cNvPr id="49" name="ZoneTexte 12"/>
          <p:cNvSpPr txBox="1">
            <a:spLocks noChangeArrowheads="1"/>
          </p:cNvSpPr>
          <p:nvPr/>
        </p:nvSpPr>
        <p:spPr bwMode="auto">
          <a:xfrm>
            <a:off x="3261955" y="884422"/>
            <a:ext cx="145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fr-FR" altLang="fr-FR" sz="1800" b="1" dirty="0"/>
              <a:t>Conception</a:t>
            </a:r>
            <a:endParaRPr lang="fr-FR" altLang="fr-FR" b="1" dirty="0"/>
          </a:p>
        </p:txBody>
      </p:sp>
      <p:sp>
        <p:nvSpPr>
          <p:cNvPr id="50" name="Rectangle 5"/>
          <p:cNvSpPr txBox="1">
            <a:spLocks noChangeArrowheads="1"/>
          </p:cNvSpPr>
          <p:nvPr/>
        </p:nvSpPr>
        <p:spPr bwMode="auto">
          <a:xfrm>
            <a:off x="3802038" y="3740544"/>
            <a:ext cx="576262" cy="431800"/>
          </a:xfrm>
          <a:prstGeom prst="rect">
            <a:avLst/>
          </a:prstGeom>
          <a:noFill/>
          <a:ln>
            <a:miter lim="800000"/>
            <a:headEnd/>
            <a:tailEnd/>
          </a:ln>
        </p:spPr>
        <p:txBody>
          <a:bodyPr lIns="91430" tIns="45715" rIns="91430" bIns="45715"/>
          <a:lstStyle/>
          <a:p>
            <a:pPr algn="ctr">
              <a:spcBef>
                <a:spcPct val="20000"/>
              </a:spcBef>
              <a:defRPr/>
            </a:pPr>
            <a:r>
              <a:rPr lang="fr-FR" sz="1600" b="1" kern="0" dirty="0">
                <a:solidFill>
                  <a:srgbClr val="0070C0"/>
                </a:solidFill>
                <a:latin typeface="+mn-lt"/>
              </a:rPr>
              <a:t>C</a:t>
            </a:r>
          </a:p>
          <a:p>
            <a:pPr algn="ctr">
              <a:spcBef>
                <a:spcPct val="20000"/>
              </a:spcBef>
              <a:defRPr/>
            </a:pPr>
            <a:r>
              <a:rPr lang="fr-FR" sz="1600" b="1" kern="0" dirty="0">
                <a:solidFill>
                  <a:srgbClr val="0070C0"/>
                </a:solidFill>
                <a:latin typeface="+mn-lt"/>
              </a:rPr>
              <a:t>O</a:t>
            </a:r>
          </a:p>
          <a:p>
            <a:pPr algn="ctr">
              <a:spcBef>
                <a:spcPct val="20000"/>
              </a:spcBef>
              <a:defRPr/>
            </a:pPr>
            <a:r>
              <a:rPr lang="fr-FR" sz="1600" b="1" kern="0" dirty="0">
                <a:solidFill>
                  <a:srgbClr val="0070C0"/>
                </a:solidFill>
                <a:latin typeface="+mn-lt"/>
              </a:rPr>
              <a:t>M</a:t>
            </a:r>
          </a:p>
          <a:p>
            <a:pPr algn="ctr">
              <a:spcBef>
                <a:spcPct val="20000"/>
              </a:spcBef>
              <a:defRPr/>
            </a:pPr>
            <a:r>
              <a:rPr lang="fr-FR" sz="1600" b="1" kern="0" dirty="0">
                <a:solidFill>
                  <a:srgbClr val="0070C0"/>
                </a:solidFill>
                <a:latin typeface="+mn-lt"/>
              </a:rPr>
              <a:t>M</a:t>
            </a:r>
          </a:p>
          <a:p>
            <a:pPr algn="ctr">
              <a:spcBef>
                <a:spcPct val="20000"/>
              </a:spcBef>
              <a:defRPr/>
            </a:pPr>
            <a:r>
              <a:rPr lang="fr-FR" sz="1600" b="1" kern="0" dirty="0">
                <a:solidFill>
                  <a:srgbClr val="0070C0"/>
                </a:solidFill>
                <a:latin typeface="+mn-lt"/>
              </a:rPr>
              <a:t>E</a:t>
            </a:r>
          </a:p>
          <a:p>
            <a:pPr algn="ctr">
              <a:spcBef>
                <a:spcPct val="20000"/>
              </a:spcBef>
              <a:defRPr/>
            </a:pPr>
            <a:r>
              <a:rPr lang="fr-FR" sz="1600" b="1" kern="0" dirty="0">
                <a:solidFill>
                  <a:srgbClr val="0070C0"/>
                </a:solidFill>
                <a:latin typeface="+mn-lt"/>
              </a:rPr>
              <a:t>N</a:t>
            </a:r>
          </a:p>
          <a:p>
            <a:pPr algn="ctr">
              <a:spcBef>
                <a:spcPct val="20000"/>
              </a:spcBef>
              <a:defRPr/>
            </a:pPr>
            <a:r>
              <a:rPr lang="fr-FR" sz="1600" b="1" kern="0" dirty="0">
                <a:solidFill>
                  <a:srgbClr val="0070C0"/>
                </a:solidFill>
                <a:latin typeface="+mn-lt"/>
              </a:rPr>
              <a:t>T</a:t>
            </a:r>
          </a:p>
          <a:p>
            <a:pPr algn="ctr">
              <a:spcBef>
                <a:spcPct val="20000"/>
              </a:spcBef>
              <a:defRPr/>
            </a:pPr>
            <a:r>
              <a:rPr lang="fr-FR" sz="1600" b="1" kern="0" dirty="0">
                <a:solidFill>
                  <a:srgbClr val="0070C0"/>
                </a:solidFill>
                <a:latin typeface="+mn-lt"/>
              </a:rPr>
              <a:t>?</a:t>
            </a:r>
            <a:endParaRPr lang="fr-FR" sz="1200" b="1" kern="0" dirty="0">
              <a:solidFill>
                <a:srgbClr val="0070C0"/>
              </a:solidFill>
              <a:latin typeface="+mn-lt"/>
            </a:endParaRPr>
          </a:p>
        </p:txBody>
      </p:sp>
    </p:spTree>
    <p:extLst>
      <p:ext uri="{BB962C8B-B14F-4D97-AF65-F5344CB8AC3E}">
        <p14:creationId xmlns:p14="http://schemas.microsoft.com/office/powerpoint/2010/main" val="860742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3648" y="404665"/>
            <a:ext cx="7056784" cy="830997"/>
          </a:xfrm>
          <a:prstGeom prst="rect">
            <a:avLst/>
          </a:prstGeom>
          <a:noFill/>
        </p:spPr>
        <p:txBody>
          <a:bodyPr wrap="square" rtlCol="0">
            <a:spAutoFit/>
          </a:bodyPr>
          <a:lstStyle/>
          <a:p>
            <a:pPr algn="ctr"/>
            <a:r>
              <a:rPr lang="fr-FR" sz="2400" b="1" dirty="0" smtClean="0">
                <a:solidFill>
                  <a:srgbClr val="00B050"/>
                </a:solidFill>
              </a:rPr>
              <a:t>Suite à l’atelier « connaissance de soi - test JAIME »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1299" y="188641"/>
            <a:ext cx="907375" cy="136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315750" y="1124744"/>
            <a:ext cx="8661648" cy="555853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altLang="fr-FR" sz="1800" i="1" dirty="0" smtClean="0"/>
              <a:t>Rappelez-vous… Suite à votre auto-évaluation dans le cadre du test JAIME, quels sont vos trois (deux éventuellement) couleurs dominantes :</a:t>
            </a:r>
            <a:br>
              <a:rPr lang="fr-FR" altLang="fr-FR" sz="1800" i="1" dirty="0" smtClean="0"/>
            </a:br>
            <a:r>
              <a:rPr lang="fr-FR" altLang="fr-FR" sz="1800" i="1" dirty="0" smtClean="0"/>
              <a:t>1. …………………….                   2.  ……………………              3. …………………………. </a:t>
            </a:r>
          </a:p>
          <a:p>
            <a:pPr marL="0" indent="0">
              <a:buNone/>
            </a:pPr>
            <a:endParaRPr lang="fr-FR" sz="1800" dirty="0"/>
          </a:p>
          <a:p>
            <a:pPr marL="0" indent="0">
              <a:buNone/>
            </a:pPr>
            <a:r>
              <a:rPr lang="fr-FR" sz="1800" dirty="0" smtClean="0"/>
              <a:t>Pour </a:t>
            </a:r>
            <a:r>
              <a:rPr lang="fr-FR" sz="1800" dirty="0"/>
              <a:t>la 1</a:t>
            </a:r>
            <a:r>
              <a:rPr lang="fr-FR" sz="1800" baseline="30000" dirty="0"/>
              <a:t>ère</a:t>
            </a:r>
            <a:r>
              <a:rPr lang="fr-FR" sz="1800" dirty="0"/>
              <a:t> couleur  : présenter une situation (singulière ou récurrente) qui illustre votre choix et expliquer ce que vous avez aimé  / aimez particulièrement dans cette situation </a:t>
            </a:r>
            <a:endParaRPr lang="fr-FR" sz="1800" dirty="0" smtClean="0"/>
          </a:p>
          <a:p>
            <a:pPr marL="0" indent="0">
              <a:buNone/>
            </a:pPr>
            <a:endParaRPr lang="fr-FR" sz="1800" dirty="0" smtClean="0"/>
          </a:p>
          <a:p>
            <a:pPr marL="0" indent="0">
              <a:buNone/>
            </a:pPr>
            <a:endParaRPr lang="fr-FR" sz="1800" dirty="0" smtClean="0"/>
          </a:p>
          <a:p>
            <a:pPr marL="0" indent="0">
              <a:buNone/>
            </a:pPr>
            <a:endParaRPr lang="fr-FR" sz="1800" dirty="0"/>
          </a:p>
          <a:p>
            <a:pPr marL="0" indent="0">
              <a:buNone/>
            </a:pPr>
            <a:r>
              <a:rPr lang="fr-FR" sz="1800" dirty="0"/>
              <a:t> </a:t>
            </a:r>
            <a:r>
              <a:rPr lang="fr-FR" sz="1800" dirty="0" smtClean="0"/>
              <a:t>Même question pour </a:t>
            </a:r>
            <a:r>
              <a:rPr lang="fr-FR" sz="1800" dirty="0"/>
              <a:t>la 2</a:t>
            </a:r>
            <a:r>
              <a:rPr lang="fr-FR" sz="1800" baseline="30000" dirty="0"/>
              <a:t>ème</a:t>
            </a:r>
            <a:r>
              <a:rPr lang="fr-FR" sz="1800" dirty="0"/>
              <a:t> couleur  (si elle existe)</a:t>
            </a:r>
          </a:p>
          <a:p>
            <a:pPr marL="0" indent="0">
              <a:buNone/>
            </a:pPr>
            <a:endParaRPr lang="fr-FR" sz="1800" dirty="0" smtClean="0"/>
          </a:p>
          <a:p>
            <a:pPr marL="0" indent="0">
              <a:buNone/>
            </a:pPr>
            <a:endParaRPr lang="fr-FR" sz="1800" dirty="0"/>
          </a:p>
          <a:p>
            <a:pPr marL="0" indent="0">
              <a:buNone/>
            </a:pPr>
            <a:r>
              <a:rPr lang="fr-FR" sz="1800" dirty="0"/>
              <a:t> </a:t>
            </a:r>
          </a:p>
          <a:p>
            <a:pPr marL="0" indent="0">
              <a:buNone/>
            </a:pPr>
            <a:r>
              <a:rPr lang="fr-FR" sz="1800" dirty="0" smtClean="0"/>
              <a:t>Pour </a:t>
            </a:r>
            <a:r>
              <a:rPr lang="fr-FR" sz="1800" dirty="0"/>
              <a:t>la couleur la plus faible : présenter une situation (singulière ou récurrente) qui illustre votre choix et expliquer ce qui a été / est difficile ou désagréable </a:t>
            </a:r>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38606607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7584" y="260648"/>
            <a:ext cx="7776864" cy="830997"/>
          </a:xfrm>
          <a:prstGeom prst="rect">
            <a:avLst/>
          </a:prstGeom>
          <a:noFill/>
        </p:spPr>
        <p:txBody>
          <a:bodyPr wrap="square" rtlCol="0">
            <a:spAutoFit/>
          </a:bodyPr>
          <a:lstStyle/>
          <a:p>
            <a:pPr algn="ctr"/>
            <a:r>
              <a:rPr lang="fr-FR" sz="2400" b="1" dirty="0" smtClean="0">
                <a:solidFill>
                  <a:srgbClr val="00B050"/>
                </a:solidFill>
              </a:rPr>
              <a:t>Suite à l’atelier de découverte du référentiel de compétences de l’école 	</a:t>
            </a:r>
            <a:endParaRPr lang="fr-FR" sz="2400" dirty="0">
              <a:solidFill>
                <a:srgbClr val="00B050"/>
              </a:solidFill>
            </a:endParaRPr>
          </a:p>
        </p:txBody>
      </p:sp>
      <p:pic>
        <p:nvPicPr>
          <p:cNvPr id="3" name="Picture 6" descr="M:\sie\MAP Module d'accompagnement professionnel\Macaron et logo\MAP-logo cop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6812" y="188641"/>
            <a:ext cx="811862" cy="122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contenu 2"/>
          <p:cNvSpPr txBox="1">
            <a:spLocks/>
          </p:cNvSpPr>
          <p:nvPr/>
        </p:nvSpPr>
        <p:spPr>
          <a:xfrm>
            <a:off x="302840" y="1107802"/>
            <a:ext cx="8661648" cy="556155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2000" i="1" dirty="0" smtClean="0"/>
              <a:t>Rappelez-vous… Vous avez travaillé sur le référentiel de compétences de l’</a:t>
            </a:r>
            <a:r>
              <a:rPr lang="fr-FR" sz="2000" i="1" dirty="0" err="1" smtClean="0"/>
              <a:t>Ensimag</a:t>
            </a:r>
            <a:r>
              <a:rPr lang="fr-FR" sz="2000" i="1" dirty="0" smtClean="0"/>
              <a:t>…  </a:t>
            </a:r>
          </a:p>
          <a:p>
            <a:pPr marL="0" indent="0">
              <a:buNone/>
            </a:pPr>
            <a:endParaRPr lang="fr-FR" sz="2000" i="1" dirty="0" smtClean="0"/>
          </a:p>
          <a:p>
            <a:pPr marL="0" indent="0">
              <a:buNone/>
            </a:pPr>
            <a:r>
              <a:rPr lang="fr-FR" sz="2000" dirty="0" smtClean="0"/>
              <a:t>1. Quelle </a:t>
            </a:r>
            <a:r>
              <a:rPr lang="fr-FR" sz="2000" dirty="0"/>
              <a:t>est la situation </a:t>
            </a:r>
            <a:r>
              <a:rPr lang="fr-FR" sz="2000" dirty="0" smtClean="0"/>
              <a:t>du référentiel travaillée </a:t>
            </a:r>
            <a:r>
              <a:rPr lang="fr-FR" sz="2000" dirty="0"/>
              <a:t>en groupe </a:t>
            </a:r>
            <a:r>
              <a:rPr lang="fr-FR" sz="2000" dirty="0" smtClean="0"/>
              <a:t>? </a:t>
            </a:r>
            <a:endParaRPr lang="fr-FR" sz="2000" dirty="0"/>
          </a:p>
          <a:p>
            <a:pPr marL="0" indent="0">
              <a:buNone/>
            </a:pPr>
            <a:endParaRPr lang="fr-FR" sz="2000" dirty="0" smtClean="0"/>
          </a:p>
          <a:p>
            <a:pPr marL="0" indent="0">
              <a:buNone/>
            </a:pPr>
            <a:endParaRPr lang="fr-FR" sz="2000" dirty="0"/>
          </a:p>
          <a:p>
            <a:pPr marL="0" indent="0">
              <a:buNone/>
            </a:pPr>
            <a:r>
              <a:rPr lang="fr-FR" sz="2000" dirty="0"/>
              <a:t> </a:t>
            </a:r>
            <a:r>
              <a:rPr lang="fr-FR" sz="2000" dirty="0" smtClean="0"/>
              <a:t>2. Pour </a:t>
            </a:r>
            <a:r>
              <a:rPr lang="fr-FR" sz="2000" dirty="0"/>
              <a:t>cette situation, à partir du travail de groupe et du référentiel complet « colorisé », quel est le comportement qui est, pour </a:t>
            </a:r>
            <a:r>
              <a:rPr lang="fr-FR" sz="2000" dirty="0" smtClean="0"/>
              <a:t>vous</a:t>
            </a:r>
            <a:r>
              <a:rPr lang="fr-FR" sz="2000" dirty="0"/>
              <a:t> </a:t>
            </a:r>
            <a:r>
              <a:rPr lang="fr-FR" sz="2000" dirty="0" smtClean="0"/>
              <a:t>: </a:t>
            </a:r>
          </a:p>
          <a:p>
            <a:pPr>
              <a:buFontTx/>
              <a:buChar char="-"/>
            </a:pPr>
            <a:r>
              <a:rPr lang="fr-FR" sz="2000" dirty="0" smtClean="0"/>
              <a:t>le </a:t>
            </a:r>
            <a:r>
              <a:rPr lang="fr-FR" sz="2000" dirty="0"/>
              <a:t>plus naturel ? </a:t>
            </a:r>
            <a:endParaRPr lang="fr-FR" sz="2000" dirty="0" smtClean="0"/>
          </a:p>
          <a:p>
            <a:pPr>
              <a:buFontTx/>
              <a:buChar char="-"/>
            </a:pPr>
            <a:r>
              <a:rPr lang="fr-FR" sz="2000" dirty="0" smtClean="0"/>
              <a:t>Quel </a:t>
            </a:r>
            <a:r>
              <a:rPr lang="fr-FR" sz="2000" dirty="0"/>
              <a:t>est le point à travailler </a:t>
            </a:r>
            <a:r>
              <a:rPr lang="fr-FR" sz="2000" dirty="0" smtClean="0"/>
              <a:t>?</a:t>
            </a:r>
            <a:endParaRPr lang="fr-FR" sz="2000" dirty="0"/>
          </a:p>
          <a:p>
            <a:pPr marL="0" indent="0">
              <a:buNone/>
            </a:pPr>
            <a:endParaRPr lang="fr-FR" sz="2000" dirty="0"/>
          </a:p>
          <a:p>
            <a:pPr marL="0" indent="0">
              <a:buNone/>
            </a:pPr>
            <a:r>
              <a:rPr lang="fr-FR" sz="2000" dirty="0"/>
              <a:t> </a:t>
            </a:r>
            <a:r>
              <a:rPr lang="fr-FR" sz="2000" dirty="0" smtClean="0"/>
              <a:t>3. Par </a:t>
            </a:r>
            <a:r>
              <a:rPr lang="fr-FR" sz="2000" dirty="0"/>
              <a:t>rapport au référentiel de compétences, quelle est la compétence / situation qui vous attire </a:t>
            </a:r>
            <a:r>
              <a:rPr lang="fr-FR" sz="2000" dirty="0" smtClean="0"/>
              <a:t>:</a:t>
            </a:r>
          </a:p>
          <a:p>
            <a:pPr>
              <a:buFontTx/>
              <a:buChar char="-"/>
            </a:pPr>
            <a:r>
              <a:rPr lang="fr-FR" sz="2000" dirty="0" smtClean="0"/>
              <a:t>le </a:t>
            </a:r>
            <a:r>
              <a:rPr lang="fr-FR" sz="2000" dirty="0"/>
              <a:t>plus ? </a:t>
            </a:r>
            <a:endParaRPr lang="fr-FR" sz="2000" dirty="0" smtClean="0"/>
          </a:p>
          <a:p>
            <a:pPr>
              <a:buFontTx/>
              <a:buChar char="-"/>
            </a:pPr>
            <a:r>
              <a:rPr lang="fr-FR" sz="2000" dirty="0" smtClean="0"/>
              <a:t>Le </a:t>
            </a:r>
            <a:r>
              <a:rPr lang="fr-FR" sz="2000" dirty="0"/>
              <a:t>moins </a:t>
            </a:r>
            <a:r>
              <a:rPr lang="fr-FR" sz="2000" dirty="0" smtClean="0"/>
              <a:t>?</a:t>
            </a:r>
            <a:endParaRPr lang="fr-FR" sz="2000" dirty="0"/>
          </a:p>
        </p:txBody>
      </p:sp>
    </p:spTree>
    <p:extLst>
      <p:ext uri="{BB962C8B-B14F-4D97-AF65-F5344CB8AC3E}">
        <p14:creationId xmlns:p14="http://schemas.microsoft.com/office/powerpoint/2010/main" val="2947422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arte_graphique">
  <a:themeElements>
    <a:clrScheme name="charte_graphiq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rte_graphiq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arte_graphiq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rte_graphiq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rte_graphiq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rte_graphiq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rte_graphiq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rte_graphiq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rte_graphiq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rte_graphiq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rte_graphiq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rte_graphiq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rte_graphiq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rte_graphiq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TotalTime>
  <Words>612</Words>
  <Application>Microsoft Macintosh PowerPoint</Application>
  <PresentationFormat>Présentation à l'écran (4:3)</PresentationFormat>
  <Paragraphs>182</Paragraphs>
  <Slides>12</Slides>
  <Notes>2</Notes>
  <HiddenSlides>0</HiddenSlides>
  <MMClips>0</MMClips>
  <ScaleCrop>false</ScaleCrop>
  <HeadingPairs>
    <vt:vector size="4" baseType="variant">
      <vt:variant>
        <vt:lpstr>Thème</vt:lpstr>
      </vt:variant>
      <vt:variant>
        <vt:i4>2</vt:i4>
      </vt:variant>
      <vt:variant>
        <vt:lpstr>Titres des diapositives</vt:lpstr>
      </vt:variant>
      <vt:variant>
        <vt:i4>12</vt:i4>
      </vt:variant>
    </vt:vector>
  </HeadingPairs>
  <TitlesOfParts>
    <vt:vector size="14" baseType="lpstr">
      <vt:lpstr>Thème Office</vt:lpstr>
      <vt:lpstr>charte_graphique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Grenoble-INP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 métier de rêve</dc:title>
  <dc:creator>MAZEAU Frederique (mazeaufr)</dc:creator>
  <cp:lastModifiedBy>Roland Groz</cp:lastModifiedBy>
  <cp:revision>56</cp:revision>
  <cp:lastPrinted>2018-01-31T09:22:51Z</cp:lastPrinted>
  <dcterms:created xsi:type="dcterms:W3CDTF">2017-07-12T17:49:42Z</dcterms:created>
  <dcterms:modified xsi:type="dcterms:W3CDTF">2018-01-31T09:24:07Z</dcterms:modified>
</cp:coreProperties>
</file>