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5" r:id="rId7"/>
    <p:sldId id="266" r:id="rId8"/>
    <p:sldId id="260" r:id="rId9"/>
    <p:sldId id="272" r:id="rId10"/>
    <p:sldId id="262" r:id="rId11"/>
    <p:sldId id="267" r:id="rId12"/>
    <p:sldId id="268" r:id="rId13"/>
    <p:sldId id="269" r:id="rId14"/>
    <p:sldId id="270" r:id="rId15"/>
    <p:sldId id="264" r:id="rId16"/>
    <p:sldId id="273" r:id="rId17"/>
    <p:sldId id="274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14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Michela Lucia Saraceno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O46002296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25/03/2021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B7789F-16DA-45FC-83B5-E76D66B4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230380"/>
            <a:ext cx="7980990" cy="6617482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6400" b="1" dirty="0"/>
              <a:t>HTML:</a:t>
            </a:r>
            <a:br>
              <a:rPr lang="it-IT" sz="4800" b="1" dirty="0"/>
            </a:br>
            <a:r>
              <a:rPr lang="it-IT" sz="5600" b="0" dirty="0">
                <a:effectLst/>
                <a:latin typeface="Consolas" panose="020B0609020204030204" pitchFamily="49" charset="0"/>
              </a:rPr>
              <a:t>&lt;</a:t>
            </a:r>
            <a:r>
              <a:rPr lang="it-IT" sz="56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5600" dirty="0">
                <a:latin typeface="Consolas" panose="020B0609020204030204" pitchFamily="49" charset="0"/>
              </a:rPr>
              <a:t>   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&lt;div id="</a:t>
            </a:r>
            <a:r>
              <a:rPr lang="it-IT" sz="5600" b="0" dirty="0" err="1">
                <a:effectLst/>
                <a:latin typeface="Consolas" panose="020B0609020204030204" pitchFamily="49" charset="0"/>
              </a:rPr>
              <a:t>main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   &lt;</a:t>
            </a:r>
            <a:r>
              <a:rPr lang="it-IT" sz="56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56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="https://www.syspiscine.it/wp-content/uploads/SYS-piscine-centro-benessere-spa-1024x576.jpg" /&gt;</a:t>
            </a:r>
          </a:p>
          <a:p>
            <a:pPr marL="0" indent="0">
              <a:buNone/>
            </a:pPr>
            <a:endParaRPr lang="it-IT" sz="5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   &lt;div id="</a:t>
            </a:r>
            <a:r>
              <a:rPr lang="it-IT" sz="5600" b="0" dirty="0" err="1">
                <a:effectLst/>
                <a:latin typeface="Consolas" panose="020B0609020204030204" pitchFamily="49" charset="0"/>
              </a:rPr>
              <a:t>text_main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      &lt;h1&gt;Scegli di coccolarti&lt;/h1&gt;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      &lt;p&gt;Rilascia lo stress quotidiano con noi.&lt;/p&gt;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      &lt;p&gt;Scegli di prenderti cura del tuo corpo e della tua chioma selezionando tra un'ampia gamma di trattamenti esclusivi solo per te.&lt;/p&gt;&lt;/</a:t>
            </a:r>
            <a:r>
              <a:rPr lang="it-IT" sz="56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      &lt;a class="</a:t>
            </a:r>
            <a:r>
              <a:rPr lang="it-IT" sz="56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"&gt;Prenota ora il tuo appuntamento&lt;/a&gt;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&lt;/div&gt;</a:t>
            </a:r>
          </a:p>
          <a:p>
            <a:pPr marL="0" indent="0">
              <a:buNone/>
            </a:pPr>
            <a:endParaRPr lang="it-IT" sz="5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   &lt;div id="</a:t>
            </a:r>
            <a:r>
              <a:rPr lang="it-IT" sz="5600" b="0" dirty="0" err="1">
                <a:effectLst/>
                <a:latin typeface="Consolas" panose="020B0609020204030204" pitchFamily="49" charset="0"/>
              </a:rPr>
              <a:t>dipart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   &lt;div id="massaggi"&gt;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      &lt;</a:t>
            </a:r>
            <a:r>
              <a:rPr lang="it-IT" sz="56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56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="https://www.healthnearbuy.com/dtup/1524059766.jpg" /&gt;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      &lt;h1&gt;MASSAGGI&lt;/h1&gt;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      &lt;p&gt;La nostra ampia selezione di massaggi verrà incontro a tutte le tue esigenze, devi solo scegliere quello che fa per te.&lt;/p&gt;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      &lt;a class="</a:t>
            </a:r>
            <a:r>
              <a:rPr lang="it-IT" sz="56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it-IT" sz="5600" b="0" dirty="0">
                <a:effectLst/>
                <a:latin typeface="Consolas" panose="020B0609020204030204" pitchFamily="49" charset="0"/>
              </a:rPr>
              <a:t>"&gt;Scopri di più&lt;/a&gt;</a:t>
            </a:r>
          </a:p>
          <a:p>
            <a:pPr marL="0" indent="0">
              <a:buNone/>
            </a:pPr>
            <a:r>
              <a:rPr lang="it-IT" sz="5600" b="0" dirty="0">
                <a:effectLst/>
                <a:latin typeface="Consolas" panose="020B0609020204030204" pitchFamily="49" charset="0"/>
              </a:rPr>
              <a:t>      &lt;/div&gt;</a:t>
            </a:r>
          </a:p>
          <a:p>
            <a:pPr marL="0" indent="0">
              <a:buNone/>
            </a:pPr>
            <a:br>
              <a:rPr lang="it-IT" sz="4800" b="0" dirty="0">
                <a:effectLst/>
                <a:latin typeface="Consolas" panose="020B0609020204030204" pitchFamily="49" charset="0"/>
              </a:rPr>
            </a:br>
            <a:r>
              <a:rPr lang="it-IT" sz="4800" b="0" dirty="0">
                <a:effectLst/>
                <a:latin typeface="Consolas" panose="020B0609020204030204" pitchFamily="49" charset="0"/>
              </a:rPr>
              <a:t>                    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B7789F-16DA-45FC-83B5-E76D66B4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890" y="227418"/>
            <a:ext cx="7980990" cy="6617482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      &lt;div id="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depilaz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         &lt;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="https://static.toiimg.com/photo/msid-71307818/71307818.jpg" /&gt;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       &lt;h1&gt;DEPILAZIONE&lt;/h1&gt;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      &lt;p&gt;Scegli l'attenzione e la delicatezza dei nostri collaboratori per una pelle liscia e luminosa.&lt;/p&gt;&lt;/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   &lt;a class="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"&gt;Scopri di più&lt;/a&gt;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       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      &lt;div id="capelli"&gt;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         &lt;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="https://thumbs.dreamstime.com/b/hairdresser-cutting-long-hair-salon-blond-129356808.jpg" /&gt;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       &lt;h1&gt;CAPELLI&lt;/h1&gt;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      &lt;p&gt;Dona vita ai tuoi capelli con noi affidandoti all'esperienza dei nostri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hairstylist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 e alla qualità dei nostri prodotti.&lt;/p&gt;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      &lt;a class="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"&gt;Scopri di più&lt;/a&gt;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      &lt;/div&gt;</a:t>
            </a:r>
            <a:endParaRPr lang="it-IT" sz="4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   &lt;/</a:t>
            </a:r>
            <a:r>
              <a:rPr lang="it-IT" sz="4800" dirty="0">
                <a:latin typeface="Consolas" panose="020B0609020204030204" pitchFamily="49" charset="0"/>
              </a:rPr>
              <a:t>div&gt;   &lt;!-- div conclusivo </a:t>
            </a:r>
            <a:r>
              <a:rPr lang="it-IT" sz="4800" dirty="0" err="1">
                <a:latin typeface="Consolas" panose="020B0609020204030204" pitchFamily="49" charset="0"/>
              </a:rPr>
              <a:t>delll</a:t>
            </a:r>
            <a:r>
              <a:rPr lang="it-IT" sz="4800" dirty="0">
                <a:latin typeface="Consolas" panose="020B0609020204030204" pitchFamily="49" charset="0"/>
              </a:rPr>
              <a:t>’ id=«</a:t>
            </a:r>
            <a:r>
              <a:rPr lang="it-IT" sz="4800" dirty="0" err="1">
                <a:latin typeface="Consolas" panose="020B0609020204030204" pitchFamily="49" charset="0"/>
              </a:rPr>
              <a:t>dipart</a:t>
            </a:r>
            <a:r>
              <a:rPr lang="it-IT" sz="4800" dirty="0">
                <a:latin typeface="Consolas" panose="020B0609020204030204" pitchFamily="49" charset="0"/>
              </a:rPr>
              <a:t>» </a:t>
            </a:r>
            <a:r>
              <a:rPr lang="it-IT" sz="4800" dirty="0"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  <a:endParaRPr lang="it-IT" sz="4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it-IT" sz="4800" dirty="0">
                <a:latin typeface="Consolas" panose="020B0609020204030204" pitchFamily="49" charset="0"/>
              </a:rPr>
            </a:br>
            <a:r>
              <a:rPr lang="it-IT" sz="4800" dirty="0">
                <a:latin typeface="Consolas" panose="020B0609020204030204" pitchFamily="49" charset="0"/>
              </a:rPr>
              <a:t>   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&lt;div id="prodotti"&gt;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      &lt;div id="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text_prod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      &lt;h1&gt;I nostri prodotti&lt;/h1&gt;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   &lt;p&gt;Vieni a scoprire i nostri prodotti biologici per la cura dei tuoi capelli!&lt;/p&gt;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   &lt;p&gt;I nostri esperti ti aiuteranno a trovare quelli adatti a te.&lt;/p&gt;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   &lt;a class="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"&gt;Scopri la gamma&lt;/a&gt;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   &lt;/div&gt;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="https://maneaddicts.com/wp-content/uploads/2017/01/function.png" /&gt;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  &lt;/div&gt;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&lt;/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it-IT" sz="4800" b="0" dirty="0">
                <a:effectLst/>
                <a:latin typeface="Consolas" panose="020B0609020204030204" pitchFamily="49" charset="0"/>
              </a:rPr>
            </a:br>
            <a:r>
              <a:rPr lang="it-IT" sz="4800" b="0" dirty="0">
                <a:effectLst/>
                <a:latin typeface="Consolas" panose="020B0609020204030204" pitchFamily="49" charset="0"/>
              </a:rPr>
              <a:t>                    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29064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B7789F-16DA-45FC-83B5-E76D66B4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230380"/>
            <a:ext cx="3418515" cy="6617482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5600" b="1" dirty="0">
                <a:latin typeface="Consolas" panose="020B0609020204030204" pitchFamily="49" charset="0"/>
              </a:rPr>
              <a:t>CSS:</a:t>
            </a:r>
            <a:br>
              <a:rPr lang="it-IT" sz="4800" b="0" dirty="0">
                <a:effectLst/>
                <a:latin typeface="Consolas" panose="020B0609020204030204" pitchFamily="49" charset="0"/>
              </a:rPr>
            </a:br>
            <a:r>
              <a:rPr lang="it-IT" sz="48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background-color: white;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color: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teal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text-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: center;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: 50px 100px;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4800" b="0" dirty="0">
                <a:effectLst/>
                <a:latin typeface="Consolas" panose="020B0609020204030204" pitchFamily="49" charset="0"/>
              </a:rPr>
            </a:br>
            <a:r>
              <a:rPr lang="it-IT" sz="48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: 20px 5px;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#main {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display: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space-around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position: relative;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: 100px 0px;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: 40px;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font-family: "Inconsolata",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serif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text-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;  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font-size: 1rem;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font-style: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italic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: 1px;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4800" b="0" dirty="0">
                <a:effectLst/>
                <a:latin typeface="Consolas" panose="020B0609020204030204" pitchFamily="49" charset="0"/>
              </a:rPr>
            </a:br>
            <a:r>
              <a:rPr lang="it-IT" sz="4800" b="0" dirty="0">
                <a:effectLst/>
                <a:latin typeface="Consolas" panose="020B0609020204030204" pitchFamily="49" charset="0"/>
              </a:rPr>
              <a:t>                    </a:t>
            </a:r>
            <a:endParaRPr lang="it-IT" sz="20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72AFB3-EDF7-4846-93B1-54E90AAC21F3}"/>
              </a:ext>
            </a:extLst>
          </p:cNvPr>
          <p:cNvSpPr txBox="1"/>
          <p:nvPr/>
        </p:nvSpPr>
        <p:spPr>
          <a:xfrm>
            <a:off x="8339330" y="-10142"/>
            <a:ext cx="3624066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#main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150%;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100%;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-top: 70px;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border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2px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solid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goldenrod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#main{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  text-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center;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  #main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  display: none;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200" b="0" dirty="0">
                <a:effectLst/>
                <a:latin typeface="Consolas" panose="020B0609020204030204" pitchFamily="49" charset="0"/>
              </a:rPr>
            </a:b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#text_main{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display: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block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0px 100px;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#main h1, #prodotti h1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font-size: 2rem;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#main p, #prodotti p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font-size: 1rem;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#main p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100%;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-bottom: 2em;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D2E52A4-E20E-4C4D-891D-872374996268}"/>
              </a:ext>
            </a:extLst>
          </p:cNvPr>
          <p:cNvCxnSpPr/>
          <p:nvPr/>
        </p:nvCxnSpPr>
        <p:spPr>
          <a:xfrm>
            <a:off x="7753350" y="114300"/>
            <a:ext cx="0" cy="65722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2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B7789F-16DA-45FC-83B5-E76D66B4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133" y="0"/>
            <a:ext cx="3418515" cy="661748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it-IT" sz="1300" b="0" dirty="0" err="1">
                <a:effectLst/>
                <a:latin typeface="Consolas" panose="020B0609020204030204" pitchFamily="49" charset="0"/>
              </a:rPr>
              <a:t>a.button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color: white;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background-color: </a:t>
            </a:r>
            <a:r>
              <a:rPr lang="it-IT" sz="1300" b="0" dirty="0" err="1">
                <a:effectLst/>
                <a:latin typeface="Consolas" panose="020B0609020204030204" pitchFamily="49" charset="0"/>
              </a:rPr>
              <a:t>teal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: 10px 15px;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 err="1">
                <a:effectLst/>
                <a:latin typeface="Consolas" panose="020B0609020204030204" pitchFamily="49" charset="0"/>
              </a:rPr>
              <a:t>border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: 2px </a:t>
            </a:r>
            <a:r>
              <a:rPr lang="it-IT" sz="1300" b="0" dirty="0" err="1">
                <a:effectLst/>
                <a:latin typeface="Consolas" panose="020B0609020204030204" pitchFamily="49" charset="0"/>
              </a:rPr>
              <a:t>solid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300" b="0" dirty="0" err="1">
                <a:effectLst/>
                <a:latin typeface="Consolas" panose="020B0609020204030204" pitchFamily="49" charset="0"/>
              </a:rPr>
              <a:t>lightseagreen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 err="1">
                <a:effectLst/>
                <a:latin typeface="Consolas" panose="020B0609020204030204" pitchFamily="49" charset="0"/>
              </a:rPr>
              <a:t>border-radius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: 100px;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font-size: 1rem;</a:t>
            </a:r>
            <a:br>
              <a:rPr lang="it-IT" sz="1300" b="0" dirty="0">
                <a:effectLst/>
                <a:latin typeface="Consolas" panose="020B0609020204030204" pitchFamily="49" charset="0"/>
              </a:rPr>
            </a:br>
            <a:r>
              <a:rPr lang="it-IT" sz="13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300" b="0" dirty="0">
                <a:effectLst/>
                <a:latin typeface="Consolas" panose="020B0609020204030204" pitchFamily="49" charset="0"/>
              </a:rPr>
            </a:br>
            <a:r>
              <a:rPr lang="it-IT" sz="1300" b="0" dirty="0" err="1">
                <a:effectLst/>
                <a:latin typeface="Consolas" panose="020B0609020204030204" pitchFamily="49" charset="0"/>
              </a:rPr>
              <a:t>a.button:hover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text-</a:t>
            </a:r>
            <a:r>
              <a:rPr lang="it-IT" sz="1300" b="0" dirty="0" err="1">
                <a:effectLst/>
                <a:latin typeface="Consolas" panose="020B0609020204030204" pitchFamily="49" charset="0"/>
              </a:rPr>
              <a:t>decoration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1300" b="0" dirty="0" err="1">
                <a:effectLst/>
                <a:latin typeface="Consolas" panose="020B0609020204030204" pitchFamily="49" charset="0"/>
              </a:rPr>
              <a:t>underline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background-color: </a:t>
            </a:r>
            <a:r>
              <a:rPr lang="it-IT" sz="1300" b="0" dirty="0" err="1">
                <a:effectLst/>
                <a:latin typeface="Consolas" panose="020B0609020204030204" pitchFamily="49" charset="0"/>
              </a:rPr>
              <a:t>lightseagreen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300" b="0" dirty="0">
                <a:effectLst/>
                <a:latin typeface="Consolas" panose="020B0609020204030204" pitchFamily="49" charset="0"/>
              </a:rPr>
            </a:br>
            <a:r>
              <a:rPr lang="it-IT" sz="13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3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#main </a:t>
            </a:r>
            <a:r>
              <a:rPr lang="it-IT" sz="1300" b="0" dirty="0" err="1">
                <a:effectLst/>
                <a:latin typeface="Consolas" panose="020B0609020204030204" pitchFamily="49" charset="0"/>
              </a:rPr>
              <a:t>a.button</a:t>
            </a:r>
            <a:r>
              <a:rPr lang="it-IT" sz="13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  font-size:.7rem;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}</a:t>
            </a:r>
            <a:br>
              <a:rPr lang="it-IT" sz="1300" b="0" dirty="0">
                <a:effectLst/>
                <a:latin typeface="Consolas" panose="020B0609020204030204" pitchFamily="49" charset="0"/>
              </a:rPr>
            </a:br>
            <a:r>
              <a:rPr lang="it-IT" sz="13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300" b="0" dirty="0">
                <a:effectLst/>
                <a:latin typeface="Consolas" panose="020B0609020204030204" pitchFamily="49" charset="0"/>
              </a:rPr>
              <a:t>       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             </a:t>
            </a:r>
            <a:endParaRPr lang="it-IT" sz="20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72AFB3-EDF7-4846-93B1-54E90AAC21F3}"/>
              </a:ext>
            </a:extLst>
          </p:cNvPr>
          <p:cNvSpPr txBox="1"/>
          <p:nvPr/>
        </p:nvSpPr>
        <p:spPr>
          <a:xfrm>
            <a:off x="8367905" y="114300"/>
            <a:ext cx="362406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</a:rPr>
              <a:t>#dipart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  display: </a:t>
            </a:r>
            <a:r>
              <a:rPr lang="it-IT" sz="1200" dirty="0" err="1">
                <a:latin typeface="Consolas" panose="020B0609020204030204" pitchFamily="49" charset="0"/>
              </a:rPr>
              <a:t>flex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  </a:t>
            </a:r>
            <a:r>
              <a:rPr lang="it-IT" sz="1200" dirty="0" err="1">
                <a:latin typeface="Consolas" panose="020B0609020204030204" pitchFamily="49" charset="0"/>
              </a:rPr>
              <a:t>justify-content</a:t>
            </a:r>
            <a:r>
              <a:rPr lang="it-IT" sz="1200" dirty="0">
                <a:latin typeface="Consolas" panose="020B0609020204030204" pitchFamily="49" charset="0"/>
              </a:rPr>
              <a:t>: </a:t>
            </a:r>
            <a:r>
              <a:rPr lang="it-IT" sz="1200" dirty="0" err="1">
                <a:latin typeface="Consolas" panose="020B0609020204030204" pitchFamily="49" charset="0"/>
              </a:rPr>
              <a:t>space-between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  text-</a:t>
            </a:r>
            <a:r>
              <a:rPr lang="it-IT" sz="1200" dirty="0" err="1">
                <a:latin typeface="Consolas" panose="020B0609020204030204" pitchFamily="49" charset="0"/>
              </a:rPr>
              <a:t>align</a:t>
            </a:r>
            <a:r>
              <a:rPr lang="it-IT" sz="1200" dirty="0">
                <a:latin typeface="Consolas" panose="020B0609020204030204" pitchFamily="49" charset="0"/>
              </a:rPr>
              <a:t>: center;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  </a:t>
            </a:r>
            <a:r>
              <a:rPr lang="it-IT" sz="1200" dirty="0" err="1">
                <a:latin typeface="Consolas" panose="020B0609020204030204" pitchFamily="49" charset="0"/>
              </a:rPr>
              <a:t>letter-spacing</a:t>
            </a:r>
            <a:r>
              <a:rPr lang="it-IT" sz="1200" dirty="0">
                <a:latin typeface="Consolas" panose="020B0609020204030204" pitchFamily="49" charset="0"/>
              </a:rPr>
              <a:t>: 1px;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  position: relative;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  </a:t>
            </a:r>
            <a:r>
              <a:rPr lang="it-IT" sz="1200" dirty="0" err="1">
                <a:latin typeface="Consolas" panose="020B0609020204030204" pitchFamily="49" charset="0"/>
              </a:rPr>
              <a:t>margin</a:t>
            </a:r>
            <a:r>
              <a:rPr lang="it-IT" sz="1200" dirty="0">
                <a:latin typeface="Consolas" panose="020B0609020204030204" pitchFamily="49" charset="0"/>
              </a:rPr>
              <a:t>: 50px 0px;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#dipart 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flex-direction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column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#dipart div 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flex-grow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20px;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b="1" dirty="0">
              <a:latin typeface="Consolas" panose="020B0609020204030204" pitchFamily="49" charset="0"/>
            </a:endParaRP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#dipart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100%;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40%;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#dipart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100%;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200" b="1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D2E52A4-E20E-4C4D-891D-872374996268}"/>
              </a:ext>
            </a:extLst>
          </p:cNvPr>
          <p:cNvCxnSpPr/>
          <p:nvPr/>
        </p:nvCxnSpPr>
        <p:spPr>
          <a:xfrm>
            <a:off x="7753350" y="114300"/>
            <a:ext cx="0" cy="65722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3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B7789F-16DA-45FC-83B5-E76D66B4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133" y="0"/>
            <a:ext cx="3418515" cy="66174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#massaggi{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font-family: "Kiwi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Maru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",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serif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#depilaz{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font-family: "Noto Sans JP",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serif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 </a:t>
            </a:r>
          </a:p>
          <a:p>
            <a:pPr marL="0" indent="0">
              <a:buNone/>
            </a:pP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#capelli{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font-family: "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Playfair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Display",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serif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2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h1{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font-style: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italic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#dipart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a.button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, #prodotti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a.button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position: relative;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top: 40px;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72AFB3-EDF7-4846-93B1-54E90AAC21F3}"/>
              </a:ext>
            </a:extLst>
          </p:cNvPr>
          <p:cNvSpPr txBox="1"/>
          <p:nvPr/>
        </p:nvSpPr>
        <p:spPr>
          <a:xfrm>
            <a:off x="8367905" y="114300"/>
            <a:ext cx="3624066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effectLst/>
                <a:latin typeface="Consolas" panose="020B0609020204030204" pitchFamily="49" charset="0"/>
              </a:rPr>
              <a:t>#prodotti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display: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space-around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text-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position: relative;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100px 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#prodotti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-top: 20px;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text-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center;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#prodotti div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flex-grow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#text_prod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display: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block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  font-family: "Inconsolata",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serif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 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#prodotti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35%;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110%;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#prodotti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display: none;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200" b="1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D2E52A4-E20E-4C4D-891D-872374996268}"/>
              </a:ext>
            </a:extLst>
          </p:cNvPr>
          <p:cNvCxnSpPr/>
          <p:nvPr/>
        </p:nvCxnSpPr>
        <p:spPr>
          <a:xfrm>
            <a:off x="7753350" y="114300"/>
            <a:ext cx="0" cy="65722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8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580B28-0D33-4AAC-94E7-123626A54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918" b="-1"/>
          <a:stretch/>
        </p:blipFill>
        <p:spPr>
          <a:xfrm>
            <a:off x="4170849" y="1104900"/>
            <a:ext cx="787146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506D84-2144-4F7B-994F-D486C481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890" y="130397"/>
            <a:ext cx="7980990" cy="6617482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5600" b="1" dirty="0"/>
              <a:t>HTML:</a:t>
            </a:r>
            <a:br>
              <a:rPr lang="it-IT" sz="4800" b="1" dirty="0"/>
            </a:br>
            <a:r>
              <a:rPr lang="it-IT" sz="4800" b="0" dirty="0">
                <a:effectLst/>
                <a:latin typeface="Consolas" panose="020B0609020204030204" pitchFamily="49" charset="0"/>
              </a:rPr>
              <a:t>&lt;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footer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   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&lt;div id="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details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   &lt;div id="luogo"&gt;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&lt;h1&gt;Trova il salone più vicino a te&lt;/h1&gt;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&lt;p&gt;Roma&lt;/p&gt;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&lt;p&gt;Milano&lt;/p&gt;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&lt;p&gt;Bologna&lt;/p&gt;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&lt;/div&gt;</a:t>
            </a:r>
          </a:p>
          <a:p>
            <a:pPr marL="0" indent="0">
              <a:buNone/>
            </a:pPr>
            <a:br>
              <a:rPr lang="it-IT" sz="4800" b="0" dirty="0">
                <a:effectLst/>
                <a:latin typeface="Consolas" panose="020B0609020204030204" pitchFamily="49" charset="0"/>
              </a:rPr>
            </a:br>
            <a:r>
              <a:rPr lang="it-IT" sz="4800" b="0" dirty="0">
                <a:effectLst/>
                <a:latin typeface="Consolas" panose="020B0609020204030204" pitchFamily="49" charset="0"/>
              </a:rPr>
              <a:t>      &lt;div id="ora"&gt;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&lt;h1&gt;Orari di apertura&lt;/h1&gt;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&lt;p&gt;Martedì 08.30-12.30 / 14.30-19.00&lt;/p&gt;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&lt;p&gt;Mercoledì 08.30-12.30 / 14.30-19.00&lt;/p&gt;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&lt;p&gt;Giovedì 08.30-12.30 / 14.30-19.00&lt;/p&gt;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&lt;p&gt;Venerdì 08.30-19.00&lt;/p&gt;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&lt;p&gt;Sabato 08.30-17.30&lt;/p&gt;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&lt;/div&gt;</a:t>
            </a:r>
          </a:p>
          <a:p>
            <a:pPr marL="0" indent="0">
              <a:buNone/>
            </a:pPr>
            <a:br>
              <a:rPr lang="it-IT" sz="4800" b="0" dirty="0">
                <a:effectLst/>
                <a:latin typeface="Consolas" panose="020B0609020204030204" pitchFamily="49" charset="0"/>
              </a:rPr>
            </a:br>
            <a:r>
              <a:rPr lang="it-IT" sz="4800" b="0" dirty="0">
                <a:effectLst/>
                <a:latin typeface="Consolas" panose="020B0609020204030204" pitchFamily="49" charset="0"/>
              </a:rPr>
              <a:t>      &lt;div id="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covid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&lt;h1&gt;Annuncio normative COVID-19&lt;/h1&gt;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   &lt;p&gt;Il centro benessere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Quiet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4800" b="0" dirty="0" err="1">
                <a:effectLst/>
                <a:latin typeface="Consolas" panose="020B0609020204030204" pitchFamily="49" charset="0"/>
              </a:rPr>
              <a:t>Wave</a:t>
            </a:r>
            <a:r>
              <a:rPr lang="it-IT" sz="4800" b="0" dirty="0">
                <a:effectLst/>
                <a:latin typeface="Consolas" panose="020B0609020204030204" pitchFamily="49" charset="0"/>
              </a:rPr>
              <a:t> ci tiene alla salute dei suoi clienti, per cui informiamo la gentile clientela che il centro segue le normative di prevenzione al COVID-19 fornite dallo Stato. Inoltre, saranno forniti mascherina e gel igienizzante all'ingresso a coloro che non ne sono forniti.&lt;/p&gt;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   &lt;/div&gt;</a:t>
            </a:r>
          </a:p>
          <a:p>
            <a:pPr marL="0" indent="0">
              <a:buNone/>
            </a:pPr>
            <a:r>
              <a:rPr lang="it-IT" sz="4800" b="0" dirty="0">
                <a:effectLst/>
                <a:latin typeface="Consolas" panose="020B0609020204030204" pitchFamily="49" charset="0"/>
              </a:rPr>
              <a:t>   &lt;/div&gt;</a:t>
            </a:r>
          </a:p>
          <a:p>
            <a:pPr marL="0" indent="0">
              <a:buNone/>
            </a:pPr>
            <a:br>
              <a:rPr lang="it-IT" sz="4800" b="0" dirty="0">
                <a:effectLst/>
                <a:latin typeface="Consolas" panose="020B0609020204030204" pitchFamily="49" charset="0"/>
              </a:rPr>
            </a:br>
            <a:r>
              <a:rPr lang="it-IT" sz="4800" b="0" dirty="0">
                <a:effectLst/>
                <a:latin typeface="Consolas" panose="020B0609020204030204" pitchFamily="49" charset="0"/>
              </a:rPr>
              <a:t>                    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28003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861691-0664-494F-8CF0-DAD53E62C609}"/>
              </a:ext>
            </a:extLst>
          </p:cNvPr>
          <p:cNvSpPr txBox="1"/>
          <p:nvPr/>
        </p:nvSpPr>
        <p:spPr>
          <a:xfrm>
            <a:off x="4114800" y="10138"/>
            <a:ext cx="4162425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 &lt;div id="firma"&gt;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    &lt;h1&gt;Michela Lucia Saraceno&lt;/h1&gt;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    &lt;p&gt;Matricola: O46002296&lt;/p&gt;</a:t>
            </a:r>
          </a:p>
          <a:p>
            <a:pPr marL="0" indent="0">
              <a:buNone/>
            </a:pPr>
            <a:r>
              <a:rPr lang="it-IT" sz="1200" b="0" dirty="0">
                <a:effectLst/>
                <a:latin typeface="Consolas" panose="020B0609020204030204" pitchFamily="49" charset="0"/>
              </a:rPr>
              <a:t>   &lt;/div&gt;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footer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effectLst/>
                <a:latin typeface="Consolas" panose="020B0609020204030204" pitchFamily="49" charset="0"/>
              </a:rPr>
              <a:t>CSS:</a:t>
            </a:r>
            <a:br>
              <a:rPr lang="it-IT" sz="1400" b="1" dirty="0">
                <a:effectLst/>
                <a:latin typeface="Consolas" panose="020B0609020204030204" pitchFamily="49" charset="0"/>
              </a:rPr>
            </a:br>
            <a:r>
              <a:rPr lang="it-IT" sz="1200" b="0" dirty="0" err="1">
                <a:effectLst/>
                <a:latin typeface="Consolas" panose="020B0609020204030204" pitchFamily="49" charset="0"/>
              </a:rPr>
              <a:t>footer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background-color: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teal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color: white;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30px;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text-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center;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position: relative;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display: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flex-direction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column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-items: center;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center;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color: 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(0,0,0,0.7);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font-size: .75rem;</a:t>
            </a:r>
            <a:endParaRPr lang="it-IT" sz="1200" b="0" dirty="0"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#details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display: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space-around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text-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center;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position: relative;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100px 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#details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flex-direction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column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40px 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16CD6EE-AB2C-4354-9127-9F7497CD6D30}"/>
              </a:ext>
            </a:extLst>
          </p:cNvPr>
          <p:cNvCxnSpPr/>
          <p:nvPr/>
        </p:nvCxnSpPr>
        <p:spPr>
          <a:xfrm>
            <a:off x="7924800" y="161925"/>
            <a:ext cx="0" cy="64346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545026-B323-484B-8426-B242C794E99A}"/>
              </a:ext>
            </a:extLst>
          </p:cNvPr>
          <p:cNvSpPr txBox="1"/>
          <p:nvPr/>
        </p:nvSpPr>
        <p:spPr>
          <a:xfrm>
            <a:off x="8142969" y="20276"/>
            <a:ext cx="416242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dirty="0">
                <a:effectLst/>
                <a:latin typeface="Consolas" panose="020B0609020204030204" pitchFamily="49" charset="0"/>
              </a:rPr>
              <a:t> #details div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calc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(33% - 50px);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#details div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100%;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10px 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#details h1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font-size: 1rem;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color: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goldenrod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200" b="0" dirty="0">
                <a:effectLst/>
                <a:latin typeface="Consolas" panose="020B0609020204030204" pitchFamily="49" charset="0"/>
              </a:rPr>
            </a:br>
            <a:endParaRPr lang="it-IT" sz="1200" b="0" dirty="0">
              <a:effectLst/>
              <a:latin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</a:rPr>
              <a:t>#luogo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  font-family: "Kiwi </a:t>
            </a:r>
            <a:r>
              <a:rPr lang="it-IT" sz="1200" dirty="0" err="1">
                <a:latin typeface="Consolas" panose="020B0609020204030204" pitchFamily="49" charset="0"/>
              </a:rPr>
              <a:t>Maru</a:t>
            </a:r>
            <a:r>
              <a:rPr lang="it-IT" sz="1200" dirty="0">
                <a:latin typeface="Consolas" panose="020B0609020204030204" pitchFamily="49" charset="0"/>
              </a:rPr>
              <a:t>", </a:t>
            </a:r>
            <a:r>
              <a:rPr lang="it-IT" sz="1200" dirty="0" err="1">
                <a:latin typeface="Consolas" panose="020B0609020204030204" pitchFamily="49" charset="0"/>
              </a:rPr>
              <a:t>serif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  <a:br>
              <a:rPr lang="it-IT" sz="1200" dirty="0">
                <a:latin typeface="Consolas" panose="020B0609020204030204" pitchFamily="49" charset="0"/>
              </a:rPr>
            </a:br>
            <a:r>
              <a:rPr lang="it-IT" sz="1200" dirty="0">
                <a:latin typeface="Consolas" panose="020B0609020204030204" pitchFamily="49" charset="0"/>
              </a:rPr>
              <a:t>#ora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  font-family: "Noto Sans JP", </a:t>
            </a:r>
            <a:r>
              <a:rPr lang="it-IT" sz="1200" dirty="0" err="1">
                <a:latin typeface="Consolas" panose="020B0609020204030204" pitchFamily="49" charset="0"/>
              </a:rPr>
              <a:t>serif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  <a:br>
              <a:rPr lang="it-IT" sz="1200" dirty="0">
                <a:latin typeface="Consolas" panose="020B0609020204030204" pitchFamily="49" charset="0"/>
              </a:rPr>
            </a:br>
            <a:r>
              <a:rPr lang="it-IT" sz="1200" dirty="0">
                <a:latin typeface="Consolas" panose="020B0609020204030204" pitchFamily="49" charset="0"/>
              </a:rPr>
              <a:t>#covid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  font-family: "</a:t>
            </a:r>
            <a:r>
              <a:rPr lang="it-IT" sz="1200" dirty="0" err="1">
                <a:latin typeface="Consolas" panose="020B0609020204030204" pitchFamily="49" charset="0"/>
              </a:rPr>
              <a:t>Playfair</a:t>
            </a:r>
            <a:r>
              <a:rPr lang="it-IT" sz="1200" dirty="0">
                <a:latin typeface="Consolas" panose="020B0609020204030204" pitchFamily="49" charset="0"/>
              </a:rPr>
              <a:t> Display", </a:t>
            </a:r>
            <a:r>
              <a:rPr lang="it-IT" sz="1200" dirty="0" err="1">
                <a:latin typeface="Consolas" panose="020B0609020204030204" pitchFamily="49" charset="0"/>
              </a:rPr>
              <a:t>serif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#firma h1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font-size: 1.75rem;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color:goldenrod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#firma p{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font-weight: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bold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200" b="0" dirty="0">
              <a:effectLst/>
              <a:latin typeface="Consolas" panose="020B0609020204030204" pitchFamily="49" charset="0"/>
            </a:endParaRPr>
          </a:p>
          <a:p>
            <a:endParaRPr lang="it-IT" sz="1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9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Il sito riguarda una catena di centri benessere dal nome «</a:t>
            </a:r>
            <a:r>
              <a:rPr lang="it-IT" sz="2000" dirty="0" err="1"/>
              <a:t>Quiet</a:t>
            </a:r>
            <a:r>
              <a:rPr lang="it-IT" sz="2000" dirty="0"/>
              <a:t> </a:t>
            </a:r>
            <a:r>
              <a:rPr lang="it-IT" sz="2000" dirty="0" err="1"/>
              <a:t>Wave</a:t>
            </a:r>
            <a:r>
              <a:rPr lang="it-IT" sz="2000" dirty="0"/>
              <a:t>».</a:t>
            </a:r>
          </a:p>
          <a:p>
            <a:pPr lvl="1"/>
            <a:r>
              <a:rPr lang="it-IT" sz="2000" dirty="0"/>
              <a:t>Il cliente che visiona il sito è in grado di vedere le informazioni riguardanti la storia della catena, i servizi offerti e specifiche sui tre centri situati in città diverse, tra cui i contatti e gli orari di apertura.</a:t>
            </a:r>
          </a:p>
          <a:p>
            <a:pPr lvl="1"/>
            <a:r>
              <a:rPr lang="it-IT" sz="2000" dirty="0"/>
              <a:t>È presente una sezione per le news (eventuali offerte) e una sezione informativa per i prodotti che possono essere venduti in negozio.</a:t>
            </a:r>
          </a:p>
          <a:p>
            <a:pPr lvl="1"/>
            <a:r>
              <a:rPr lang="it-IT" sz="2000" dirty="0"/>
              <a:t>Il cliente può prendere un appuntamento online in uno dei tre centri benessere.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6072420-CB2E-4713-8BFF-E5C06545D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4455" y="147184"/>
            <a:ext cx="2879425" cy="6563632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8735F1-67EA-41FE-BFBC-4302291E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46" y="1855114"/>
            <a:ext cx="7913843" cy="31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230380"/>
            <a:ext cx="3709505" cy="6617482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it-IT" sz="2300" b="1" dirty="0"/>
              <a:t>HTML:</a:t>
            </a:r>
            <a:br>
              <a:rPr lang="it-IT" sz="2000" b="1" dirty="0"/>
            </a:br>
            <a:br>
              <a:rPr lang="it-IT" sz="2000" b="1" dirty="0"/>
            </a:br>
            <a:r>
              <a:rPr lang="it-IT" sz="1700" b="0" dirty="0">
                <a:effectLst/>
                <a:latin typeface="Consolas" panose="020B0609020204030204" pitchFamily="49" charset="0"/>
              </a:rPr>
              <a:t>&lt;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   &lt;div id ="overlay"&gt;&lt;/div&gt;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&lt;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&lt;div id="links"&gt;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&lt;a&gt;Home&lt;/a&gt;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&lt;a&gt;About&lt;/a&gt;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&lt;a&gt;Servizi&lt;/a&gt;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&lt;a&gt;News&lt;/a&gt;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&lt;a&gt;Contattaci&lt;/a&gt;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&lt;/div&gt;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&lt;div id="menu"&gt;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&lt;div&gt;&lt;/div&gt;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&lt;div&gt;&lt;/div&gt;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&lt;div&gt;&lt;/div&gt;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&lt;/div&gt;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&lt;/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   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&lt;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=«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700" b="0">
                <a:effectLst/>
                <a:latin typeface="Consolas" panose="020B0609020204030204" pitchFamily="49" charset="0"/>
              </a:rPr>
              <a:t>/resized_logo.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jpg" /&gt;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&lt;h1&gt;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&lt;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&gt;Centro benessere&lt;/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&gt;&lt;/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&lt;strong&gt;QUIET WAVE&lt;/strong&gt;&lt;/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   &lt;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&gt;La tua oasi del relax&lt;/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      &lt;/h1&gt;</a:t>
            </a:r>
          </a:p>
          <a:p>
            <a:pPr marL="0" indent="0">
              <a:buNone/>
            </a:pPr>
            <a:r>
              <a:rPr lang="it-IT" sz="1700" b="0" dirty="0">
                <a:effectLst/>
                <a:latin typeface="Consolas" panose="020B0609020204030204" pitchFamily="49" charset="0"/>
              </a:rPr>
              <a:t>&lt;/</a:t>
            </a:r>
            <a:r>
              <a:rPr lang="it-IT" sz="17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7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0A0261-45DE-4BD3-B815-F4D80A321EC7}"/>
              </a:ext>
            </a:extLst>
          </p:cNvPr>
          <p:cNvSpPr txBox="1">
            <a:spLocks/>
          </p:cNvSpPr>
          <p:nvPr/>
        </p:nvSpPr>
        <p:spPr>
          <a:xfrm>
            <a:off x="4444662" y="586855"/>
            <a:ext cx="3709505" cy="6617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8DD900-02D1-4683-9701-1052C86CD4D7}"/>
              </a:ext>
            </a:extLst>
          </p:cNvPr>
          <p:cNvSpPr txBox="1"/>
          <p:nvPr/>
        </p:nvSpPr>
        <p:spPr>
          <a:xfrm>
            <a:off x="4184374" y="10138"/>
            <a:ext cx="36277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CSS:</a:t>
            </a:r>
            <a:br>
              <a:rPr lang="it-IT" b="1" dirty="0"/>
            </a:br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color: white;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background-image: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(https://media.tacdn.com/media/attractions-splice-spp-674x446/06/73/26/c3.jpg);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background-size: cover;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background-position: center;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position: relative;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display: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flex-direction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column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-items: center;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center;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400px;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line-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1.2;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#overlay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background-color: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(0, 0, 0, 0.3);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position: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absolute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top: 0;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bottom: 0;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100%;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100%;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DE57B79-0F20-4B64-AF6D-5F1D152EC58F}"/>
              </a:ext>
            </a:extLst>
          </p:cNvPr>
          <p:cNvSpPr txBox="1"/>
          <p:nvPr/>
        </p:nvSpPr>
        <p:spPr>
          <a:xfrm>
            <a:off x="8357668" y="10138"/>
            <a:ext cx="3627783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color: white;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background-color: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(0,0,0,0.3);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position: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absolute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12%;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top: 15px;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0;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right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0;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  font-size: 1rem;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2px;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  display: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-end;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-items: center;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200" b="0" dirty="0">
                <a:effectLst/>
                <a:latin typeface="Consolas" panose="020B0609020204030204" pitchFamily="49" charset="0"/>
              </a:rPr>
            </a:b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#menu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display: none;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#menu div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25px;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3px;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5px 7px;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#links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display: none;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t-IT" sz="1200" dirty="0"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#menu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 display: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block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b="1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A8D8270-C7D6-4F1E-B010-01B2485E4CF8}"/>
              </a:ext>
            </a:extLst>
          </p:cNvPr>
          <p:cNvCxnSpPr/>
          <p:nvPr/>
        </p:nvCxnSpPr>
        <p:spPr>
          <a:xfrm>
            <a:off x="8015658" y="123825"/>
            <a:ext cx="0" cy="6591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8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0A0261-45DE-4BD3-B815-F4D80A321EC7}"/>
              </a:ext>
            </a:extLst>
          </p:cNvPr>
          <p:cNvSpPr txBox="1">
            <a:spLocks/>
          </p:cNvSpPr>
          <p:nvPr/>
        </p:nvSpPr>
        <p:spPr>
          <a:xfrm>
            <a:off x="4444662" y="586855"/>
            <a:ext cx="3709505" cy="6617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8DD900-02D1-4683-9701-1052C86CD4D7}"/>
              </a:ext>
            </a:extLst>
          </p:cNvPr>
          <p:cNvSpPr txBox="1"/>
          <p:nvPr/>
        </p:nvSpPr>
        <p:spPr>
          <a:xfrm>
            <a:off x="4184374" y="10138"/>
            <a:ext cx="362778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position: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absolute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top: 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120px;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border-radius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50%;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display: none;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#links a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22px;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6px 8px;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border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2px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solid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white;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border-radius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#links a:hover{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text-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decoration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underline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cursor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pointer;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h1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text-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center;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z-index: 2;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h1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font-size: 1rem;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font-weight: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normal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DE57B79-0F20-4B64-AF6D-5F1D152EC58F}"/>
              </a:ext>
            </a:extLst>
          </p:cNvPr>
          <p:cNvSpPr txBox="1"/>
          <p:nvPr/>
        </p:nvSpPr>
        <p:spPr>
          <a:xfrm>
            <a:off x="8357668" y="10138"/>
            <a:ext cx="362778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h1 strong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color: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goldenrod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font-size: 3.4rem;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10px;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@media (max-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500px)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h1 strong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font-size: 2em;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5px;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h1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font-size: .5em;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 2.5px;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b="1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A8D8270-C7D6-4F1E-B010-01B2485E4CF8}"/>
              </a:ext>
            </a:extLst>
          </p:cNvPr>
          <p:cNvCxnSpPr/>
          <p:nvPr/>
        </p:nvCxnSpPr>
        <p:spPr>
          <a:xfrm>
            <a:off x="8015658" y="123825"/>
            <a:ext cx="0" cy="6591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9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Vedi le slides su «</a:t>
            </a:r>
            <a:r>
              <a:rPr lang="it-IT" sz="2000" dirty="0" err="1"/>
              <a:t>Header</a:t>
            </a:r>
            <a:r>
              <a:rPr lang="it-IT" sz="20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F669AC-2EF8-4DE6-817C-8D6C9F054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1" b="22083"/>
          <a:stretch/>
        </p:blipFill>
        <p:spPr>
          <a:xfrm>
            <a:off x="5753768" y="10138"/>
            <a:ext cx="4802215" cy="66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5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3265</Words>
  <Application>Microsoft Office PowerPoint</Application>
  <PresentationFormat>Widescreen</PresentationFormat>
  <Paragraphs>429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MHW1</vt:lpstr>
      <vt:lpstr>Descrizione del progetto</vt:lpstr>
      <vt:lpstr>Layout complessivo HTML+CSS</vt:lpstr>
      <vt:lpstr>Header</vt:lpstr>
      <vt:lpstr>Header</vt:lpstr>
      <vt:lpstr>Header</vt:lpstr>
      <vt:lpstr>Header</vt:lpstr>
      <vt:lpstr>Menù navigazione</vt:lpstr>
      <vt:lpstr>Sezione contenuti</vt:lpstr>
      <vt:lpstr>Sezione contenuti</vt:lpstr>
      <vt:lpstr>Sezione contenuti</vt:lpstr>
      <vt:lpstr>Sezione contenuti</vt:lpstr>
      <vt:lpstr>Sezione contenuti</vt:lpstr>
      <vt:lpstr>Sezione contenuti</vt:lpstr>
      <vt:lpstr>Footer</vt:lpstr>
      <vt:lpstr>Footer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 </cp:lastModifiedBy>
  <cp:revision>13</cp:revision>
  <dcterms:created xsi:type="dcterms:W3CDTF">2021-03-24T16:57:46Z</dcterms:created>
  <dcterms:modified xsi:type="dcterms:W3CDTF">2021-03-25T19:50:36Z</dcterms:modified>
</cp:coreProperties>
</file>