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76" r:id="rId4"/>
    <p:sldId id="275" r:id="rId5"/>
    <p:sldId id="266" r:id="rId6"/>
    <p:sldId id="262" r:id="rId7"/>
    <p:sldId id="274" r:id="rId8"/>
    <p:sldId id="267" r:id="rId9"/>
    <p:sldId id="268" r:id="rId10"/>
    <p:sldId id="269" r:id="rId11"/>
    <p:sldId id="264" r:id="rId12"/>
    <p:sldId id="270" r:id="rId13"/>
    <p:sldId id="278" r:id="rId14"/>
    <p:sldId id="271" r:id="rId15"/>
    <p:sldId id="260" r:id="rId16"/>
    <p:sldId id="263" r:id="rId17"/>
    <p:sldId id="258" r:id="rId18"/>
    <p:sldId id="259" r:id="rId19"/>
    <p:sldId id="273" r:id="rId20"/>
    <p:sldId id="272" r:id="rId21"/>
    <p:sldId id="279" r:id="rId22"/>
    <p:sldId id="257" r:id="rId2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1392-4D71-B039-055D-29C8C0024CE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3571B457-9DDA-96A5-665B-6B2E1A89F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B83862DC-1043-9C33-6A92-ECE9907EB023}"/>
              </a:ext>
            </a:extLst>
          </p:cNvPr>
          <p:cNvSpPr>
            <a:spLocks noGrp="1"/>
          </p:cNvSpPr>
          <p:nvPr>
            <p:ph type="dt" sz="half" idx="10"/>
          </p:nvPr>
        </p:nvSpPr>
        <p:spPr/>
        <p:txBody>
          <a:bodyPr/>
          <a:lstStyle/>
          <a:p>
            <a:fld id="{1B9B8E97-0465-4144-B190-1AC5A2276413}" type="datetimeFigureOut">
              <a:rPr lang="en-CH" smtClean="0"/>
              <a:t>04.09.23</a:t>
            </a:fld>
            <a:endParaRPr lang="en-CH"/>
          </a:p>
        </p:txBody>
      </p:sp>
      <p:sp>
        <p:nvSpPr>
          <p:cNvPr id="5" name="Footer Placeholder 4">
            <a:extLst>
              <a:ext uri="{FF2B5EF4-FFF2-40B4-BE49-F238E27FC236}">
                <a16:creationId xmlns:a16="http://schemas.microsoft.com/office/drawing/2014/main" id="{39C59A3C-B22C-54E4-8EC7-4491C72E6B0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D1319CE-6C85-A68D-08FA-9D22E496784D}"/>
              </a:ext>
            </a:extLst>
          </p:cNvPr>
          <p:cNvSpPr>
            <a:spLocks noGrp="1"/>
          </p:cNvSpPr>
          <p:nvPr>
            <p:ph type="sldNum" sz="quarter" idx="12"/>
          </p:nvPr>
        </p:nvSpPr>
        <p:spPr/>
        <p:txBody>
          <a:bodyPr/>
          <a:lstStyle/>
          <a:p>
            <a:fld id="{2C60E1AB-6CC3-CB43-A0BB-67DCB8462958}" type="slidenum">
              <a:rPr lang="en-CH" smtClean="0"/>
              <a:t>‹#›</a:t>
            </a:fld>
            <a:endParaRPr lang="en-CH"/>
          </a:p>
        </p:txBody>
      </p:sp>
    </p:spTree>
    <p:extLst>
      <p:ext uri="{BB962C8B-B14F-4D97-AF65-F5344CB8AC3E}">
        <p14:creationId xmlns:p14="http://schemas.microsoft.com/office/powerpoint/2010/main" val="368783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3687-A374-64B2-E2E1-4778CC161290}"/>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0B56B52-EE1E-FC5D-7195-E6E15770C7E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2F2DAE4-EA65-86B7-7181-AF86335DB565}"/>
              </a:ext>
            </a:extLst>
          </p:cNvPr>
          <p:cNvSpPr>
            <a:spLocks noGrp="1"/>
          </p:cNvSpPr>
          <p:nvPr>
            <p:ph type="dt" sz="half" idx="10"/>
          </p:nvPr>
        </p:nvSpPr>
        <p:spPr/>
        <p:txBody>
          <a:bodyPr/>
          <a:lstStyle/>
          <a:p>
            <a:fld id="{1B9B8E97-0465-4144-B190-1AC5A2276413}" type="datetimeFigureOut">
              <a:rPr lang="en-CH" smtClean="0"/>
              <a:t>04.09.23</a:t>
            </a:fld>
            <a:endParaRPr lang="en-CH"/>
          </a:p>
        </p:txBody>
      </p:sp>
      <p:sp>
        <p:nvSpPr>
          <p:cNvPr id="5" name="Footer Placeholder 4">
            <a:extLst>
              <a:ext uri="{FF2B5EF4-FFF2-40B4-BE49-F238E27FC236}">
                <a16:creationId xmlns:a16="http://schemas.microsoft.com/office/drawing/2014/main" id="{09AD1327-F36D-A7A2-18A9-3FC262FAFA3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10F4479-521B-215E-AD07-9C70B9BB3556}"/>
              </a:ext>
            </a:extLst>
          </p:cNvPr>
          <p:cNvSpPr>
            <a:spLocks noGrp="1"/>
          </p:cNvSpPr>
          <p:nvPr>
            <p:ph type="sldNum" sz="quarter" idx="12"/>
          </p:nvPr>
        </p:nvSpPr>
        <p:spPr/>
        <p:txBody>
          <a:bodyPr/>
          <a:lstStyle/>
          <a:p>
            <a:fld id="{2C60E1AB-6CC3-CB43-A0BB-67DCB8462958}" type="slidenum">
              <a:rPr lang="en-CH" smtClean="0"/>
              <a:t>‹#›</a:t>
            </a:fld>
            <a:endParaRPr lang="en-CH"/>
          </a:p>
        </p:txBody>
      </p:sp>
    </p:spTree>
    <p:extLst>
      <p:ext uri="{BB962C8B-B14F-4D97-AF65-F5344CB8AC3E}">
        <p14:creationId xmlns:p14="http://schemas.microsoft.com/office/powerpoint/2010/main" val="4099848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9CFC3B-B91E-1176-FBDC-2D5AE6CF533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A670886-1510-AE60-D9F3-FA34A5E404B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CB94633-86CB-6DA2-4DED-A4CA1301C6FB}"/>
              </a:ext>
            </a:extLst>
          </p:cNvPr>
          <p:cNvSpPr>
            <a:spLocks noGrp="1"/>
          </p:cNvSpPr>
          <p:nvPr>
            <p:ph type="dt" sz="half" idx="10"/>
          </p:nvPr>
        </p:nvSpPr>
        <p:spPr/>
        <p:txBody>
          <a:bodyPr/>
          <a:lstStyle/>
          <a:p>
            <a:fld id="{1B9B8E97-0465-4144-B190-1AC5A2276413}" type="datetimeFigureOut">
              <a:rPr lang="en-CH" smtClean="0"/>
              <a:t>04.09.23</a:t>
            </a:fld>
            <a:endParaRPr lang="en-CH"/>
          </a:p>
        </p:txBody>
      </p:sp>
      <p:sp>
        <p:nvSpPr>
          <p:cNvPr id="5" name="Footer Placeholder 4">
            <a:extLst>
              <a:ext uri="{FF2B5EF4-FFF2-40B4-BE49-F238E27FC236}">
                <a16:creationId xmlns:a16="http://schemas.microsoft.com/office/drawing/2014/main" id="{CE830535-4AE5-CD9A-FA22-91F395C68FA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682362-3085-E492-9118-8047D8E2B2C7}"/>
              </a:ext>
            </a:extLst>
          </p:cNvPr>
          <p:cNvSpPr>
            <a:spLocks noGrp="1"/>
          </p:cNvSpPr>
          <p:nvPr>
            <p:ph type="sldNum" sz="quarter" idx="12"/>
          </p:nvPr>
        </p:nvSpPr>
        <p:spPr/>
        <p:txBody>
          <a:bodyPr/>
          <a:lstStyle/>
          <a:p>
            <a:fld id="{2C60E1AB-6CC3-CB43-A0BB-67DCB8462958}" type="slidenum">
              <a:rPr lang="en-CH" smtClean="0"/>
              <a:t>‹#›</a:t>
            </a:fld>
            <a:endParaRPr lang="en-CH"/>
          </a:p>
        </p:txBody>
      </p:sp>
    </p:spTree>
    <p:extLst>
      <p:ext uri="{BB962C8B-B14F-4D97-AF65-F5344CB8AC3E}">
        <p14:creationId xmlns:p14="http://schemas.microsoft.com/office/powerpoint/2010/main" val="143742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81DEB-7724-BA38-7697-AA8C0A6F987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E6FB2EF-A67D-2F62-BED1-27C712809D9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55E7BA4-F184-D8A4-5EF6-7718AAAD5D9F}"/>
              </a:ext>
            </a:extLst>
          </p:cNvPr>
          <p:cNvSpPr>
            <a:spLocks noGrp="1"/>
          </p:cNvSpPr>
          <p:nvPr>
            <p:ph type="dt" sz="half" idx="10"/>
          </p:nvPr>
        </p:nvSpPr>
        <p:spPr/>
        <p:txBody>
          <a:bodyPr/>
          <a:lstStyle/>
          <a:p>
            <a:fld id="{1B9B8E97-0465-4144-B190-1AC5A2276413}" type="datetimeFigureOut">
              <a:rPr lang="en-CH" smtClean="0"/>
              <a:t>04.09.23</a:t>
            </a:fld>
            <a:endParaRPr lang="en-CH"/>
          </a:p>
        </p:txBody>
      </p:sp>
      <p:sp>
        <p:nvSpPr>
          <p:cNvPr id="5" name="Footer Placeholder 4">
            <a:extLst>
              <a:ext uri="{FF2B5EF4-FFF2-40B4-BE49-F238E27FC236}">
                <a16:creationId xmlns:a16="http://schemas.microsoft.com/office/drawing/2014/main" id="{CC1D7607-EB2E-4A84-DCB7-7CA2A8B9EBB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D172F44-6440-CDA3-705D-25DF65D0EF97}"/>
              </a:ext>
            </a:extLst>
          </p:cNvPr>
          <p:cNvSpPr>
            <a:spLocks noGrp="1"/>
          </p:cNvSpPr>
          <p:nvPr>
            <p:ph type="sldNum" sz="quarter" idx="12"/>
          </p:nvPr>
        </p:nvSpPr>
        <p:spPr/>
        <p:txBody>
          <a:bodyPr/>
          <a:lstStyle/>
          <a:p>
            <a:fld id="{2C60E1AB-6CC3-CB43-A0BB-67DCB8462958}" type="slidenum">
              <a:rPr lang="en-CH" smtClean="0"/>
              <a:t>‹#›</a:t>
            </a:fld>
            <a:endParaRPr lang="en-CH"/>
          </a:p>
        </p:txBody>
      </p:sp>
    </p:spTree>
    <p:extLst>
      <p:ext uri="{BB962C8B-B14F-4D97-AF65-F5344CB8AC3E}">
        <p14:creationId xmlns:p14="http://schemas.microsoft.com/office/powerpoint/2010/main" val="82464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A145-3BB9-BFB9-A144-2AC4470204D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582724CC-1739-2412-A3F0-12339C9F5B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D9E4408-B821-DFD1-65CB-A220DEA1D1C4}"/>
              </a:ext>
            </a:extLst>
          </p:cNvPr>
          <p:cNvSpPr>
            <a:spLocks noGrp="1"/>
          </p:cNvSpPr>
          <p:nvPr>
            <p:ph type="dt" sz="half" idx="10"/>
          </p:nvPr>
        </p:nvSpPr>
        <p:spPr/>
        <p:txBody>
          <a:bodyPr/>
          <a:lstStyle/>
          <a:p>
            <a:fld id="{1B9B8E97-0465-4144-B190-1AC5A2276413}" type="datetimeFigureOut">
              <a:rPr lang="en-CH" smtClean="0"/>
              <a:t>04.09.23</a:t>
            </a:fld>
            <a:endParaRPr lang="en-CH"/>
          </a:p>
        </p:txBody>
      </p:sp>
      <p:sp>
        <p:nvSpPr>
          <p:cNvPr id="5" name="Footer Placeholder 4">
            <a:extLst>
              <a:ext uri="{FF2B5EF4-FFF2-40B4-BE49-F238E27FC236}">
                <a16:creationId xmlns:a16="http://schemas.microsoft.com/office/drawing/2014/main" id="{49C8BD60-FFD0-475E-9514-FAF62AC90AA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21F6B31-0D60-04CC-0708-E1FE6E2EB916}"/>
              </a:ext>
            </a:extLst>
          </p:cNvPr>
          <p:cNvSpPr>
            <a:spLocks noGrp="1"/>
          </p:cNvSpPr>
          <p:nvPr>
            <p:ph type="sldNum" sz="quarter" idx="12"/>
          </p:nvPr>
        </p:nvSpPr>
        <p:spPr/>
        <p:txBody>
          <a:bodyPr/>
          <a:lstStyle/>
          <a:p>
            <a:fld id="{2C60E1AB-6CC3-CB43-A0BB-67DCB8462958}" type="slidenum">
              <a:rPr lang="en-CH" smtClean="0"/>
              <a:t>‹#›</a:t>
            </a:fld>
            <a:endParaRPr lang="en-CH"/>
          </a:p>
        </p:txBody>
      </p:sp>
    </p:spTree>
    <p:extLst>
      <p:ext uri="{BB962C8B-B14F-4D97-AF65-F5344CB8AC3E}">
        <p14:creationId xmlns:p14="http://schemas.microsoft.com/office/powerpoint/2010/main" val="2818121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DFF5-6309-14C4-13E6-98AB698BC9D6}"/>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0479F852-34C5-03A3-F42C-F8BF8F95B56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4AC45D8C-D2E5-B7E6-0951-7929A57BC67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AAD6CFC5-0AD1-E574-2B04-754EE81A5517}"/>
              </a:ext>
            </a:extLst>
          </p:cNvPr>
          <p:cNvSpPr>
            <a:spLocks noGrp="1"/>
          </p:cNvSpPr>
          <p:nvPr>
            <p:ph type="dt" sz="half" idx="10"/>
          </p:nvPr>
        </p:nvSpPr>
        <p:spPr/>
        <p:txBody>
          <a:bodyPr/>
          <a:lstStyle/>
          <a:p>
            <a:fld id="{1B9B8E97-0465-4144-B190-1AC5A2276413}" type="datetimeFigureOut">
              <a:rPr lang="en-CH" smtClean="0"/>
              <a:t>04.09.23</a:t>
            </a:fld>
            <a:endParaRPr lang="en-CH"/>
          </a:p>
        </p:txBody>
      </p:sp>
      <p:sp>
        <p:nvSpPr>
          <p:cNvPr id="6" name="Footer Placeholder 5">
            <a:extLst>
              <a:ext uri="{FF2B5EF4-FFF2-40B4-BE49-F238E27FC236}">
                <a16:creationId xmlns:a16="http://schemas.microsoft.com/office/drawing/2014/main" id="{01F18306-2C29-294B-1A13-A400AAA9CFB7}"/>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5A9BB21-9C50-58EB-BFC7-1567815D07DD}"/>
              </a:ext>
            </a:extLst>
          </p:cNvPr>
          <p:cNvSpPr>
            <a:spLocks noGrp="1"/>
          </p:cNvSpPr>
          <p:nvPr>
            <p:ph type="sldNum" sz="quarter" idx="12"/>
          </p:nvPr>
        </p:nvSpPr>
        <p:spPr/>
        <p:txBody>
          <a:bodyPr/>
          <a:lstStyle/>
          <a:p>
            <a:fld id="{2C60E1AB-6CC3-CB43-A0BB-67DCB8462958}" type="slidenum">
              <a:rPr lang="en-CH" smtClean="0"/>
              <a:t>‹#›</a:t>
            </a:fld>
            <a:endParaRPr lang="en-CH"/>
          </a:p>
        </p:txBody>
      </p:sp>
    </p:spTree>
    <p:extLst>
      <p:ext uri="{BB962C8B-B14F-4D97-AF65-F5344CB8AC3E}">
        <p14:creationId xmlns:p14="http://schemas.microsoft.com/office/powerpoint/2010/main" val="1931332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C82E-E200-178B-1671-22960142A4F0}"/>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0E443B6-1C97-9168-671A-D2815534E0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53255C3-9AFD-66CC-479A-56F36D213B4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FBA7F60B-2623-C191-B25E-2BE9F1D46F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745748B-1950-9E82-AD68-5D9D44CA761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D93B3CB3-C0A4-B425-816E-E3EC0A8FAA4E}"/>
              </a:ext>
            </a:extLst>
          </p:cNvPr>
          <p:cNvSpPr>
            <a:spLocks noGrp="1"/>
          </p:cNvSpPr>
          <p:nvPr>
            <p:ph type="dt" sz="half" idx="10"/>
          </p:nvPr>
        </p:nvSpPr>
        <p:spPr/>
        <p:txBody>
          <a:bodyPr/>
          <a:lstStyle/>
          <a:p>
            <a:fld id="{1B9B8E97-0465-4144-B190-1AC5A2276413}" type="datetimeFigureOut">
              <a:rPr lang="en-CH" smtClean="0"/>
              <a:t>04.09.23</a:t>
            </a:fld>
            <a:endParaRPr lang="en-CH"/>
          </a:p>
        </p:txBody>
      </p:sp>
      <p:sp>
        <p:nvSpPr>
          <p:cNvPr id="8" name="Footer Placeholder 7">
            <a:extLst>
              <a:ext uri="{FF2B5EF4-FFF2-40B4-BE49-F238E27FC236}">
                <a16:creationId xmlns:a16="http://schemas.microsoft.com/office/drawing/2014/main" id="{D849BE58-5842-BABC-FF92-59A177298B75}"/>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6E8F4A2F-EF90-8D41-2B83-CAFAB165002E}"/>
              </a:ext>
            </a:extLst>
          </p:cNvPr>
          <p:cNvSpPr>
            <a:spLocks noGrp="1"/>
          </p:cNvSpPr>
          <p:nvPr>
            <p:ph type="sldNum" sz="quarter" idx="12"/>
          </p:nvPr>
        </p:nvSpPr>
        <p:spPr/>
        <p:txBody>
          <a:bodyPr/>
          <a:lstStyle/>
          <a:p>
            <a:fld id="{2C60E1AB-6CC3-CB43-A0BB-67DCB8462958}" type="slidenum">
              <a:rPr lang="en-CH" smtClean="0"/>
              <a:t>‹#›</a:t>
            </a:fld>
            <a:endParaRPr lang="en-CH"/>
          </a:p>
        </p:txBody>
      </p:sp>
    </p:spTree>
    <p:extLst>
      <p:ext uri="{BB962C8B-B14F-4D97-AF65-F5344CB8AC3E}">
        <p14:creationId xmlns:p14="http://schemas.microsoft.com/office/powerpoint/2010/main" val="3849208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B2DF8-E156-F764-02C2-8E70029A04A0}"/>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40B0CB1F-83F7-35A6-2FA2-F3AB38FD409D}"/>
              </a:ext>
            </a:extLst>
          </p:cNvPr>
          <p:cNvSpPr>
            <a:spLocks noGrp="1"/>
          </p:cNvSpPr>
          <p:nvPr>
            <p:ph type="dt" sz="half" idx="10"/>
          </p:nvPr>
        </p:nvSpPr>
        <p:spPr/>
        <p:txBody>
          <a:bodyPr/>
          <a:lstStyle/>
          <a:p>
            <a:fld id="{1B9B8E97-0465-4144-B190-1AC5A2276413}" type="datetimeFigureOut">
              <a:rPr lang="en-CH" smtClean="0"/>
              <a:t>04.09.23</a:t>
            </a:fld>
            <a:endParaRPr lang="en-CH"/>
          </a:p>
        </p:txBody>
      </p:sp>
      <p:sp>
        <p:nvSpPr>
          <p:cNvPr id="4" name="Footer Placeholder 3">
            <a:extLst>
              <a:ext uri="{FF2B5EF4-FFF2-40B4-BE49-F238E27FC236}">
                <a16:creationId xmlns:a16="http://schemas.microsoft.com/office/drawing/2014/main" id="{825B65C7-7BC0-94FF-7B43-463A2FE71AC1}"/>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170E555-4E92-4B4F-5A52-6391DF07145C}"/>
              </a:ext>
            </a:extLst>
          </p:cNvPr>
          <p:cNvSpPr>
            <a:spLocks noGrp="1"/>
          </p:cNvSpPr>
          <p:nvPr>
            <p:ph type="sldNum" sz="quarter" idx="12"/>
          </p:nvPr>
        </p:nvSpPr>
        <p:spPr/>
        <p:txBody>
          <a:bodyPr/>
          <a:lstStyle/>
          <a:p>
            <a:fld id="{2C60E1AB-6CC3-CB43-A0BB-67DCB8462958}" type="slidenum">
              <a:rPr lang="en-CH" smtClean="0"/>
              <a:t>‹#›</a:t>
            </a:fld>
            <a:endParaRPr lang="en-CH"/>
          </a:p>
        </p:txBody>
      </p:sp>
    </p:spTree>
    <p:extLst>
      <p:ext uri="{BB962C8B-B14F-4D97-AF65-F5344CB8AC3E}">
        <p14:creationId xmlns:p14="http://schemas.microsoft.com/office/powerpoint/2010/main" val="66521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7AE5FE-C8B0-14C9-AF4B-BD8DC58B395A}"/>
              </a:ext>
            </a:extLst>
          </p:cNvPr>
          <p:cNvSpPr>
            <a:spLocks noGrp="1"/>
          </p:cNvSpPr>
          <p:nvPr>
            <p:ph type="dt" sz="half" idx="10"/>
          </p:nvPr>
        </p:nvSpPr>
        <p:spPr/>
        <p:txBody>
          <a:bodyPr/>
          <a:lstStyle/>
          <a:p>
            <a:fld id="{1B9B8E97-0465-4144-B190-1AC5A2276413}" type="datetimeFigureOut">
              <a:rPr lang="en-CH" smtClean="0"/>
              <a:t>04.09.23</a:t>
            </a:fld>
            <a:endParaRPr lang="en-CH"/>
          </a:p>
        </p:txBody>
      </p:sp>
      <p:sp>
        <p:nvSpPr>
          <p:cNvPr id="3" name="Footer Placeholder 2">
            <a:extLst>
              <a:ext uri="{FF2B5EF4-FFF2-40B4-BE49-F238E27FC236}">
                <a16:creationId xmlns:a16="http://schemas.microsoft.com/office/drawing/2014/main" id="{E023A41D-CCCD-A8A2-12D1-4878B5691F6F}"/>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72D1E0C2-7290-1936-FB5E-EF58BE3E8D72}"/>
              </a:ext>
            </a:extLst>
          </p:cNvPr>
          <p:cNvSpPr>
            <a:spLocks noGrp="1"/>
          </p:cNvSpPr>
          <p:nvPr>
            <p:ph type="sldNum" sz="quarter" idx="12"/>
          </p:nvPr>
        </p:nvSpPr>
        <p:spPr/>
        <p:txBody>
          <a:bodyPr/>
          <a:lstStyle/>
          <a:p>
            <a:fld id="{2C60E1AB-6CC3-CB43-A0BB-67DCB8462958}" type="slidenum">
              <a:rPr lang="en-CH" smtClean="0"/>
              <a:t>‹#›</a:t>
            </a:fld>
            <a:endParaRPr lang="en-CH"/>
          </a:p>
        </p:txBody>
      </p:sp>
    </p:spTree>
    <p:extLst>
      <p:ext uri="{BB962C8B-B14F-4D97-AF65-F5344CB8AC3E}">
        <p14:creationId xmlns:p14="http://schemas.microsoft.com/office/powerpoint/2010/main" val="1406096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B4C3-8D88-A7BF-3DE1-45185E2DFE6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FB2E4A3E-11B2-3ED1-3876-8813ADF86A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1B55338B-7D43-2BFF-7956-AC3D3BBC9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A2F0AD0-2B2D-E513-E749-88CDFA24456C}"/>
              </a:ext>
            </a:extLst>
          </p:cNvPr>
          <p:cNvSpPr>
            <a:spLocks noGrp="1"/>
          </p:cNvSpPr>
          <p:nvPr>
            <p:ph type="dt" sz="half" idx="10"/>
          </p:nvPr>
        </p:nvSpPr>
        <p:spPr/>
        <p:txBody>
          <a:bodyPr/>
          <a:lstStyle/>
          <a:p>
            <a:fld id="{1B9B8E97-0465-4144-B190-1AC5A2276413}" type="datetimeFigureOut">
              <a:rPr lang="en-CH" smtClean="0"/>
              <a:t>04.09.23</a:t>
            </a:fld>
            <a:endParaRPr lang="en-CH"/>
          </a:p>
        </p:txBody>
      </p:sp>
      <p:sp>
        <p:nvSpPr>
          <p:cNvPr id="6" name="Footer Placeholder 5">
            <a:extLst>
              <a:ext uri="{FF2B5EF4-FFF2-40B4-BE49-F238E27FC236}">
                <a16:creationId xmlns:a16="http://schemas.microsoft.com/office/drawing/2014/main" id="{B0013528-BBC3-F18D-BA6E-86D882AC6E47}"/>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FD8A7AC-A17F-8E80-F547-22825B7437D8}"/>
              </a:ext>
            </a:extLst>
          </p:cNvPr>
          <p:cNvSpPr>
            <a:spLocks noGrp="1"/>
          </p:cNvSpPr>
          <p:nvPr>
            <p:ph type="sldNum" sz="quarter" idx="12"/>
          </p:nvPr>
        </p:nvSpPr>
        <p:spPr/>
        <p:txBody>
          <a:bodyPr/>
          <a:lstStyle/>
          <a:p>
            <a:fld id="{2C60E1AB-6CC3-CB43-A0BB-67DCB8462958}" type="slidenum">
              <a:rPr lang="en-CH" smtClean="0"/>
              <a:t>‹#›</a:t>
            </a:fld>
            <a:endParaRPr lang="en-CH"/>
          </a:p>
        </p:txBody>
      </p:sp>
    </p:spTree>
    <p:extLst>
      <p:ext uri="{BB962C8B-B14F-4D97-AF65-F5344CB8AC3E}">
        <p14:creationId xmlns:p14="http://schemas.microsoft.com/office/powerpoint/2010/main" val="207609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C379-431E-0F0C-673C-014928A7D9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E748B635-B44F-4446-1D83-9B4CF9070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941E994E-6702-95E0-68DD-D5C4A94B0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60E7ED-6E81-5B1B-C5C6-4E3296A4EFC1}"/>
              </a:ext>
            </a:extLst>
          </p:cNvPr>
          <p:cNvSpPr>
            <a:spLocks noGrp="1"/>
          </p:cNvSpPr>
          <p:nvPr>
            <p:ph type="dt" sz="half" idx="10"/>
          </p:nvPr>
        </p:nvSpPr>
        <p:spPr/>
        <p:txBody>
          <a:bodyPr/>
          <a:lstStyle/>
          <a:p>
            <a:fld id="{1B9B8E97-0465-4144-B190-1AC5A2276413}" type="datetimeFigureOut">
              <a:rPr lang="en-CH" smtClean="0"/>
              <a:t>04.09.23</a:t>
            </a:fld>
            <a:endParaRPr lang="en-CH"/>
          </a:p>
        </p:txBody>
      </p:sp>
      <p:sp>
        <p:nvSpPr>
          <p:cNvPr id="6" name="Footer Placeholder 5">
            <a:extLst>
              <a:ext uri="{FF2B5EF4-FFF2-40B4-BE49-F238E27FC236}">
                <a16:creationId xmlns:a16="http://schemas.microsoft.com/office/drawing/2014/main" id="{89D4CB77-917E-2FDE-000E-9D9F08EDB4B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F19CAC40-A200-5058-C100-785B33FBF989}"/>
              </a:ext>
            </a:extLst>
          </p:cNvPr>
          <p:cNvSpPr>
            <a:spLocks noGrp="1"/>
          </p:cNvSpPr>
          <p:nvPr>
            <p:ph type="sldNum" sz="quarter" idx="12"/>
          </p:nvPr>
        </p:nvSpPr>
        <p:spPr/>
        <p:txBody>
          <a:bodyPr/>
          <a:lstStyle/>
          <a:p>
            <a:fld id="{2C60E1AB-6CC3-CB43-A0BB-67DCB8462958}" type="slidenum">
              <a:rPr lang="en-CH" smtClean="0"/>
              <a:t>‹#›</a:t>
            </a:fld>
            <a:endParaRPr lang="en-CH"/>
          </a:p>
        </p:txBody>
      </p:sp>
    </p:spTree>
    <p:extLst>
      <p:ext uri="{BB962C8B-B14F-4D97-AF65-F5344CB8AC3E}">
        <p14:creationId xmlns:p14="http://schemas.microsoft.com/office/powerpoint/2010/main" val="405038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D2752-D078-54BC-B8C5-CE2ED48F64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CH" dirty="0"/>
          </a:p>
        </p:txBody>
      </p:sp>
      <p:sp>
        <p:nvSpPr>
          <p:cNvPr id="3" name="Text Placeholder 2">
            <a:extLst>
              <a:ext uri="{FF2B5EF4-FFF2-40B4-BE49-F238E27FC236}">
                <a16:creationId xmlns:a16="http://schemas.microsoft.com/office/drawing/2014/main" id="{85ED0E0A-AE6E-9A2C-DD7B-10B7ADC74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sp>
        <p:nvSpPr>
          <p:cNvPr id="4" name="Date Placeholder 3">
            <a:extLst>
              <a:ext uri="{FF2B5EF4-FFF2-40B4-BE49-F238E27FC236}">
                <a16:creationId xmlns:a16="http://schemas.microsoft.com/office/drawing/2014/main" id="{96880A47-39A0-0B1D-3A9C-C9CBB824F7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1B9B8E97-0465-4144-B190-1AC5A2276413}" type="datetimeFigureOut">
              <a:rPr lang="en-CH" smtClean="0"/>
              <a:pPr/>
              <a:t>04.09.23</a:t>
            </a:fld>
            <a:endParaRPr lang="en-CH" dirty="0"/>
          </a:p>
        </p:txBody>
      </p:sp>
      <p:sp>
        <p:nvSpPr>
          <p:cNvPr id="5" name="Footer Placeholder 4">
            <a:extLst>
              <a:ext uri="{FF2B5EF4-FFF2-40B4-BE49-F238E27FC236}">
                <a16:creationId xmlns:a16="http://schemas.microsoft.com/office/drawing/2014/main" id="{6858190D-7B11-15ED-0A5F-19953FE90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CH" dirty="0"/>
          </a:p>
        </p:txBody>
      </p:sp>
      <p:sp>
        <p:nvSpPr>
          <p:cNvPr id="6" name="Slide Number Placeholder 5">
            <a:extLst>
              <a:ext uri="{FF2B5EF4-FFF2-40B4-BE49-F238E27FC236}">
                <a16:creationId xmlns:a16="http://schemas.microsoft.com/office/drawing/2014/main" id="{02B7CFFC-3066-500B-96B5-BD26B8CEF8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2C60E1AB-6CC3-CB43-A0BB-67DCB8462958}" type="slidenum">
              <a:rPr lang="en-CH" smtClean="0"/>
              <a:pPr/>
              <a:t>‹#›</a:t>
            </a:fld>
            <a:endParaRPr lang="en-CH" dirty="0"/>
          </a:p>
        </p:txBody>
      </p:sp>
      <p:pic>
        <p:nvPicPr>
          <p:cNvPr id="7" name="Picture 2" descr="Download HSLU Hochschule Luzern 2022 Logo PNG and Vector (PDF, SVG, Ai,  EPS) Free">
            <a:extLst>
              <a:ext uri="{FF2B5EF4-FFF2-40B4-BE49-F238E27FC236}">
                <a16:creationId xmlns:a16="http://schemas.microsoft.com/office/drawing/2014/main" id="{63FDECDB-2AEA-895E-5258-04F34B217DB7}"/>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t="32697" b="32797"/>
          <a:stretch/>
        </p:blipFill>
        <p:spPr bwMode="auto">
          <a:xfrm>
            <a:off x="9939130" y="0"/>
            <a:ext cx="2252870" cy="580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47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umberto.michelucci@hslu.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1D47F-AA20-2EA9-084E-E67F40B74468}"/>
              </a:ext>
            </a:extLst>
          </p:cNvPr>
          <p:cNvSpPr>
            <a:spLocks noGrp="1"/>
          </p:cNvSpPr>
          <p:nvPr>
            <p:ph type="ctrTitle"/>
          </p:nvPr>
        </p:nvSpPr>
        <p:spPr/>
        <p:txBody>
          <a:bodyPr/>
          <a:lstStyle/>
          <a:p>
            <a:r>
              <a:rPr lang="en-CH" dirty="0">
                <a:latin typeface="Arial" panose="020B0604020202020204" pitchFamily="34" charset="0"/>
                <a:cs typeface="Arial" panose="020B0604020202020204" pitchFamily="34" charset="0"/>
              </a:rPr>
              <a:t>Computer Vision</a:t>
            </a:r>
          </a:p>
        </p:txBody>
      </p:sp>
      <p:sp>
        <p:nvSpPr>
          <p:cNvPr id="3" name="Subtitle 2">
            <a:extLst>
              <a:ext uri="{FF2B5EF4-FFF2-40B4-BE49-F238E27FC236}">
                <a16:creationId xmlns:a16="http://schemas.microsoft.com/office/drawing/2014/main" id="{86C23C77-EB77-F7BF-D880-C94F2A360F24}"/>
              </a:ext>
            </a:extLst>
          </p:cNvPr>
          <p:cNvSpPr>
            <a:spLocks noGrp="1"/>
          </p:cNvSpPr>
          <p:nvPr>
            <p:ph type="subTitle" idx="1"/>
          </p:nvPr>
        </p:nvSpPr>
        <p:spPr/>
        <p:txBody>
          <a:bodyPr/>
          <a:lstStyle/>
          <a:p>
            <a:r>
              <a:rPr lang="en-CH" sz="3200" dirty="0">
                <a:latin typeface="Arial" panose="020B0604020202020204" pitchFamily="34" charset="0"/>
                <a:cs typeface="Arial" panose="020B0604020202020204" pitchFamily="34" charset="0"/>
              </a:rPr>
              <a:t>An Introduction</a:t>
            </a:r>
          </a:p>
          <a:p>
            <a:r>
              <a:rPr lang="en-CH" dirty="0">
                <a:cs typeface="Arial" panose="020B0604020202020204" pitchFamily="34" charset="0"/>
              </a:rPr>
              <a:t>Dr. Umberto Michelucci</a:t>
            </a:r>
          </a:p>
          <a:p>
            <a:r>
              <a:rPr lang="en-GB" dirty="0">
                <a:latin typeface="Arial" panose="020B0604020202020204" pitchFamily="34" charset="0"/>
                <a:cs typeface="Arial" panose="020B0604020202020204" pitchFamily="34" charset="0"/>
                <a:hlinkClick r:id="rId2"/>
              </a:rPr>
              <a:t>u</a:t>
            </a:r>
            <a:r>
              <a:rPr lang="en-CH" dirty="0">
                <a:latin typeface="Arial" panose="020B0604020202020204" pitchFamily="34" charset="0"/>
                <a:cs typeface="Arial" panose="020B0604020202020204" pitchFamily="34" charset="0"/>
                <a:hlinkClick r:id="rId2"/>
              </a:rPr>
              <a:t>mberto.michelucci@hslu.ch</a:t>
            </a:r>
            <a:endParaRPr lang="en-C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46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2942A-FC69-55BF-1520-F541CDAAFDE1}"/>
              </a:ext>
            </a:extLst>
          </p:cNvPr>
          <p:cNvSpPr>
            <a:spLocks noGrp="1"/>
          </p:cNvSpPr>
          <p:nvPr>
            <p:ph type="title"/>
          </p:nvPr>
        </p:nvSpPr>
        <p:spPr/>
        <p:txBody>
          <a:bodyPr/>
          <a:lstStyle/>
          <a:p>
            <a:r>
              <a:rPr lang="en-GB" dirty="0"/>
              <a:t>CIE 1931 </a:t>
            </a:r>
            <a:r>
              <a:rPr lang="en-GB" dirty="0" err="1"/>
              <a:t>color</a:t>
            </a:r>
            <a:r>
              <a:rPr lang="en-GB" dirty="0"/>
              <a:t> space (XYZ)</a:t>
            </a:r>
            <a:endParaRPr lang="en-CH" dirty="0"/>
          </a:p>
        </p:txBody>
      </p:sp>
      <p:pic>
        <p:nvPicPr>
          <p:cNvPr id="4" name="Picture 3">
            <a:extLst>
              <a:ext uri="{FF2B5EF4-FFF2-40B4-BE49-F238E27FC236}">
                <a16:creationId xmlns:a16="http://schemas.microsoft.com/office/drawing/2014/main" id="{A2022E07-7A52-6295-1986-8E06FD68DA40}"/>
              </a:ext>
            </a:extLst>
          </p:cNvPr>
          <p:cNvPicPr>
            <a:picLocks noChangeAspect="1"/>
          </p:cNvPicPr>
          <p:nvPr/>
        </p:nvPicPr>
        <p:blipFill>
          <a:blip r:embed="rId2"/>
          <a:stretch>
            <a:fillRect/>
          </a:stretch>
        </p:blipFill>
        <p:spPr>
          <a:xfrm>
            <a:off x="3052417" y="4810540"/>
            <a:ext cx="6087165" cy="1229139"/>
          </a:xfrm>
          <a:prstGeom prst="rect">
            <a:avLst/>
          </a:prstGeom>
        </p:spPr>
      </p:pic>
      <p:sp>
        <p:nvSpPr>
          <p:cNvPr id="5" name="TextBox 4">
            <a:extLst>
              <a:ext uri="{FF2B5EF4-FFF2-40B4-BE49-F238E27FC236}">
                <a16:creationId xmlns:a16="http://schemas.microsoft.com/office/drawing/2014/main" id="{5768DF2E-9477-C305-0754-DCE1F7A34C06}"/>
              </a:ext>
            </a:extLst>
          </p:cNvPr>
          <p:cNvSpPr txBox="1"/>
          <p:nvPr/>
        </p:nvSpPr>
        <p:spPr>
          <a:xfrm>
            <a:off x="993913" y="1819453"/>
            <a:ext cx="9869557" cy="2246769"/>
          </a:xfrm>
          <a:prstGeom prst="rect">
            <a:avLst/>
          </a:prstGeom>
          <a:noFill/>
        </p:spPr>
        <p:txBody>
          <a:bodyPr wrap="square" rtlCol="0">
            <a:spAutoFit/>
          </a:bodyPr>
          <a:lstStyle/>
          <a:p>
            <a:r>
              <a:rPr lang="en-CH" sz="2800" dirty="0">
                <a:latin typeface="Arial" panose="020B0604020202020204" pitchFamily="34" charset="0"/>
                <a:cs typeface="Arial" panose="020B0604020202020204" pitchFamily="34" charset="0"/>
              </a:rPr>
              <a:t>X,Y, Z values are obtained by various mathematical approximations from the response (modelled) of the human eye to a specific light.</a:t>
            </a:r>
          </a:p>
          <a:p>
            <a:endParaRPr lang="en-CH" sz="2800" dirty="0">
              <a:latin typeface="Arial" panose="020B0604020202020204" pitchFamily="34" charset="0"/>
              <a:cs typeface="Arial" panose="020B0604020202020204" pitchFamily="34" charset="0"/>
            </a:endParaRPr>
          </a:p>
          <a:p>
            <a:r>
              <a:rPr lang="en-CH" sz="2800" dirty="0">
                <a:latin typeface="Arial" panose="020B0604020202020204" pitchFamily="34" charset="0"/>
                <a:cs typeface="Arial" panose="020B0604020202020204" pitchFamily="34" charset="0"/>
              </a:rPr>
              <a:t>Example of an approximation:</a:t>
            </a:r>
          </a:p>
        </p:txBody>
      </p:sp>
    </p:spTree>
    <p:extLst>
      <p:ext uri="{BB962C8B-B14F-4D97-AF65-F5344CB8AC3E}">
        <p14:creationId xmlns:p14="http://schemas.microsoft.com/office/powerpoint/2010/main" val="1442168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FB75-7FF8-25DA-8917-C890BD3AD13E}"/>
              </a:ext>
            </a:extLst>
          </p:cNvPr>
          <p:cNvSpPr>
            <a:spLocks noGrp="1"/>
          </p:cNvSpPr>
          <p:nvPr>
            <p:ph type="title"/>
          </p:nvPr>
        </p:nvSpPr>
        <p:spPr/>
        <p:txBody>
          <a:bodyPr/>
          <a:lstStyle/>
          <a:p>
            <a:r>
              <a:rPr lang="en-CH" dirty="0"/>
              <a:t>Chromaticity</a:t>
            </a:r>
          </a:p>
        </p:txBody>
      </p:sp>
      <p:sp>
        <p:nvSpPr>
          <p:cNvPr id="3" name="Content Placeholder 2">
            <a:extLst>
              <a:ext uri="{FF2B5EF4-FFF2-40B4-BE49-F238E27FC236}">
                <a16:creationId xmlns:a16="http://schemas.microsoft.com/office/drawing/2014/main" id="{F10731B0-3018-6593-7ED2-29ECB80AB1FA}"/>
              </a:ext>
            </a:extLst>
          </p:cNvPr>
          <p:cNvSpPr>
            <a:spLocks noGrp="1"/>
          </p:cNvSpPr>
          <p:nvPr>
            <p:ph idx="1"/>
          </p:nvPr>
        </p:nvSpPr>
        <p:spPr>
          <a:xfrm>
            <a:off x="838199" y="1825625"/>
            <a:ext cx="9915939" cy="4351338"/>
          </a:xfrm>
        </p:spPr>
        <p:txBody>
          <a:bodyPr/>
          <a:lstStyle/>
          <a:p>
            <a:r>
              <a:rPr lang="en-GB" b="1" dirty="0"/>
              <a:t>Chromaticity</a:t>
            </a:r>
            <a:r>
              <a:rPr lang="en-GB" dirty="0"/>
              <a:t> is an objective specification of the quality of a </a:t>
            </a:r>
            <a:r>
              <a:rPr lang="en-GB" dirty="0" err="1"/>
              <a:t>color</a:t>
            </a:r>
            <a:r>
              <a:rPr lang="en-GB" dirty="0"/>
              <a:t> regardless of its luminance.</a:t>
            </a:r>
          </a:p>
          <a:p>
            <a:r>
              <a:rPr lang="en-GB" b="1" dirty="0"/>
              <a:t>Chromaticity</a:t>
            </a:r>
            <a:r>
              <a:rPr lang="en-GB" dirty="0"/>
              <a:t> consists of two independent parameters, often specified as </a:t>
            </a:r>
            <a:r>
              <a:rPr lang="en-GB" b="1" dirty="0"/>
              <a:t>hue</a:t>
            </a:r>
            <a:r>
              <a:rPr lang="en-GB" dirty="0"/>
              <a:t> (h) and </a:t>
            </a:r>
            <a:r>
              <a:rPr lang="en-GB" dirty="0" err="1"/>
              <a:t>colorfulness</a:t>
            </a:r>
            <a:r>
              <a:rPr lang="en-GB" dirty="0"/>
              <a:t> (s), where the latter is alternatively called </a:t>
            </a:r>
            <a:r>
              <a:rPr lang="en-GB" b="1" dirty="0"/>
              <a:t>saturation</a:t>
            </a:r>
            <a:r>
              <a:rPr lang="en-GB" dirty="0"/>
              <a:t>, chroma, intensity,</a:t>
            </a:r>
            <a:endParaRPr lang="en-CH" dirty="0"/>
          </a:p>
        </p:txBody>
      </p:sp>
    </p:spTree>
    <p:extLst>
      <p:ext uri="{BB962C8B-B14F-4D97-AF65-F5344CB8AC3E}">
        <p14:creationId xmlns:p14="http://schemas.microsoft.com/office/powerpoint/2010/main" val="194153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209D-4DFD-3BFE-E4A2-466C25DC8AC5}"/>
              </a:ext>
            </a:extLst>
          </p:cNvPr>
          <p:cNvSpPr>
            <a:spLocks noGrp="1"/>
          </p:cNvSpPr>
          <p:nvPr>
            <p:ph type="title"/>
          </p:nvPr>
        </p:nvSpPr>
        <p:spPr/>
        <p:txBody>
          <a:bodyPr/>
          <a:lstStyle/>
          <a:p>
            <a:r>
              <a:rPr lang="en-GB" dirty="0"/>
              <a:t>CIE </a:t>
            </a:r>
            <a:r>
              <a:rPr lang="en-GB" dirty="0" err="1"/>
              <a:t>xy</a:t>
            </a:r>
            <a:r>
              <a:rPr lang="en-GB" dirty="0"/>
              <a:t> chromaticity diagram</a:t>
            </a:r>
            <a:endParaRPr lang="en-CH" dirty="0"/>
          </a:p>
        </p:txBody>
      </p:sp>
      <p:pic>
        <p:nvPicPr>
          <p:cNvPr id="4" name="Picture 3">
            <a:extLst>
              <a:ext uri="{FF2B5EF4-FFF2-40B4-BE49-F238E27FC236}">
                <a16:creationId xmlns:a16="http://schemas.microsoft.com/office/drawing/2014/main" id="{E470C3EC-0C8B-46E6-C17B-75F6292D68A4}"/>
              </a:ext>
            </a:extLst>
          </p:cNvPr>
          <p:cNvPicPr>
            <a:picLocks noChangeAspect="1"/>
          </p:cNvPicPr>
          <p:nvPr/>
        </p:nvPicPr>
        <p:blipFill>
          <a:blip r:embed="rId2"/>
          <a:stretch>
            <a:fillRect/>
          </a:stretch>
        </p:blipFill>
        <p:spPr>
          <a:xfrm>
            <a:off x="1186069" y="2588591"/>
            <a:ext cx="3200400" cy="1879600"/>
          </a:xfrm>
          <a:prstGeom prst="rect">
            <a:avLst/>
          </a:prstGeom>
        </p:spPr>
      </p:pic>
      <p:pic>
        <p:nvPicPr>
          <p:cNvPr id="5122" name="Picture 2">
            <a:extLst>
              <a:ext uri="{FF2B5EF4-FFF2-40B4-BE49-F238E27FC236}">
                <a16:creationId xmlns:a16="http://schemas.microsoft.com/office/drawing/2014/main" id="{5523B190-511B-B713-FE5D-60C2B40C6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511783"/>
            <a:ext cx="4555435" cy="48439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D5A9CBF-69E7-C23A-7F01-204535456DD0}"/>
              </a:ext>
            </a:extLst>
          </p:cNvPr>
          <p:cNvSpPr txBox="1"/>
          <p:nvPr/>
        </p:nvSpPr>
        <p:spPr>
          <a:xfrm>
            <a:off x="9616523" y="1099092"/>
            <a:ext cx="2081833" cy="5078313"/>
          </a:xfrm>
          <a:prstGeom prst="rect">
            <a:avLst/>
          </a:prstGeom>
          <a:noFill/>
        </p:spPr>
        <p:txBody>
          <a:bodyPr wrap="square">
            <a:spAutoFit/>
          </a:bodyPr>
          <a:lstStyle/>
          <a:p>
            <a:r>
              <a:rPr lang="en-GB" b="0" i="0" dirty="0">
                <a:solidFill>
                  <a:srgbClr val="202122"/>
                </a:solidFill>
                <a:effectLst/>
                <a:latin typeface="Arial" panose="020B0604020202020204" pitchFamily="34" charset="0"/>
                <a:cs typeface="Arial" panose="020B0604020202020204" pitchFamily="34" charset="0"/>
              </a:rPr>
              <a:t>The CIE 1931 </a:t>
            </a:r>
            <a:r>
              <a:rPr lang="en-GB" b="0" i="0" dirty="0" err="1">
                <a:solidFill>
                  <a:srgbClr val="202122"/>
                </a:solidFill>
                <a:effectLst/>
                <a:latin typeface="Arial" panose="020B0604020202020204" pitchFamily="34" charset="0"/>
                <a:cs typeface="Arial" panose="020B0604020202020204" pitchFamily="34" charset="0"/>
              </a:rPr>
              <a:t>color</a:t>
            </a:r>
            <a:r>
              <a:rPr lang="en-GB" b="0" i="0" dirty="0">
                <a:solidFill>
                  <a:srgbClr val="202122"/>
                </a:solidFill>
                <a:effectLst/>
                <a:latin typeface="Arial" panose="020B0604020202020204" pitchFamily="34" charset="0"/>
                <a:cs typeface="Arial" panose="020B0604020202020204" pitchFamily="34" charset="0"/>
              </a:rPr>
              <a:t> space chromaticity diagram. The outer curved boundary is the spectral (or monochromatic) locus, with wavelengths shown in </a:t>
            </a:r>
            <a:r>
              <a:rPr lang="en-GB" b="0" i="0" dirty="0" err="1">
                <a:solidFill>
                  <a:srgbClr val="202122"/>
                </a:solidFill>
                <a:effectLst/>
                <a:latin typeface="Arial" panose="020B0604020202020204" pitchFamily="34" charset="0"/>
                <a:cs typeface="Arial" panose="020B0604020202020204" pitchFamily="34" charset="0"/>
              </a:rPr>
              <a:t>nanometers</a:t>
            </a:r>
            <a:r>
              <a:rPr lang="en-GB" b="0" i="0" dirty="0">
                <a:solidFill>
                  <a:srgbClr val="202122"/>
                </a:solidFill>
                <a:effectLst/>
                <a:latin typeface="Arial" panose="020B0604020202020204" pitchFamily="34" charset="0"/>
                <a:cs typeface="Arial" panose="020B0604020202020204" pitchFamily="34" charset="0"/>
              </a:rPr>
              <a:t>.</a:t>
            </a:r>
          </a:p>
          <a:p>
            <a:r>
              <a:rPr lang="en-GB" dirty="0">
                <a:latin typeface="Arial" panose="020B0604020202020204" pitchFamily="34" charset="0"/>
                <a:cs typeface="Arial" panose="020B0604020202020204" pitchFamily="34" charset="0"/>
              </a:rPr>
              <a:t>Note that the </a:t>
            </a:r>
            <a:r>
              <a:rPr lang="en-GB" dirty="0" err="1">
                <a:latin typeface="Arial" panose="020B0604020202020204" pitchFamily="34" charset="0"/>
                <a:cs typeface="Arial" panose="020B0604020202020204" pitchFamily="34" charset="0"/>
              </a:rPr>
              <a:t>colors</a:t>
            </a:r>
            <a:r>
              <a:rPr lang="en-GB" dirty="0">
                <a:latin typeface="Arial" panose="020B0604020202020204" pitchFamily="34" charset="0"/>
                <a:cs typeface="Arial" panose="020B0604020202020204" pitchFamily="34" charset="0"/>
              </a:rPr>
              <a:t> your screen displays in this image are specified using sRGB.</a:t>
            </a:r>
            <a:endParaRPr lang="en-C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7593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C8C6B-C62F-C45D-6D7F-69F9CCD8BF7F}"/>
              </a:ext>
            </a:extLst>
          </p:cNvPr>
          <p:cNvSpPr>
            <a:spLocks noGrp="1"/>
          </p:cNvSpPr>
          <p:nvPr>
            <p:ph type="title"/>
          </p:nvPr>
        </p:nvSpPr>
        <p:spPr/>
        <p:txBody>
          <a:bodyPr/>
          <a:lstStyle/>
          <a:p>
            <a:r>
              <a:rPr lang="en-CH" dirty="0"/>
              <a:t>Chromaticity Diagram</a:t>
            </a:r>
          </a:p>
        </p:txBody>
      </p:sp>
      <p:sp>
        <p:nvSpPr>
          <p:cNvPr id="3" name="Content Placeholder 2">
            <a:extLst>
              <a:ext uri="{FF2B5EF4-FFF2-40B4-BE49-F238E27FC236}">
                <a16:creationId xmlns:a16="http://schemas.microsoft.com/office/drawing/2014/main" id="{98F10F90-5C6F-ECD5-70BD-EE582749B446}"/>
              </a:ext>
            </a:extLst>
          </p:cNvPr>
          <p:cNvSpPr>
            <a:spLocks noGrp="1"/>
          </p:cNvSpPr>
          <p:nvPr>
            <p:ph idx="1"/>
          </p:nvPr>
        </p:nvSpPr>
        <p:spPr/>
        <p:txBody>
          <a:bodyPr/>
          <a:lstStyle/>
          <a:p>
            <a:r>
              <a:rPr lang="en-GB" dirty="0"/>
              <a:t>What does this diagram represent? Let us consider all XYZ tristimulus values which have the same relative </a:t>
            </a:r>
            <a:r>
              <a:rPr lang="en-GB" dirty="0" err="1"/>
              <a:t>xyz</a:t>
            </a:r>
            <a:r>
              <a:rPr lang="en-GB" dirty="0"/>
              <a:t> values.</a:t>
            </a:r>
          </a:p>
          <a:p>
            <a:r>
              <a:rPr lang="en-GB" dirty="0"/>
              <a:t>All these tristimulus values differ from each other only by a multiplicative coefficient and therefore represent </a:t>
            </a:r>
            <a:r>
              <a:rPr lang="en-GB" dirty="0" err="1"/>
              <a:t>colors</a:t>
            </a:r>
            <a:r>
              <a:rPr lang="en-GB" dirty="0"/>
              <a:t> that vary only by luminance.</a:t>
            </a:r>
          </a:p>
          <a:p>
            <a:r>
              <a:rPr lang="en-GB" dirty="0"/>
              <a:t>It follows that all these </a:t>
            </a:r>
            <a:r>
              <a:rPr lang="en-GB" dirty="0" err="1"/>
              <a:t>colors</a:t>
            </a:r>
            <a:r>
              <a:rPr lang="en-GB" dirty="0"/>
              <a:t> have the same chromaticity. The diagram therefore represents the </a:t>
            </a:r>
            <a:r>
              <a:rPr lang="en-GB" dirty="0" err="1"/>
              <a:t>chromaticities</a:t>
            </a:r>
            <a:r>
              <a:rPr lang="en-GB" dirty="0"/>
              <a:t> and is therefore called the chromaticity diagram. </a:t>
            </a:r>
          </a:p>
          <a:p>
            <a:r>
              <a:rPr lang="en-GB" dirty="0"/>
              <a:t>This diagram provides a map of all </a:t>
            </a:r>
            <a:r>
              <a:rPr lang="en-GB" dirty="0" err="1"/>
              <a:t>chromaticities</a:t>
            </a:r>
            <a:r>
              <a:rPr lang="en-GB" dirty="0"/>
              <a:t>, that is, of all </a:t>
            </a:r>
            <a:r>
              <a:rPr lang="en-GB" dirty="0" err="1"/>
              <a:t>colors</a:t>
            </a:r>
            <a:r>
              <a:rPr lang="en-GB" dirty="0"/>
              <a:t> except luminance.</a:t>
            </a:r>
            <a:endParaRPr lang="en-CH" dirty="0"/>
          </a:p>
        </p:txBody>
      </p:sp>
    </p:spTree>
    <p:extLst>
      <p:ext uri="{BB962C8B-B14F-4D97-AF65-F5344CB8AC3E}">
        <p14:creationId xmlns:p14="http://schemas.microsoft.com/office/powerpoint/2010/main" val="2495854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DFA56-0A1C-A94A-DD18-BB8BC2DA9E78}"/>
              </a:ext>
            </a:extLst>
          </p:cNvPr>
          <p:cNvSpPr>
            <a:spLocks noGrp="1"/>
          </p:cNvSpPr>
          <p:nvPr>
            <p:ph type="title"/>
          </p:nvPr>
        </p:nvSpPr>
        <p:spPr/>
        <p:txBody>
          <a:bodyPr/>
          <a:lstStyle/>
          <a:p>
            <a:r>
              <a:rPr lang="en-CH" dirty="0"/>
              <a:t>Different color spaces</a:t>
            </a:r>
          </a:p>
        </p:txBody>
      </p:sp>
      <p:pic>
        <p:nvPicPr>
          <p:cNvPr id="6146" name="Picture 2">
            <a:extLst>
              <a:ext uri="{FF2B5EF4-FFF2-40B4-BE49-F238E27FC236}">
                <a16:creationId xmlns:a16="http://schemas.microsoft.com/office/drawing/2014/main" id="{910EB686-B253-22B1-816E-D6485516C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026" y="1978926"/>
            <a:ext cx="4393786" cy="45139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B3309F-DD87-D65C-1B04-E3092F3E31FB}"/>
              </a:ext>
            </a:extLst>
          </p:cNvPr>
          <p:cNvSpPr txBox="1"/>
          <p:nvPr/>
        </p:nvSpPr>
        <p:spPr>
          <a:xfrm rot="16200000">
            <a:off x="9755256" y="3244334"/>
            <a:ext cx="4353342" cy="369332"/>
          </a:xfrm>
          <a:prstGeom prst="rect">
            <a:avLst/>
          </a:prstGeom>
          <a:noFill/>
        </p:spPr>
        <p:txBody>
          <a:bodyPr wrap="square">
            <a:spAutoFit/>
          </a:bodyPr>
          <a:lstStyle/>
          <a:p>
            <a:r>
              <a:rPr lang="en-CH" dirty="0">
                <a:latin typeface="Arial" panose="020B0604020202020204" pitchFamily="34" charset="0"/>
                <a:cs typeface="Arial" panose="020B0604020202020204" pitchFamily="34" charset="0"/>
              </a:rPr>
              <a:t>https://en.wikipedia.org/wiki/Color_space</a:t>
            </a:r>
          </a:p>
        </p:txBody>
      </p:sp>
    </p:spTree>
    <p:extLst>
      <p:ext uri="{BB962C8B-B14F-4D97-AF65-F5344CB8AC3E}">
        <p14:creationId xmlns:p14="http://schemas.microsoft.com/office/powerpoint/2010/main" val="3547988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5A3B5-2D86-D958-2979-1BEDEFF94B5A}"/>
              </a:ext>
            </a:extLst>
          </p:cNvPr>
          <p:cNvSpPr>
            <a:spLocks noGrp="1"/>
          </p:cNvSpPr>
          <p:nvPr>
            <p:ph type="title"/>
          </p:nvPr>
        </p:nvSpPr>
        <p:spPr/>
        <p:txBody>
          <a:bodyPr/>
          <a:lstStyle/>
          <a:p>
            <a:r>
              <a:rPr lang="en-CH" dirty="0"/>
              <a:t>Color Depth</a:t>
            </a:r>
          </a:p>
        </p:txBody>
      </p:sp>
      <p:sp>
        <p:nvSpPr>
          <p:cNvPr id="3" name="Content Placeholder 2">
            <a:extLst>
              <a:ext uri="{FF2B5EF4-FFF2-40B4-BE49-F238E27FC236}">
                <a16:creationId xmlns:a16="http://schemas.microsoft.com/office/drawing/2014/main" id="{37557571-0DE7-621D-ECFC-C1397EC664DB}"/>
              </a:ext>
            </a:extLst>
          </p:cNvPr>
          <p:cNvSpPr>
            <a:spLocks noGrp="1"/>
          </p:cNvSpPr>
          <p:nvPr>
            <p:ph idx="1"/>
          </p:nvPr>
        </p:nvSpPr>
        <p:spPr/>
        <p:txBody>
          <a:bodyPr/>
          <a:lstStyle/>
          <a:p>
            <a:r>
              <a:rPr lang="en-GB" b="1" dirty="0" err="1"/>
              <a:t>Color</a:t>
            </a:r>
            <a:r>
              <a:rPr lang="en-GB" b="1" dirty="0"/>
              <a:t> depth </a:t>
            </a:r>
            <a:r>
              <a:rPr lang="en-GB" dirty="0"/>
              <a:t>also known as bit depth, is either the number of bits used to indicate the </a:t>
            </a:r>
            <a:r>
              <a:rPr lang="en-GB" dirty="0" err="1"/>
              <a:t>color</a:t>
            </a:r>
            <a:r>
              <a:rPr lang="en-GB" dirty="0"/>
              <a:t> of a single pixel</a:t>
            </a:r>
          </a:p>
          <a:p>
            <a:r>
              <a:rPr lang="en-GB" b="0" i="0" dirty="0">
                <a:solidFill>
                  <a:srgbClr val="202122"/>
                </a:solidFill>
                <a:effectLst/>
                <a:latin typeface="Arial" panose="020B0604020202020204" pitchFamily="34" charset="0"/>
              </a:rPr>
              <a:t>When referring to a pixel, the concept can be defined as </a:t>
            </a:r>
            <a:r>
              <a:rPr lang="en-GB" b="1" i="0" dirty="0">
                <a:solidFill>
                  <a:srgbClr val="202122"/>
                </a:solidFill>
                <a:effectLst/>
                <a:latin typeface="Arial" panose="020B0604020202020204" pitchFamily="34" charset="0"/>
              </a:rPr>
              <a:t>bits per pixel</a:t>
            </a:r>
            <a:r>
              <a:rPr lang="en-GB" b="0" i="0" dirty="0">
                <a:solidFill>
                  <a:srgbClr val="202122"/>
                </a:solidFill>
                <a:effectLst/>
                <a:latin typeface="Arial" panose="020B0604020202020204" pitchFamily="34" charset="0"/>
              </a:rPr>
              <a:t> (</a:t>
            </a:r>
            <a:r>
              <a:rPr lang="en-GB" b="0" i="0" dirty="0" err="1">
                <a:solidFill>
                  <a:srgbClr val="202122"/>
                </a:solidFill>
                <a:effectLst/>
                <a:latin typeface="Arial" panose="020B0604020202020204" pitchFamily="34" charset="0"/>
              </a:rPr>
              <a:t>bpp</a:t>
            </a:r>
            <a:r>
              <a:rPr lang="en-GB" b="0" i="0" dirty="0">
                <a:solidFill>
                  <a:srgbClr val="202122"/>
                </a:solidFill>
                <a:effectLst/>
                <a:latin typeface="Arial" panose="020B0604020202020204" pitchFamily="34" charset="0"/>
              </a:rPr>
              <a:t>)</a:t>
            </a:r>
          </a:p>
          <a:p>
            <a:r>
              <a:rPr lang="en-GB" b="0" i="0" dirty="0">
                <a:solidFill>
                  <a:srgbClr val="202122"/>
                </a:solidFill>
                <a:effectLst/>
                <a:latin typeface="Arial" panose="020B0604020202020204" pitchFamily="34" charset="0"/>
              </a:rPr>
              <a:t>When referring to a </a:t>
            </a:r>
            <a:r>
              <a:rPr lang="en-GB" b="0" i="0" dirty="0" err="1">
                <a:solidFill>
                  <a:srgbClr val="202122"/>
                </a:solidFill>
                <a:effectLst/>
                <a:latin typeface="Arial" panose="020B0604020202020204" pitchFamily="34" charset="0"/>
              </a:rPr>
              <a:t>color</a:t>
            </a:r>
            <a:r>
              <a:rPr lang="en-GB" b="0" i="0" dirty="0">
                <a:solidFill>
                  <a:srgbClr val="202122"/>
                </a:solidFill>
                <a:effectLst/>
                <a:latin typeface="Arial" panose="020B0604020202020204" pitchFamily="34" charset="0"/>
              </a:rPr>
              <a:t> component, the concept can be defined as </a:t>
            </a:r>
            <a:r>
              <a:rPr lang="en-GB" b="1" i="0" dirty="0">
                <a:solidFill>
                  <a:srgbClr val="202122"/>
                </a:solidFill>
                <a:effectLst/>
                <a:latin typeface="Arial" panose="020B0604020202020204" pitchFamily="34" charset="0"/>
              </a:rPr>
              <a:t>bits per component</a:t>
            </a:r>
            <a:r>
              <a:rPr lang="en-GB" b="0" i="0" dirty="0">
                <a:solidFill>
                  <a:srgbClr val="202122"/>
                </a:solidFill>
                <a:effectLst/>
                <a:latin typeface="Arial" panose="020B0604020202020204" pitchFamily="34" charset="0"/>
              </a:rPr>
              <a:t>, </a:t>
            </a:r>
            <a:r>
              <a:rPr lang="en-GB" b="1" i="0" dirty="0">
                <a:solidFill>
                  <a:srgbClr val="202122"/>
                </a:solidFill>
                <a:effectLst/>
                <a:latin typeface="Arial" panose="020B0604020202020204" pitchFamily="34" charset="0"/>
              </a:rPr>
              <a:t>bits per channel</a:t>
            </a:r>
            <a:r>
              <a:rPr lang="en-GB" b="0" i="0" dirty="0">
                <a:solidFill>
                  <a:srgbClr val="202122"/>
                </a:solidFill>
                <a:effectLst/>
                <a:latin typeface="Arial" panose="020B0604020202020204" pitchFamily="34" charset="0"/>
              </a:rPr>
              <a:t>, </a:t>
            </a:r>
            <a:r>
              <a:rPr lang="en-GB" b="1" i="0" dirty="0">
                <a:solidFill>
                  <a:srgbClr val="202122"/>
                </a:solidFill>
                <a:effectLst/>
                <a:latin typeface="Arial" panose="020B0604020202020204" pitchFamily="34" charset="0"/>
              </a:rPr>
              <a:t>bits per </a:t>
            </a:r>
            <a:r>
              <a:rPr lang="en-GB" b="1" i="0" dirty="0" err="1">
                <a:solidFill>
                  <a:srgbClr val="202122"/>
                </a:solidFill>
                <a:effectLst/>
                <a:latin typeface="Arial" panose="020B0604020202020204" pitchFamily="34" charset="0"/>
              </a:rPr>
              <a:t>color</a:t>
            </a:r>
            <a:r>
              <a:rPr lang="en-GB" b="0" i="0" dirty="0">
                <a:solidFill>
                  <a:srgbClr val="202122"/>
                </a:solidFill>
                <a:effectLst/>
                <a:latin typeface="Arial" panose="020B0604020202020204" pitchFamily="34" charset="0"/>
              </a:rPr>
              <a:t> (all three abbreviated </a:t>
            </a:r>
            <a:r>
              <a:rPr lang="en-GB" b="0" i="0" dirty="0" err="1">
                <a:solidFill>
                  <a:srgbClr val="202122"/>
                </a:solidFill>
                <a:effectLst/>
                <a:latin typeface="Arial" panose="020B0604020202020204" pitchFamily="34" charset="0"/>
              </a:rPr>
              <a:t>bpc</a:t>
            </a:r>
            <a:r>
              <a:rPr lang="en-GB" b="0" i="0" dirty="0">
                <a:solidFill>
                  <a:srgbClr val="202122"/>
                </a:solidFill>
                <a:effectLst/>
                <a:latin typeface="Arial" panose="020B0604020202020204" pitchFamily="34" charset="0"/>
              </a:rPr>
              <a:t>)</a:t>
            </a:r>
            <a:endParaRPr lang="en-CH" dirty="0"/>
          </a:p>
        </p:txBody>
      </p:sp>
    </p:spTree>
    <p:extLst>
      <p:ext uri="{BB962C8B-B14F-4D97-AF65-F5344CB8AC3E}">
        <p14:creationId xmlns:p14="http://schemas.microsoft.com/office/powerpoint/2010/main" val="3504175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1E060-320A-BF6D-4052-9CF286EEA04A}"/>
              </a:ext>
            </a:extLst>
          </p:cNvPr>
          <p:cNvSpPr>
            <a:spLocks noGrp="1"/>
          </p:cNvSpPr>
          <p:nvPr>
            <p:ph type="title"/>
          </p:nvPr>
        </p:nvSpPr>
        <p:spPr/>
        <p:txBody>
          <a:bodyPr/>
          <a:lstStyle/>
          <a:p>
            <a:r>
              <a:rPr lang="en-CH" dirty="0"/>
              <a:t>Color Gamut</a:t>
            </a:r>
          </a:p>
        </p:txBody>
      </p:sp>
      <p:sp>
        <p:nvSpPr>
          <p:cNvPr id="3" name="Content Placeholder 2">
            <a:extLst>
              <a:ext uri="{FF2B5EF4-FFF2-40B4-BE49-F238E27FC236}">
                <a16:creationId xmlns:a16="http://schemas.microsoft.com/office/drawing/2014/main" id="{B9DFD872-E8D9-D5E9-65EE-C96585D05840}"/>
              </a:ext>
            </a:extLst>
          </p:cNvPr>
          <p:cNvSpPr>
            <a:spLocks noGrp="1"/>
          </p:cNvSpPr>
          <p:nvPr>
            <p:ph idx="1"/>
          </p:nvPr>
        </p:nvSpPr>
        <p:spPr/>
        <p:txBody>
          <a:bodyPr/>
          <a:lstStyle/>
          <a:p>
            <a:r>
              <a:rPr lang="en-GB" dirty="0"/>
              <a:t>In </a:t>
            </a:r>
            <a:r>
              <a:rPr lang="en-GB" dirty="0" err="1"/>
              <a:t>color</a:t>
            </a:r>
            <a:r>
              <a:rPr lang="en-GB" dirty="0"/>
              <a:t> reproduction, including computer graphics and photography, the </a:t>
            </a:r>
            <a:r>
              <a:rPr lang="en-GB" b="1" dirty="0"/>
              <a:t>gamut</a:t>
            </a:r>
            <a:r>
              <a:rPr lang="en-GB" dirty="0"/>
              <a:t>, or </a:t>
            </a:r>
            <a:r>
              <a:rPr lang="en-GB" b="1" dirty="0" err="1"/>
              <a:t>color</a:t>
            </a:r>
            <a:r>
              <a:rPr lang="en-GB" b="1" dirty="0"/>
              <a:t> gamut</a:t>
            </a:r>
            <a:r>
              <a:rPr lang="en-GB" dirty="0"/>
              <a:t>, is a certain complete subset of </a:t>
            </a:r>
            <a:r>
              <a:rPr lang="en-GB" dirty="0" err="1"/>
              <a:t>colors</a:t>
            </a:r>
            <a:r>
              <a:rPr lang="en-GB" dirty="0"/>
              <a:t>.</a:t>
            </a:r>
          </a:p>
          <a:p>
            <a:r>
              <a:rPr lang="en-GB" dirty="0"/>
              <a:t>The most common usage refers to the subset of </a:t>
            </a:r>
            <a:r>
              <a:rPr lang="en-GB" dirty="0" err="1"/>
              <a:t>colors</a:t>
            </a:r>
            <a:r>
              <a:rPr lang="en-GB" dirty="0"/>
              <a:t> which can be accurately represented in a given circumstance, such as within a given </a:t>
            </a:r>
            <a:r>
              <a:rPr lang="en-GB" dirty="0" err="1"/>
              <a:t>color</a:t>
            </a:r>
            <a:r>
              <a:rPr lang="en-GB" dirty="0"/>
              <a:t> space or by a certain output device.</a:t>
            </a:r>
            <a:endParaRPr lang="en-CH" dirty="0"/>
          </a:p>
        </p:txBody>
      </p:sp>
    </p:spTree>
    <p:extLst>
      <p:ext uri="{BB962C8B-B14F-4D97-AF65-F5344CB8AC3E}">
        <p14:creationId xmlns:p14="http://schemas.microsoft.com/office/powerpoint/2010/main" val="895667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EC2D-FD4E-4086-67C7-2B32FFEB89DE}"/>
              </a:ext>
            </a:extLst>
          </p:cNvPr>
          <p:cNvSpPr>
            <a:spLocks noGrp="1"/>
          </p:cNvSpPr>
          <p:nvPr>
            <p:ph type="title"/>
          </p:nvPr>
        </p:nvSpPr>
        <p:spPr/>
        <p:txBody>
          <a:bodyPr/>
          <a:lstStyle/>
          <a:p>
            <a:r>
              <a:rPr lang="en-CH" dirty="0"/>
              <a:t>Example – CGA (Color Graphic Adapter)</a:t>
            </a:r>
          </a:p>
        </p:txBody>
      </p:sp>
      <p:sp>
        <p:nvSpPr>
          <p:cNvPr id="3" name="Content Placeholder 2">
            <a:extLst>
              <a:ext uri="{FF2B5EF4-FFF2-40B4-BE49-F238E27FC236}">
                <a16:creationId xmlns:a16="http://schemas.microsoft.com/office/drawing/2014/main" id="{6C62938E-421D-6959-CEF5-841AD278367F}"/>
              </a:ext>
            </a:extLst>
          </p:cNvPr>
          <p:cNvSpPr>
            <a:spLocks noGrp="1"/>
          </p:cNvSpPr>
          <p:nvPr>
            <p:ph idx="1"/>
          </p:nvPr>
        </p:nvSpPr>
        <p:spPr/>
        <p:txBody>
          <a:bodyPr/>
          <a:lstStyle/>
          <a:p>
            <a:r>
              <a:rPr lang="en-GB" dirty="0"/>
              <a:t>16 kilobytes of video memory built in, and featured several graphics and text modes. </a:t>
            </a:r>
          </a:p>
          <a:p>
            <a:r>
              <a:rPr lang="en-GB" dirty="0"/>
              <a:t>The highest display resolution of any mode was 640×200</a:t>
            </a:r>
          </a:p>
          <a:p>
            <a:r>
              <a:rPr lang="en-GB" dirty="0"/>
              <a:t>highest </a:t>
            </a:r>
            <a:r>
              <a:rPr lang="en-GB" dirty="0" err="1"/>
              <a:t>color</a:t>
            </a:r>
            <a:r>
              <a:rPr lang="en-GB" dirty="0"/>
              <a:t> depth supported was 4-bit (16 </a:t>
            </a:r>
            <a:r>
              <a:rPr lang="en-GB" dirty="0" err="1"/>
              <a:t>colors</a:t>
            </a:r>
            <a:r>
              <a:rPr lang="en-GB" dirty="0"/>
              <a:t>)</a:t>
            </a:r>
          </a:p>
          <a:p>
            <a:r>
              <a:rPr lang="en-GB" dirty="0"/>
              <a:t>The CGA card could be connected either to a direct-drive CRT monitor using a 4-bit digital (TTL) RGBI interface</a:t>
            </a:r>
            <a:endParaRPr lang="en-CH" dirty="0"/>
          </a:p>
        </p:txBody>
      </p:sp>
    </p:spTree>
    <p:extLst>
      <p:ext uri="{BB962C8B-B14F-4D97-AF65-F5344CB8AC3E}">
        <p14:creationId xmlns:p14="http://schemas.microsoft.com/office/powerpoint/2010/main" val="4086764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EC2D-FD4E-4086-67C7-2B32FFEB89DE}"/>
              </a:ext>
            </a:extLst>
          </p:cNvPr>
          <p:cNvSpPr>
            <a:spLocks noGrp="1"/>
          </p:cNvSpPr>
          <p:nvPr>
            <p:ph type="title"/>
          </p:nvPr>
        </p:nvSpPr>
        <p:spPr/>
        <p:txBody>
          <a:bodyPr/>
          <a:lstStyle/>
          <a:p>
            <a:r>
              <a:rPr lang="en-CH" dirty="0"/>
              <a:t>Example – CGA (Color Graphic Adapter)</a:t>
            </a:r>
          </a:p>
        </p:txBody>
      </p:sp>
      <p:pic>
        <p:nvPicPr>
          <p:cNvPr id="1026" name="Picture 2" descr="Example of typical CGA graphics on &quot;Alley Cat&quot;, an early MS-DOS game.">
            <a:extLst>
              <a:ext uri="{FF2B5EF4-FFF2-40B4-BE49-F238E27FC236}">
                <a16:creationId xmlns:a16="http://schemas.microsoft.com/office/drawing/2014/main" id="{0CC9B74F-5B12-9AA6-FEDB-E7EBE8A4F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296" y="2117035"/>
            <a:ext cx="5756280" cy="35976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CPaint in 320×200 3rd palette low intensity, showing a typical low resolution interface. Note the use of dithering to overcome the CGA palette limitations.">
            <a:extLst>
              <a:ext uri="{FF2B5EF4-FFF2-40B4-BE49-F238E27FC236}">
                <a16:creationId xmlns:a16="http://schemas.microsoft.com/office/drawing/2014/main" id="{F76BA115-1FBD-80EE-433F-0A8FE310A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912" y="2117036"/>
            <a:ext cx="4816888" cy="3597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741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677A-C342-983A-FC59-D14B22C93948}"/>
              </a:ext>
            </a:extLst>
          </p:cNvPr>
          <p:cNvSpPr>
            <a:spLocks noGrp="1"/>
          </p:cNvSpPr>
          <p:nvPr>
            <p:ph type="title"/>
          </p:nvPr>
        </p:nvSpPr>
        <p:spPr>
          <a:xfrm>
            <a:off x="175591" y="206100"/>
            <a:ext cx="10515600" cy="698362"/>
          </a:xfrm>
        </p:spPr>
        <p:txBody>
          <a:bodyPr/>
          <a:lstStyle/>
          <a:p>
            <a:r>
              <a:rPr lang="en-CH" dirty="0"/>
              <a:t>VGA – Video Graphics Array</a:t>
            </a:r>
          </a:p>
        </p:txBody>
      </p:sp>
      <p:sp>
        <p:nvSpPr>
          <p:cNvPr id="3" name="Content Placeholder 2">
            <a:extLst>
              <a:ext uri="{FF2B5EF4-FFF2-40B4-BE49-F238E27FC236}">
                <a16:creationId xmlns:a16="http://schemas.microsoft.com/office/drawing/2014/main" id="{1AF21FE0-8D05-BF76-2F19-67D327DD5266}"/>
              </a:ext>
            </a:extLst>
          </p:cNvPr>
          <p:cNvSpPr>
            <a:spLocks noGrp="1"/>
          </p:cNvSpPr>
          <p:nvPr>
            <p:ph idx="1"/>
          </p:nvPr>
        </p:nvSpPr>
        <p:spPr>
          <a:xfrm>
            <a:off x="420757" y="1690688"/>
            <a:ext cx="5920409" cy="4351338"/>
          </a:xfrm>
        </p:spPr>
        <p:txBody>
          <a:bodyPr/>
          <a:lstStyle/>
          <a:p>
            <a:pPr marL="0" indent="0">
              <a:buNone/>
            </a:pPr>
            <a:r>
              <a:rPr lang="en-GB" b="1" dirty="0"/>
              <a:t>Standard graphics modes</a:t>
            </a:r>
          </a:p>
          <a:p>
            <a:r>
              <a:rPr lang="en-GB" dirty="0"/>
              <a:t>640×480 in 16 </a:t>
            </a:r>
            <a:r>
              <a:rPr lang="en-GB" dirty="0" err="1"/>
              <a:t>colors</a:t>
            </a:r>
            <a:r>
              <a:rPr lang="en-GB" dirty="0"/>
              <a:t> or monochrome</a:t>
            </a:r>
          </a:p>
          <a:p>
            <a:r>
              <a:rPr lang="en-GB" dirty="0"/>
              <a:t>640×350 or 640×200 in 16 </a:t>
            </a:r>
            <a:r>
              <a:rPr lang="en-GB" dirty="0" err="1"/>
              <a:t>colors</a:t>
            </a:r>
            <a:r>
              <a:rPr lang="en-GB" dirty="0"/>
              <a:t> or monochrome (EGA compatibility)</a:t>
            </a:r>
          </a:p>
          <a:p>
            <a:r>
              <a:rPr lang="en-GB" dirty="0"/>
              <a:t>320×200 in 256 </a:t>
            </a:r>
            <a:r>
              <a:rPr lang="en-GB" dirty="0" err="1"/>
              <a:t>colors</a:t>
            </a:r>
            <a:r>
              <a:rPr lang="en-GB" dirty="0"/>
              <a:t> (Mode 13h)</a:t>
            </a:r>
          </a:p>
          <a:p>
            <a:r>
              <a:rPr lang="en-GB" dirty="0"/>
              <a:t>320×200 in 4 or 16 </a:t>
            </a:r>
            <a:r>
              <a:rPr lang="en-GB" dirty="0" err="1"/>
              <a:t>colors</a:t>
            </a:r>
            <a:r>
              <a:rPr lang="en-GB" dirty="0"/>
              <a:t> (CGA compatibility)</a:t>
            </a:r>
          </a:p>
          <a:p>
            <a:pPr marL="0" indent="0">
              <a:buNone/>
            </a:pPr>
            <a:endParaRPr lang="en-CH" dirty="0"/>
          </a:p>
        </p:txBody>
      </p:sp>
      <p:pic>
        <p:nvPicPr>
          <p:cNvPr id="7170" name="Picture 2" descr="The Sierra Chest - King's Quest 1: Quest for the Crown (VGA ...">
            <a:extLst>
              <a:ext uri="{FF2B5EF4-FFF2-40B4-BE49-F238E27FC236}">
                <a16:creationId xmlns:a16="http://schemas.microsoft.com/office/drawing/2014/main" id="{22690141-9A10-D406-F0C3-1919EF7EB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4638" y="2027582"/>
            <a:ext cx="5383917" cy="3364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917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F4C5-2325-35B0-E3D4-FD3E5B1B5639}"/>
              </a:ext>
            </a:extLst>
          </p:cNvPr>
          <p:cNvSpPr>
            <a:spLocks noGrp="1"/>
          </p:cNvSpPr>
          <p:nvPr>
            <p:ph type="title"/>
          </p:nvPr>
        </p:nvSpPr>
        <p:spPr>
          <a:xfrm>
            <a:off x="831850" y="1709738"/>
            <a:ext cx="10515600" cy="2275853"/>
          </a:xfrm>
        </p:spPr>
        <p:txBody>
          <a:bodyPr/>
          <a:lstStyle/>
          <a:p>
            <a:r>
              <a:rPr lang="en-CH" dirty="0"/>
              <a:t>Color Theory</a:t>
            </a:r>
          </a:p>
        </p:txBody>
      </p:sp>
    </p:spTree>
    <p:extLst>
      <p:ext uri="{BB962C8B-B14F-4D97-AF65-F5344CB8AC3E}">
        <p14:creationId xmlns:p14="http://schemas.microsoft.com/office/powerpoint/2010/main" val="473174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DFE9-FB49-CE0B-6121-01476FCD0D2E}"/>
              </a:ext>
            </a:extLst>
          </p:cNvPr>
          <p:cNvSpPr>
            <a:spLocks noGrp="1"/>
          </p:cNvSpPr>
          <p:nvPr>
            <p:ph type="title"/>
          </p:nvPr>
        </p:nvSpPr>
        <p:spPr/>
        <p:txBody>
          <a:bodyPr/>
          <a:lstStyle/>
          <a:p>
            <a:r>
              <a:rPr lang="en-CH" dirty="0"/>
              <a:t>Modern Monitors color depth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325518-16DA-FF02-7699-68A62A9D419F}"/>
                  </a:ext>
                </a:extLst>
              </p:cNvPr>
              <p:cNvSpPr>
                <a:spLocks noGrp="1"/>
              </p:cNvSpPr>
              <p:nvPr>
                <p:ph idx="1"/>
              </p:nvPr>
            </p:nvSpPr>
            <p:spPr/>
            <p:txBody>
              <a:bodyPr/>
              <a:lstStyle/>
              <a:p>
                <a:r>
                  <a:rPr lang="en-GB" dirty="0"/>
                  <a:t>10-bit depth. Pro Display XDR also features true 10-bit </a:t>
                </a:r>
                <a:r>
                  <a:rPr lang="en-GB" dirty="0" err="1"/>
                  <a:t>color</a:t>
                </a:r>
                <a:r>
                  <a:rPr lang="en-GB" dirty="0"/>
                  <a:t> depth, with the ability to produce more than a billion </a:t>
                </a:r>
                <a:r>
                  <a:rPr lang="en-GB" dirty="0" err="1"/>
                  <a:t>colors</a:t>
                </a:r>
                <a:br>
                  <a:rPr lang="en-GB" dirty="0"/>
                </a:br>
                <a:br>
                  <a:rPr lang="en-GB" dirty="0"/>
                </a:br>
                <a14:m>
                  <m:oMath xmlns:m="http://schemas.openxmlformats.org/officeDocument/2006/math">
                    <m:sSup>
                      <m:sSupPr>
                        <m:ctrlPr>
                          <a:rPr lang="de-CH" b="0" i="1" smtClean="0">
                            <a:latin typeface="Cambria Math" panose="02040503050406030204" pitchFamily="18" charset="0"/>
                          </a:rPr>
                        </m:ctrlPr>
                      </m:sSupPr>
                      <m:e>
                        <m:d>
                          <m:dPr>
                            <m:ctrlPr>
                              <a:rPr lang="de-CH" b="0" i="1" smtClean="0">
                                <a:latin typeface="Cambria Math" panose="02040503050406030204" pitchFamily="18" charset="0"/>
                              </a:rPr>
                            </m:ctrlPr>
                          </m:dPr>
                          <m:e>
                            <m:sSup>
                              <m:sSupPr>
                                <m:ctrlPr>
                                  <a:rPr lang="de-CH" b="0" i="1" smtClean="0">
                                    <a:latin typeface="Cambria Math" panose="02040503050406030204" pitchFamily="18" charset="0"/>
                                  </a:rPr>
                                </m:ctrlPr>
                              </m:sSupPr>
                              <m:e>
                                <m:r>
                                  <a:rPr lang="de-CH" b="0" i="1" smtClean="0">
                                    <a:latin typeface="Cambria Math" panose="02040503050406030204" pitchFamily="18" charset="0"/>
                                  </a:rPr>
                                  <m:t>2</m:t>
                                </m:r>
                              </m:e>
                              <m:sup>
                                <m:r>
                                  <a:rPr lang="de-CH" b="0" i="1" smtClean="0">
                                    <a:latin typeface="Cambria Math" panose="02040503050406030204" pitchFamily="18" charset="0"/>
                                  </a:rPr>
                                  <m:t>10</m:t>
                                </m:r>
                              </m:sup>
                            </m:sSup>
                          </m:e>
                        </m:d>
                      </m:e>
                      <m:sup>
                        <m:r>
                          <a:rPr lang="de-CH" b="0" i="1" smtClean="0">
                            <a:latin typeface="Cambria Math" panose="02040503050406030204" pitchFamily="18" charset="0"/>
                          </a:rPr>
                          <m:t>3</m:t>
                        </m:r>
                      </m:sup>
                    </m:sSup>
                    <m:r>
                      <a:rPr lang="de-CH" i="1">
                        <a:latin typeface="Cambria Math" panose="02040503050406030204" pitchFamily="18" charset="0"/>
                      </a:rPr>
                      <m:t>=1′073′741</m:t>
                    </m:r>
                    <m:r>
                      <a:rPr lang="de-CH" i="1" smtClean="0">
                        <a:latin typeface="Cambria Math" panose="02040503050406030204" pitchFamily="18" charset="0"/>
                      </a:rPr>
                      <m:t>’</m:t>
                    </m:r>
                    <m:r>
                      <a:rPr lang="de-CH" i="1">
                        <a:latin typeface="Cambria Math" panose="02040503050406030204" pitchFamily="18" charset="0"/>
                      </a:rPr>
                      <m:t>824</m:t>
                    </m:r>
                  </m:oMath>
                </a14:m>
                <a:br>
                  <a:rPr lang="de-CH" dirty="0"/>
                </a:br>
                <a:endParaRPr lang="de-CH" dirty="0"/>
              </a:p>
              <a:p>
                <a:endParaRPr lang="en-CH" dirty="0"/>
              </a:p>
              <a:p>
                <a:r>
                  <a:rPr lang="en-CH" dirty="0"/>
                  <a:t>8-bit colors gives 16'777’216 colors</a:t>
                </a:r>
                <a:br>
                  <a:rPr lang="en-CH" dirty="0"/>
                </a:br>
                <a:br>
                  <a:rPr lang="en-CH" dirty="0"/>
                </a:br>
                <a14:m>
                  <m:oMath xmlns:m="http://schemas.openxmlformats.org/officeDocument/2006/math">
                    <m:sSup>
                      <m:sSupPr>
                        <m:ctrlPr>
                          <a:rPr lang="de-CH" b="0" i="1" smtClean="0">
                            <a:latin typeface="Cambria Math" panose="02040503050406030204" pitchFamily="18" charset="0"/>
                          </a:rPr>
                        </m:ctrlPr>
                      </m:sSupPr>
                      <m:e>
                        <m:r>
                          <a:rPr lang="de-CH" b="0" i="1" smtClean="0">
                            <a:latin typeface="Cambria Math" panose="02040503050406030204" pitchFamily="18" charset="0"/>
                          </a:rPr>
                          <m:t>256</m:t>
                        </m:r>
                      </m:e>
                      <m:sup>
                        <m:r>
                          <a:rPr lang="de-CH" b="0" i="1" smtClean="0">
                            <a:latin typeface="Cambria Math" panose="02040503050406030204" pitchFamily="18" charset="0"/>
                          </a:rPr>
                          <m:t>3</m:t>
                        </m:r>
                      </m:sup>
                    </m:sSup>
                    <m:r>
                      <a:rPr lang="de-CH" i="1">
                        <a:latin typeface="Cambria Math" panose="02040503050406030204" pitchFamily="18" charset="0"/>
                      </a:rPr>
                      <m:t>=16′777′216</m:t>
                    </m:r>
                  </m:oMath>
                </a14:m>
                <a:endParaRPr lang="en-CH" dirty="0"/>
              </a:p>
            </p:txBody>
          </p:sp>
        </mc:Choice>
        <mc:Fallback xmlns="">
          <p:sp>
            <p:nvSpPr>
              <p:cNvPr id="3" name="Content Placeholder 2">
                <a:extLst>
                  <a:ext uri="{FF2B5EF4-FFF2-40B4-BE49-F238E27FC236}">
                    <a16:creationId xmlns:a16="http://schemas.microsoft.com/office/drawing/2014/main" id="{37325518-16DA-FF02-7699-68A62A9D419F}"/>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CH">
                    <a:noFill/>
                  </a:rPr>
                  <a:t> </a:t>
                </a:r>
              </a:p>
            </p:txBody>
          </p:sp>
        </mc:Fallback>
      </mc:AlternateContent>
    </p:spTree>
    <p:extLst>
      <p:ext uri="{BB962C8B-B14F-4D97-AF65-F5344CB8AC3E}">
        <p14:creationId xmlns:p14="http://schemas.microsoft.com/office/powerpoint/2010/main" val="3702005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212E0-4806-48C7-E682-53ED8FD13738}"/>
              </a:ext>
            </a:extLst>
          </p:cNvPr>
          <p:cNvSpPr>
            <a:spLocks noGrp="1"/>
          </p:cNvSpPr>
          <p:nvPr>
            <p:ph type="title"/>
          </p:nvPr>
        </p:nvSpPr>
        <p:spPr/>
        <p:txBody>
          <a:bodyPr/>
          <a:lstStyle/>
          <a:p>
            <a:r>
              <a:rPr lang="en-CH" dirty="0"/>
              <a:t>Storage - Examples</a:t>
            </a:r>
          </a:p>
        </p:txBody>
      </p:sp>
      <p:sp>
        <p:nvSpPr>
          <p:cNvPr id="3" name="Content Placeholder 2">
            <a:extLst>
              <a:ext uri="{FF2B5EF4-FFF2-40B4-BE49-F238E27FC236}">
                <a16:creationId xmlns:a16="http://schemas.microsoft.com/office/drawing/2014/main" id="{38349B7D-3C9E-8F31-CEDE-F8A181CC68DB}"/>
              </a:ext>
            </a:extLst>
          </p:cNvPr>
          <p:cNvSpPr>
            <a:spLocks noGrp="1"/>
          </p:cNvSpPr>
          <p:nvPr>
            <p:ph idx="1"/>
          </p:nvPr>
        </p:nvSpPr>
        <p:spPr/>
        <p:txBody>
          <a:bodyPr/>
          <a:lstStyle/>
          <a:p>
            <a:r>
              <a:rPr lang="en-GB" dirty="0"/>
              <a:t>A 24-bit uncompressed BMP, for instance, would take at least (24/8) * 3840 * 2160 bytes or about 24.9MB</a:t>
            </a:r>
            <a:endParaRPr lang="en-CH" dirty="0"/>
          </a:p>
        </p:txBody>
      </p:sp>
    </p:spTree>
    <p:extLst>
      <p:ext uri="{BB962C8B-B14F-4D97-AF65-F5344CB8AC3E}">
        <p14:creationId xmlns:p14="http://schemas.microsoft.com/office/powerpoint/2010/main" val="1597919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A258-80F4-0846-FCE6-BA210F2CC840}"/>
              </a:ext>
            </a:extLst>
          </p:cNvPr>
          <p:cNvSpPr>
            <a:spLocks noGrp="1"/>
          </p:cNvSpPr>
          <p:nvPr>
            <p:ph type="title"/>
          </p:nvPr>
        </p:nvSpPr>
        <p:spPr/>
        <p:txBody>
          <a:bodyPr/>
          <a:lstStyle/>
          <a:p>
            <a:r>
              <a:rPr lang="en-CH" dirty="0"/>
              <a:t>Vision Ecosystem</a:t>
            </a:r>
          </a:p>
        </p:txBody>
      </p:sp>
      <p:sp>
        <p:nvSpPr>
          <p:cNvPr id="3" name="Content Placeholder 2">
            <a:extLst>
              <a:ext uri="{FF2B5EF4-FFF2-40B4-BE49-F238E27FC236}">
                <a16:creationId xmlns:a16="http://schemas.microsoft.com/office/drawing/2014/main" id="{BF39D255-A9C2-A337-B502-7F499308B3F9}"/>
              </a:ext>
            </a:extLst>
          </p:cNvPr>
          <p:cNvSpPr>
            <a:spLocks noGrp="1"/>
          </p:cNvSpPr>
          <p:nvPr>
            <p:ph idx="1"/>
          </p:nvPr>
        </p:nvSpPr>
        <p:spPr>
          <a:xfrm>
            <a:off x="838200" y="2474843"/>
            <a:ext cx="10515600" cy="3702120"/>
          </a:xfrm>
        </p:spPr>
        <p:txBody>
          <a:bodyPr/>
          <a:lstStyle/>
          <a:p>
            <a:r>
              <a:rPr lang="en-CH" dirty="0"/>
              <a:t>Acquisition</a:t>
            </a:r>
          </a:p>
          <a:p>
            <a:r>
              <a:rPr lang="en-CH" dirty="0"/>
              <a:t>Encoding</a:t>
            </a:r>
          </a:p>
          <a:p>
            <a:r>
              <a:rPr lang="en-CH" dirty="0"/>
              <a:t>Storage</a:t>
            </a:r>
          </a:p>
          <a:p>
            <a:r>
              <a:rPr lang="en-CH" dirty="0"/>
              <a:t>Visualisation</a:t>
            </a:r>
          </a:p>
          <a:p>
            <a:r>
              <a:rPr lang="en-CH" dirty="0"/>
              <a:t>Printing</a:t>
            </a:r>
          </a:p>
        </p:txBody>
      </p:sp>
    </p:spTree>
    <p:extLst>
      <p:ext uri="{BB962C8B-B14F-4D97-AF65-F5344CB8AC3E}">
        <p14:creationId xmlns:p14="http://schemas.microsoft.com/office/powerpoint/2010/main" val="208574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D1B6-4DB9-0221-2DD1-8B50B17D224B}"/>
              </a:ext>
            </a:extLst>
          </p:cNvPr>
          <p:cNvSpPr>
            <a:spLocks noGrp="1"/>
          </p:cNvSpPr>
          <p:nvPr>
            <p:ph type="title"/>
          </p:nvPr>
        </p:nvSpPr>
        <p:spPr>
          <a:xfrm>
            <a:off x="331573" y="207235"/>
            <a:ext cx="10515600" cy="858194"/>
          </a:xfrm>
        </p:spPr>
        <p:txBody>
          <a:bodyPr/>
          <a:lstStyle/>
          <a:p>
            <a:r>
              <a:rPr lang="en-CH" dirty="0"/>
              <a:t>The human eye</a:t>
            </a:r>
          </a:p>
        </p:txBody>
      </p:sp>
      <p:sp>
        <p:nvSpPr>
          <p:cNvPr id="5" name="TextBox 4">
            <a:extLst>
              <a:ext uri="{FF2B5EF4-FFF2-40B4-BE49-F238E27FC236}">
                <a16:creationId xmlns:a16="http://schemas.microsoft.com/office/drawing/2014/main" id="{18EE38B7-07E7-287E-B6DF-B791F8BB4E49}"/>
              </a:ext>
            </a:extLst>
          </p:cNvPr>
          <p:cNvSpPr txBox="1"/>
          <p:nvPr/>
        </p:nvSpPr>
        <p:spPr>
          <a:xfrm>
            <a:off x="75604" y="6512265"/>
            <a:ext cx="11175491" cy="276999"/>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Image Source: https://</a:t>
            </a:r>
            <a:r>
              <a:rPr lang="en-GB" sz="1200" dirty="0" err="1">
                <a:latin typeface="Arial" panose="020B0604020202020204" pitchFamily="34" charset="0"/>
                <a:cs typeface="Arial" panose="020B0604020202020204" pitchFamily="34" charset="0"/>
              </a:rPr>
              <a:t>medium.com</a:t>
            </a:r>
            <a:r>
              <a:rPr lang="en-GB" sz="1200" dirty="0">
                <a:latin typeface="Arial" panose="020B0604020202020204" pitchFamily="34" charset="0"/>
                <a:cs typeface="Arial" panose="020B0604020202020204" pitchFamily="34" charset="0"/>
              </a:rPr>
              <a:t>/a-history-of-</a:t>
            </a:r>
            <a:r>
              <a:rPr lang="en-GB" sz="1200" dirty="0" err="1">
                <a:latin typeface="Arial" panose="020B0604020202020204" pitchFamily="34" charset="0"/>
                <a:cs typeface="Arial" panose="020B0604020202020204" pitchFamily="34" charset="0"/>
              </a:rPr>
              <a:t>color</a:t>
            </a:r>
            <a:r>
              <a:rPr lang="en-GB" sz="1200" dirty="0">
                <a:latin typeface="Arial" panose="020B0604020202020204" pitchFamily="34" charset="0"/>
                <a:cs typeface="Arial" panose="020B0604020202020204" pitchFamily="34" charset="0"/>
              </a:rPr>
              <a:t>/how-the-eye-percieves-color-93a3f10e03d9</a:t>
            </a:r>
            <a:endParaRPr lang="en-CH" sz="1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8D8CA41-C689-83D4-7DD8-69C3B78366DD}"/>
              </a:ext>
            </a:extLst>
          </p:cNvPr>
          <p:cNvSpPr txBox="1"/>
          <p:nvPr/>
        </p:nvSpPr>
        <p:spPr>
          <a:xfrm>
            <a:off x="570114" y="1572828"/>
            <a:ext cx="4358174" cy="1477328"/>
          </a:xfrm>
          <a:prstGeom prst="rect">
            <a:avLst/>
          </a:prstGeom>
          <a:noFill/>
        </p:spPr>
        <p:txBody>
          <a:bodyPr wrap="square">
            <a:spAutoFit/>
          </a:bodyPr>
          <a:lstStyle/>
          <a:p>
            <a:r>
              <a:rPr lang="en-GB" b="0" i="0" dirty="0">
                <a:solidFill>
                  <a:srgbClr val="202124"/>
                </a:solidFill>
                <a:effectLst/>
                <a:latin typeface="arial" panose="020B0604020202020204" pitchFamily="34" charset="0"/>
              </a:rPr>
              <a:t>Cones are </a:t>
            </a:r>
            <a:r>
              <a:rPr lang="en-GB" b="1" i="0" dirty="0">
                <a:solidFill>
                  <a:srgbClr val="202124"/>
                </a:solidFill>
                <a:effectLst/>
                <a:latin typeface="arial" panose="020B0604020202020204" pitchFamily="34" charset="0"/>
              </a:rPr>
              <a:t>a type of photoreceptor cell in the retina</a:t>
            </a:r>
            <a:r>
              <a:rPr lang="en-GB" b="0" i="0" dirty="0">
                <a:solidFill>
                  <a:srgbClr val="202124"/>
                </a:solidFill>
                <a:effectLst/>
                <a:latin typeface="arial" panose="020B0604020202020204" pitchFamily="34" charset="0"/>
              </a:rPr>
              <a:t>. They give us our </a:t>
            </a:r>
            <a:r>
              <a:rPr lang="en-GB" b="0" i="0" dirty="0" err="1">
                <a:solidFill>
                  <a:srgbClr val="202124"/>
                </a:solidFill>
                <a:effectLst/>
                <a:latin typeface="arial" panose="020B0604020202020204" pitchFamily="34" charset="0"/>
              </a:rPr>
              <a:t>color</a:t>
            </a:r>
            <a:r>
              <a:rPr lang="en-GB" b="0" i="0" dirty="0">
                <a:solidFill>
                  <a:srgbClr val="202124"/>
                </a:solidFill>
                <a:effectLst/>
                <a:latin typeface="arial" panose="020B0604020202020204" pitchFamily="34" charset="0"/>
              </a:rPr>
              <a:t> vision. Cones are concentrated in the </a:t>
            </a:r>
            <a:r>
              <a:rPr lang="en-GB" b="0" i="0" dirty="0" err="1">
                <a:solidFill>
                  <a:srgbClr val="202124"/>
                </a:solidFill>
                <a:effectLst/>
                <a:latin typeface="arial" panose="020B0604020202020204" pitchFamily="34" charset="0"/>
              </a:rPr>
              <a:t>center</a:t>
            </a:r>
            <a:r>
              <a:rPr lang="en-GB" b="0" i="0" dirty="0">
                <a:solidFill>
                  <a:srgbClr val="202124"/>
                </a:solidFill>
                <a:effectLst/>
                <a:latin typeface="arial" panose="020B0604020202020204" pitchFamily="34" charset="0"/>
              </a:rPr>
              <a:t> of our retina in an area called the macula and help us see fine details</a:t>
            </a:r>
            <a:endParaRPr lang="en-CH" dirty="0"/>
          </a:p>
        </p:txBody>
      </p:sp>
      <p:sp>
        <p:nvSpPr>
          <p:cNvPr id="9" name="TextBox 8">
            <a:extLst>
              <a:ext uri="{FF2B5EF4-FFF2-40B4-BE49-F238E27FC236}">
                <a16:creationId xmlns:a16="http://schemas.microsoft.com/office/drawing/2014/main" id="{BA5E55F7-5B7E-FABB-01AE-431C5ABDCDDF}"/>
              </a:ext>
            </a:extLst>
          </p:cNvPr>
          <p:cNvSpPr txBox="1"/>
          <p:nvPr/>
        </p:nvSpPr>
        <p:spPr>
          <a:xfrm>
            <a:off x="570114" y="3705999"/>
            <a:ext cx="4459088" cy="2031325"/>
          </a:xfrm>
          <a:prstGeom prst="rect">
            <a:avLst/>
          </a:prstGeom>
          <a:noFill/>
        </p:spPr>
        <p:txBody>
          <a:bodyPr wrap="square">
            <a:spAutoFit/>
          </a:bodyPr>
          <a:lstStyle/>
          <a:p>
            <a:r>
              <a:rPr lang="en-GB" b="0" i="0" dirty="0">
                <a:solidFill>
                  <a:srgbClr val="202124"/>
                </a:solidFill>
                <a:effectLst/>
                <a:latin typeface="arial" panose="020B0604020202020204" pitchFamily="34" charset="0"/>
              </a:rPr>
              <a:t>Rods are </a:t>
            </a:r>
            <a:r>
              <a:rPr lang="en-GB" b="1" i="0" dirty="0">
                <a:solidFill>
                  <a:srgbClr val="202124"/>
                </a:solidFill>
                <a:effectLst/>
                <a:latin typeface="arial" panose="020B0604020202020204" pitchFamily="34" charset="0"/>
              </a:rPr>
              <a:t>a type of photoreceptor cell in the retina</a:t>
            </a:r>
            <a:r>
              <a:rPr lang="en-GB" b="0" i="0" dirty="0">
                <a:solidFill>
                  <a:srgbClr val="202124"/>
                </a:solidFill>
                <a:effectLst/>
                <a:latin typeface="arial" panose="020B0604020202020204" pitchFamily="34" charset="0"/>
              </a:rPr>
              <a:t>. They are sensitive to light levels and help give us good vision in low light. They are concentrated in the outer areas of the retina and give us peripheral vision. Rods are 500 to 1,000 times more sensitive to light than cones.</a:t>
            </a:r>
            <a:endParaRPr lang="en-CH" dirty="0"/>
          </a:p>
        </p:txBody>
      </p:sp>
      <p:sp>
        <p:nvSpPr>
          <p:cNvPr id="11" name="TextBox 10">
            <a:extLst>
              <a:ext uri="{FF2B5EF4-FFF2-40B4-BE49-F238E27FC236}">
                <a16:creationId xmlns:a16="http://schemas.microsoft.com/office/drawing/2014/main" id="{E2F43B8F-6F9D-0B7E-5646-68D76D96862A}"/>
              </a:ext>
            </a:extLst>
          </p:cNvPr>
          <p:cNvSpPr txBox="1"/>
          <p:nvPr/>
        </p:nvSpPr>
        <p:spPr>
          <a:xfrm>
            <a:off x="75604" y="6235266"/>
            <a:ext cx="11394153" cy="276999"/>
          </a:xfrm>
          <a:prstGeom prst="rect">
            <a:avLst/>
          </a:prstGeom>
          <a:noFill/>
        </p:spPr>
        <p:txBody>
          <a:bodyPr wrap="square">
            <a:spAutoFit/>
          </a:bodyPr>
          <a:lstStyle/>
          <a:p>
            <a:r>
              <a:rPr lang="en-CH" sz="1200" dirty="0">
                <a:latin typeface="Arial" panose="020B0604020202020204" pitchFamily="34" charset="0"/>
                <a:cs typeface="Arial" panose="020B0604020202020204" pitchFamily="34" charset="0"/>
              </a:rPr>
              <a:t>https://www.aao.org/eye-health/anatomy/rods#:~:text=Rods%20are%20a%20type%20of,sensitive%20to%20light%20than%20cones.</a:t>
            </a:r>
          </a:p>
        </p:txBody>
      </p:sp>
      <p:pic>
        <p:nvPicPr>
          <p:cNvPr id="9220" name="Picture 4">
            <a:extLst>
              <a:ext uri="{FF2B5EF4-FFF2-40B4-BE49-F238E27FC236}">
                <a16:creationId xmlns:a16="http://schemas.microsoft.com/office/drawing/2014/main" id="{C3A77FFB-8DA8-C6B2-D8A0-C84317233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4159" y="944217"/>
            <a:ext cx="6907841" cy="4969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82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F9830-83B4-D9ED-5EC7-6719CF7DAB31}"/>
              </a:ext>
            </a:extLst>
          </p:cNvPr>
          <p:cNvSpPr>
            <a:spLocks noGrp="1"/>
          </p:cNvSpPr>
          <p:nvPr>
            <p:ph type="title"/>
          </p:nvPr>
        </p:nvSpPr>
        <p:spPr>
          <a:xfrm>
            <a:off x="245076" y="624617"/>
            <a:ext cx="2028567" cy="796410"/>
          </a:xfrm>
        </p:spPr>
        <p:txBody>
          <a:bodyPr>
            <a:normAutofit fontScale="90000"/>
          </a:bodyPr>
          <a:lstStyle/>
          <a:p>
            <a:r>
              <a:rPr lang="en-CH" dirty="0"/>
              <a:t>Light and colors</a:t>
            </a:r>
          </a:p>
        </p:txBody>
      </p:sp>
      <p:pic>
        <p:nvPicPr>
          <p:cNvPr id="8194" name="Picture 2" descr="The visible light spectrum - Once Inc.">
            <a:extLst>
              <a:ext uri="{FF2B5EF4-FFF2-40B4-BE49-F238E27FC236}">
                <a16:creationId xmlns:a16="http://schemas.microsoft.com/office/drawing/2014/main" id="{16C6ADBA-470A-3BA7-E4ED-A763854B2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465" y="87510"/>
            <a:ext cx="10305535" cy="49152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25FF290-5812-C01A-C9ED-F57EEF483E37}"/>
              </a:ext>
            </a:extLst>
          </p:cNvPr>
          <p:cNvSpPr txBox="1"/>
          <p:nvPr/>
        </p:nvSpPr>
        <p:spPr>
          <a:xfrm>
            <a:off x="102974" y="6488668"/>
            <a:ext cx="6098058" cy="261610"/>
          </a:xfrm>
          <a:prstGeom prst="rect">
            <a:avLst/>
          </a:prstGeom>
          <a:noFill/>
        </p:spPr>
        <p:txBody>
          <a:bodyPr wrap="square">
            <a:spAutoFit/>
          </a:bodyPr>
          <a:lstStyle/>
          <a:p>
            <a:r>
              <a:rPr lang="en-CH" sz="1100" dirty="0">
                <a:latin typeface="Arial" panose="020B0604020202020204" pitchFamily="34" charset="0"/>
                <a:cs typeface="Arial" panose="020B0604020202020204" pitchFamily="34" charset="0"/>
              </a:rPr>
              <a:t>https://www.oncelighting.eu/visible-light-spectrum/</a:t>
            </a:r>
          </a:p>
        </p:txBody>
      </p:sp>
      <p:pic>
        <p:nvPicPr>
          <p:cNvPr id="3" name="Picture 2">
            <a:extLst>
              <a:ext uri="{FF2B5EF4-FFF2-40B4-BE49-F238E27FC236}">
                <a16:creationId xmlns:a16="http://schemas.microsoft.com/office/drawing/2014/main" id="{C7077CB6-FCFD-5BC2-9E3C-6DAB14F0AC76}"/>
              </a:ext>
            </a:extLst>
          </p:cNvPr>
          <p:cNvPicPr>
            <a:picLocks noChangeAspect="1"/>
          </p:cNvPicPr>
          <p:nvPr/>
        </p:nvPicPr>
        <p:blipFill>
          <a:blip r:embed="rId3"/>
          <a:stretch>
            <a:fillRect/>
          </a:stretch>
        </p:blipFill>
        <p:spPr>
          <a:xfrm>
            <a:off x="5622495" y="4755118"/>
            <a:ext cx="1974850" cy="1981200"/>
          </a:xfrm>
          <a:prstGeom prst="rect">
            <a:avLst/>
          </a:prstGeom>
        </p:spPr>
      </p:pic>
      <p:pic>
        <p:nvPicPr>
          <p:cNvPr id="4" name="Picture 3">
            <a:extLst>
              <a:ext uri="{FF2B5EF4-FFF2-40B4-BE49-F238E27FC236}">
                <a16:creationId xmlns:a16="http://schemas.microsoft.com/office/drawing/2014/main" id="{6ABB9063-28D8-D270-7EE2-638C39574D79}"/>
              </a:ext>
            </a:extLst>
          </p:cNvPr>
          <p:cNvPicPr>
            <a:picLocks noChangeAspect="1"/>
          </p:cNvPicPr>
          <p:nvPr/>
        </p:nvPicPr>
        <p:blipFill>
          <a:blip r:embed="rId4"/>
          <a:stretch>
            <a:fillRect/>
          </a:stretch>
        </p:blipFill>
        <p:spPr>
          <a:xfrm>
            <a:off x="10300314" y="4949303"/>
            <a:ext cx="1881781" cy="1787015"/>
          </a:xfrm>
          <a:prstGeom prst="rect">
            <a:avLst/>
          </a:prstGeom>
        </p:spPr>
      </p:pic>
      <p:sp>
        <p:nvSpPr>
          <p:cNvPr id="7" name="TextBox 6">
            <a:extLst>
              <a:ext uri="{FF2B5EF4-FFF2-40B4-BE49-F238E27FC236}">
                <a16:creationId xmlns:a16="http://schemas.microsoft.com/office/drawing/2014/main" id="{BA963E8A-59EB-7520-D528-ADD1A4026621}"/>
              </a:ext>
            </a:extLst>
          </p:cNvPr>
          <p:cNvSpPr txBox="1"/>
          <p:nvPr/>
        </p:nvSpPr>
        <p:spPr>
          <a:xfrm rot="16200000">
            <a:off x="-617843" y="4453088"/>
            <a:ext cx="2462354" cy="1169551"/>
          </a:xfrm>
          <a:prstGeom prst="rect">
            <a:avLst/>
          </a:prstGeom>
          <a:noFill/>
        </p:spPr>
        <p:txBody>
          <a:bodyPr wrap="square">
            <a:spAutoFit/>
          </a:bodyPr>
          <a:lstStyle/>
          <a:p>
            <a:r>
              <a:rPr lang="en-GB" sz="1000" b="1" i="0" dirty="0">
                <a:solidFill>
                  <a:srgbClr val="222222"/>
                </a:solidFill>
                <a:effectLst/>
                <a:latin typeface="Helvetica Neue" panose="02000503000000020004" pitchFamily="2" charset="0"/>
              </a:rPr>
              <a:t>Image source</a:t>
            </a:r>
            <a:r>
              <a:rPr lang="en-GB" sz="1000" b="0" i="0" dirty="0">
                <a:solidFill>
                  <a:srgbClr val="222222"/>
                </a:solidFill>
                <a:effectLst/>
                <a:latin typeface="Helvetica Neue" panose="02000503000000020004" pitchFamily="2" charset="0"/>
              </a:rPr>
              <a:t>: Kowalski, M.; </a:t>
            </a:r>
            <a:r>
              <a:rPr lang="en-GB" sz="1000" b="0" i="0" dirty="0" err="1">
                <a:solidFill>
                  <a:srgbClr val="222222"/>
                </a:solidFill>
                <a:effectLst/>
                <a:latin typeface="Helvetica Neue" panose="02000503000000020004" pitchFamily="2" charset="0"/>
              </a:rPr>
              <a:t>Grudzień</a:t>
            </a:r>
            <a:r>
              <a:rPr lang="en-GB" sz="1000" b="0" i="0" dirty="0">
                <a:solidFill>
                  <a:srgbClr val="222222"/>
                </a:solidFill>
                <a:effectLst/>
                <a:latin typeface="Helvetica Neue" panose="02000503000000020004" pitchFamily="2" charset="0"/>
              </a:rPr>
              <a:t>, A.; Mierzejewski, K. Thermal–Visible Face Recognition Based on CNN Features and Triple Triplet Configuration for On-the-Move Identity Verification. </a:t>
            </a:r>
            <a:r>
              <a:rPr lang="en-GB" sz="1000" b="0" i="1" dirty="0">
                <a:solidFill>
                  <a:srgbClr val="222222"/>
                </a:solidFill>
                <a:effectLst/>
                <a:latin typeface="Helvetica Neue" panose="02000503000000020004" pitchFamily="2" charset="0"/>
              </a:rPr>
              <a:t>Sensors</a:t>
            </a:r>
            <a:r>
              <a:rPr lang="en-GB" sz="1000" b="0" i="0" dirty="0">
                <a:solidFill>
                  <a:srgbClr val="222222"/>
                </a:solidFill>
                <a:effectLst/>
                <a:latin typeface="Helvetica Neue" panose="02000503000000020004" pitchFamily="2" charset="0"/>
              </a:rPr>
              <a:t> </a:t>
            </a:r>
            <a:r>
              <a:rPr lang="en-GB" sz="1000" b="1" i="0" dirty="0">
                <a:solidFill>
                  <a:srgbClr val="222222"/>
                </a:solidFill>
                <a:effectLst/>
                <a:latin typeface="Helvetica Neue" panose="02000503000000020004" pitchFamily="2" charset="0"/>
              </a:rPr>
              <a:t>2022</a:t>
            </a:r>
            <a:r>
              <a:rPr lang="en-GB" sz="1000" b="0" i="0" dirty="0">
                <a:solidFill>
                  <a:srgbClr val="222222"/>
                </a:solidFill>
                <a:effectLst/>
                <a:latin typeface="Helvetica Neue" panose="02000503000000020004" pitchFamily="2" charset="0"/>
              </a:rPr>
              <a:t>, </a:t>
            </a:r>
            <a:r>
              <a:rPr lang="en-GB" sz="1000" b="0" i="1" dirty="0">
                <a:solidFill>
                  <a:srgbClr val="222222"/>
                </a:solidFill>
                <a:effectLst/>
                <a:latin typeface="Helvetica Neue" panose="02000503000000020004" pitchFamily="2" charset="0"/>
              </a:rPr>
              <a:t>22</a:t>
            </a:r>
            <a:r>
              <a:rPr lang="en-GB" sz="1000" b="0" i="0" dirty="0">
                <a:solidFill>
                  <a:srgbClr val="222222"/>
                </a:solidFill>
                <a:effectLst/>
                <a:latin typeface="Helvetica Neue" panose="02000503000000020004" pitchFamily="2" charset="0"/>
              </a:rPr>
              <a:t>, 5012. https://</a:t>
            </a:r>
            <a:r>
              <a:rPr lang="en-GB" sz="1000" b="0" i="0" dirty="0" err="1">
                <a:solidFill>
                  <a:srgbClr val="222222"/>
                </a:solidFill>
                <a:effectLst/>
                <a:latin typeface="Helvetica Neue" panose="02000503000000020004" pitchFamily="2" charset="0"/>
              </a:rPr>
              <a:t>doi.org</a:t>
            </a:r>
            <a:r>
              <a:rPr lang="en-GB" sz="1000" b="0" i="0" dirty="0">
                <a:solidFill>
                  <a:srgbClr val="222222"/>
                </a:solidFill>
                <a:effectLst/>
                <a:latin typeface="Helvetica Neue" panose="02000503000000020004" pitchFamily="2" charset="0"/>
              </a:rPr>
              <a:t>/10.3390/s22135012</a:t>
            </a:r>
            <a:endParaRPr lang="en-CH" sz="1000" dirty="0"/>
          </a:p>
        </p:txBody>
      </p:sp>
      <p:pic>
        <p:nvPicPr>
          <p:cNvPr id="2050" name="Picture 2" descr="3.6: Interpreting Ultraviolet Spectra - Chemistry LibreTexts">
            <a:extLst>
              <a:ext uri="{FF2B5EF4-FFF2-40B4-BE49-F238E27FC236}">
                <a16:creationId xmlns:a16="http://schemas.microsoft.com/office/drawing/2014/main" id="{B5753857-24E4-EAD3-DF72-AFF8F8EA80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0509" y="4507467"/>
            <a:ext cx="3424451" cy="19812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F77CA73-BD6C-0E7B-8EB0-C40C0284384B}"/>
              </a:ext>
            </a:extLst>
          </p:cNvPr>
          <p:cNvSpPr txBox="1"/>
          <p:nvPr/>
        </p:nvSpPr>
        <p:spPr>
          <a:xfrm rot="16200000">
            <a:off x="-227724" y="2214419"/>
            <a:ext cx="1959117" cy="1446550"/>
          </a:xfrm>
          <a:prstGeom prst="rect">
            <a:avLst/>
          </a:prstGeom>
          <a:noFill/>
        </p:spPr>
        <p:txBody>
          <a:bodyPr wrap="square">
            <a:spAutoFit/>
          </a:bodyPr>
          <a:lstStyle/>
          <a:p>
            <a:r>
              <a:rPr lang="en-CH" sz="1100" dirty="0">
                <a:latin typeface="Arial" panose="020B0604020202020204" pitchFamily="34" charset="0"/>
                <a:cs typeface="Arial" panose="020B0604020202020204" pitchFamily="34" charset="0"/>
              </a:rPr>
              <a:t>https://chem.libretexts.org/Bookshelves/Organic_Chemistry/Introduction_to_Organic_Spectroscopy/03%3A_Conjugated_Compounds_and_Ultraviolet_Spectroscopy/3.06%3A_Interpreting_Ultraviolet_Spectra</a:t>
            </a:r>
          </a:p>
        </p:txBody>
      </p:sp>
    </p:spTree>
    <p:extLst>
      <p:ext uri="{BB962C8B-B14F-4D97-AF65-F5344CB8AC3E}">
        <p14:creationId xmlns:p14="http://schemas.microsoft.com/office/powerpoint/2010/main" val="166047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BAFA-528F-3735-E8CE-693FD4783D4B}"/>
              </a:ext>
            </a:extLst>
          </p:cNvPr>
          <p:cNvSpPr>
            <a:spLocks noGrp="1"/>
          </p:cNvSpPr>
          <p:nvPr>
            <p:ph type="title"/>
          </p:nvPr>
        </p:nvSpPr>
        <p:spPr>
          <a:xfrm>
            <a:off x="165999" y="77539"/>
            <a:ext cx="10515600" cy="648666"/>
          </a:xfrm>
        </p:spPr>
        <p:txBody>
          <a:bodyPr>
            <a:normAutofit fontScale="90000"/>
          </a:bodyPr>
          <a:lstStyle/>
          <a:p>
            <a:r>
              <a:rPr lang="en-CH" dirty="0"/>
              <a:t>Human Eye</a:t>
            </a:r>
          </a:p>
        </p:txBody>
      </p:sp>
      <p:sp>
        <p:nvSpPr>
          <p:cNvPr id="3" name="Content Placeholder 2">
            <a:extLst>
              <a:ext uri="{FF2B5EF4-FFF2-40B4-BE49-F238E27FC236}">
                <a16:creationId xmlns:a16="http://schemas.microsoft.com/office/drawing/2014/main" id="{16D5FD77-B3A9-259A-D386-8D40F3441C95}"/>
              </a:ext>
            </a:extLst>
          </p:cNvPr>
          <p:cNvSpPr>
            <a:spLocks noGrp="1"/>
          </p:cNvSpPr>
          <p:nvPr>
            <p:ph idx="1"/>
          </p:nvPr>
        </p:nvSpPr>
        <p:spPr>
          <a:xfrm>
            <a:off x="122859" y="1238176"/>
            <a:ext cx="6248400" cy="5013535"/>
          </a:xfrm>
        </p:spPr>
        <p:txBody>
          <a:bodyPr>
            <a:normAutofit/>
          </a:bodyPr>
          <a:lstStyle/>
          <a:p>
            <a:r>
              <a:rPr lang="en-GB" dirty="0"/>
              <a:t>The normalized spectral sensitivity of human cone cells of short-, middle- and long-wavelength types.</a:t>
            </a:r>
          </a:p>
          <a:p>
            <a:endParaRPr lang="en-GB" dirty="0"/>
          </a:p>
          <a:p>
            <a:r>
              <a:rPr lang="en-GB" dirty="0"/>
              <a:t>The human eye with normal vision has three kinds of cone cells that sense light, having peaks of spectral sensitivity in </a:t>
            </a:r>
            <a:r>
              <a:rPr lang="en-GB" b="1" dirty="0"/>
              <a:t>short</a:t>
            </a:r>
            <a:r>
              <a:rPr lang="en-GB" dirty="0"/>
              <a:t> ("S", 420 nm – 440 nm), </a:t>
            </a:r>
            <a:r>
              <a:rPr lang="en-GB" b="1" dirty="0"/>
              <a:t>middle</a:t>
            </a:r>
            <a:r>
              <a:rPr lang="en-GB" dirty="0"/>
              <a:t> ("M", 530 nm – 540 nm), and </a:t>
            </a:r>
            <a:r>
              <a:rPr lang="en-GB" b="1" dirty="0"/>
              <a:t>long</a:t>
            </a:r>
            <a:r>
              <a:rPr lang="en-GB" dirty="0"/>
              <a:t> ("L", 560 nm – 580 nm) wavelengths</a:t>
            </a:r>
            <a:endParaRPr lang="en-CH" dirty="0"/>
          </a:p>
        </p:txBody>
      </p:sp>
      <p:pic>
        <p:nvPicPr>
          <p:cNvPr id="4100" name="Picture 4" descr="Cone cell - Wikipedia">
            <a:extLst>
              <a:ext uri="{FF2B5EF4-FFF2-40B4-BE49-F238E27FC236}">
                <a16:creationId xmlns:a16="http://schemas.microsoft.com/office/drawing/2014/main" id="{4FF3D084-1040-302E-F0F2-F23EA1572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1259" y="1594476"/>
            <a:ext cx="5723076" cy="40253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D36855-CBA8-6237-B91B-A278A846644F}"/>
              </a:ext>
            </a:extLst>
          </p:cNvPr>
          <p:cNvSpPr txBox="1"/>
          <p:nvPr/>
        </p:nvSpPr>
        <p:spPr>
          <a:xfrm>
            <a:off x="5996679" y="6503462"/>
            <a:ext cx="6097656" cy="276999"/>
          </a:xfrm>
          <a:prstGeom prst="rect">
            <a:avLst/>
          </a:prstGeom>
          <a:noFill/>
        </p:spPr>
        <p:txBody>
          <a:bodyPr wrap="square">
            <a:spAutoFit/>
          </a:bodyPr>
          <a:lstStyle/>
          <a:p>
            <a:pPr algn="r"/>
            <a:r>
              <a:rPr lang="en-CH" sz="1200" dirty="0">
                <a:latin typeface="Arial" panose="020B0604020202020204" pitchFamily="34" charset="0"/>
                <a:cs typeface="Arial" panose="020B0604020202020204" pitchFamily="34" charset="0"/>
              </a:rPr>
              <a:t>https://en.wikipedia.org/wiki/Cone_cell</a:t>
            </a:r>
          </a:p>
        </p:txBody>
      </p:sp>
    </p:spTree>
    <p:extLst>
      <p:ext uri="{BB962C8B-B14F-4D97-AF65-F5344CB8AC3E}">
        <p14:creationId xmlns:p14="http://schemas.microsoft.com/office/powerpoint/2010/main" val="36573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B0E5-1C1A-9BC6-3BD3-E978D6DF611E}"/>
              </a:ext>
            </a:extLst>
          </p:cNvPr>
          <p:cNvSpPr>
            <a:spLocks noGrp="1"/>
          </p:cNvSpPr>
          <p:nvPr>
            <p:ph type="title"/>
          </p:nvPr>
        </p:nvSpPr>
        <p:spPr/>
        <p:txBody>
          <a:bodyPr/>
          <a:lstStyle/>
          <a:p>
            <a:r>
              <a:rPr lang="en-CH" dirty="0"/>
              <a:t>Color Space and color model</a:t>
            </a:r>
          </a:p>
        </p:txBody>
      </p:sp>
      <p:sp>
        <p:nvSpPr>
          <p:cNvPr id="3" name="Content Placeholder 2">
            <a:extLst>
              <a:ext uri="{FF2B5EF4-FFF2-40B4-BE49-F238E27FC236}">
                <a16:creationId xmlns:a16="http://schemas.microsoft.com/office/drawing/2014/main" id="{31CD8AA4-CF2B-4ACD-E733-C54682238125}"/>
              </a:ext>
            </a:extLst>
          </p:cNvPr>
          <p:cNvSpPr>
            <a:spLocks noGrp="1"/>
          </p:cNvSpPr>
          <p:nvPr>
            <p:ph idx="1"/>
          </p:nvPr>
        </p:nvSpPr>
        <p:spPr/>
        <p:txBody>
          <a:bodyPr/>
          <a:lstStyle/>
          <a:p>
            <a:r>
              <a:rPr lang="en-GB" dirty="0"/>
              <a:t>A </a:t>
            </a:r>
            <a:r>
              <a:rPr lang="en-GB" b="1" dirty="0" err="1"/>
              <a:t>color</a:t>
            </a:r>
            <a:r>
              <a:rPr lang="en-GB" b="1" dirty="0"/>
              <a:t> space </a:t>
            </a:r>
            <a:r>
              <a:rPr lang="en-GB" dirty="0"/>
              <a:t>is a specific organization of </a:t>
            </a:r>
            <a:r>
              <a:rPr lang="en-GB" dirty="0" err="1"/>
              <a:t>colors</a:t>
            </a:r>
            <a:r>
              <a:rPr lang="en-GB" dirty="0"/>
              <a:t>.</a:t>
            </a:r>
          </a:p>
          <a:p>
            <a:r>
              <a:rPr lang="en-GB" dirty="0"/>
              <a:t>A </a:t>
            </a:r>
            <a:r>
              <a:rPr lang="en-GB" dirty="0" err="1"/>
              <a:t>color</a:t>
            </a:r>
            <a:r>
              <a:rPr lang="en-GB" dirty="0"/>
              <a:t> space may be arbitrary, i.e. with physically realized </a:t>
            </a:r>
            <a:r>
              <a:rPr lang="en-GB" dirty="0" err="1"/>
              <a:t>colors</a:t>
            </a:r>
            <a:r>
              <a:rPr lang="en-GB" dirty="0"/>
              <a:t> assigned to a set of physical </a:t>
            </a:r>
            <a:r>
              <a:rPr lang="en-GB" dirty="0" err="1"/>
              <a:t>color</a:t>
            </a:r>
            <a:r>
              <a:rPr lang="en-GB" dirty="0"/>
              <a:t> swatches with corresponding assigned </a:t>
            </a:r>
            <a:r>
              <a:rPr lang="en-GB" dirty="0" err="1"/>
              <a:t>color</a:t>
            </a:r>
            <a:r>
              <a:rPr lang="en-GB" dirty="0"/>
              <a:t> names (including discrete numbers in – for example – the Pantone collection), or structured with mathematical rigor (as with the NCS System, Adobe RGB and sRGB)</a:t>
            </a:r>
          </a:p>
          <a:p>
            <a:r>
              <a:rPr lang="en-GB" dirty="0"/>
              <a:t>A "</a:t>
            </a:r>
            <a:r>
              <a:rPr lang="en-GB" b="1" dirty="0" err="1"/>
              <a:t>color</a:t>
            </a:r>
            <a:r>
              <a:rPr lang="en-GB" b="1" dirty="0"/>
              <a:t> model</a:t>
            </a:r>
            <a:r>
              <a:rPr lang="en-GB" dirty="0"/>
              <a:t>" is an abstract mathematical model describing the way </a:t>
            </a:r>
            <a:r>
              <a:rPr lang="en-GB" dirty="0" err="1"/>
              <a:t>colors</a:t>
            </a:r>
            <a:r>
              <a:rPr lang="en-GB" dirty="0"/>
              <a:t> can be represented as tuples of numbers (e.g. triples in RGB or quadruples in CMYK)</a:t>
            </a:r>
            <a:endParaRPr lang="en-CH" dirty="0"/>
          </a:p>
        </p:txBody>
      </p:sp>
    </p:spTree>
    <p:extLst>
      <p:ext uri="{BB962C8B-B14F-4D97-AF65-F5344CB8AC3E}">
        <p14:creationId xmlns:p14="http://schemas.microsoft.com/office/powerpoint/2010/main" val="322543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2D47-119C-EF6B-8BB1-813A0185BEF3}"/>
              </a:ext>
            </a:extLst>
          </p:cNvPr>
          <p:cNvSpPr>
            <a:spLocks noGrp="1"/>
          </p:cNvSpPr>
          <p:nvPr>
            <p:ph type="title"/>
          </p:nvPr>
        </p:nvSpPr>
        <p:spPr>
          <a:xfrm>
            <a:off x="480391" y="176282"/>
            <a:ext cx="10515600" cy="608910"/>
          </a:xfrm>
        </p:spPr>
        <p:txBody>
          <a:bodyPr>
            <a:normAutofit fontScale="90000"/>
          </a:bodyPr>
          <a:lstStyle/>
          <a:p>
            <a:r>
              <a:rPr lang="en-CH" dirty="0"/>
              <a:t>An example: Pantone</a:t>
            </a:r>
          </a:p>
        </p:txBody>
      </p:sp>
      <p:sp>
        <p:nvSpPr>
          <p:cNvPr id="3" name="Content Placeholder 2">
            <a:extLst>
              <a:ext uri="{FF2B5EF4-FFF2-40B4-BE49-F238E27FC236}">
                <a16:creationId xmlns:a16="http://schemas.microsoft.com/office/drawing/2014/main" id="{52573357-E714-2AC3-723F-346997B21FF7}"/>
              </a:ext>
            </a:extLst>
          </p:cNvPr>
          <p:cNvSpPr>
            <a:spLocks noGrp="1"/>
          </p:cNvSpPr>
          <p:nvPr>
            <p:ph idx="1"/>
          </p:nvPr>
        </p:nvSpPr>
        <p:spPr>
          <a:xfrm>
            <a:off x="838200" y="1093304"/>
            <a:ext cx="10515600" cy="5083659"/>
          </a:xfrm>
        </p:spPr>
        <p:txBody>
          <a:bodyPr>
            <a:normAutofit/>
          </a:bodyPr>
          <a:lstStyle/>
          <a:p>
            <a:r>
              <a:rPr lang="en-GB" b="0" i="0" dirty="0">
                <a:solidFill>
                  <a:srgbClr val="202122"/>
                </a:solidFill>
                <a:effectLst/>
                <a:latin typeface="Arial" panose="020B0604020202020204" pitchFamily="34" charset="0"/>
              </a:rPr>
              <a:t>The </a:t>
            </a:r>
            <a:r>
              <a:rPr lang="en-GB" b="1" i="0" dirty="0">
                <a:solidFill>
                  <a:srgbClr val="202122"/>
                </a:solidFill>
                <a:effectLst/>
                <a:latin typeface="Arial" panose="020B0604020202020204" pitchFamily="34" charset="0"/>
              </a:rPr>
              <a:t>Pantone </a:t>
            </a:r>
            <a:r>
              <a:rPr lang="en-GB" b="1" i="0" dirty="0" err="1">
                <a:solidFill>
                  <a:srgbClr val="202122"/>
                </a:solidFill>
                <a:effectLst/>
                <a:latin typeface="Arial" panose="020B0604020202020204" pitchFamily="34" charset="0"/>
              </a:rPr>
              <a:t>Color</a:t>
            </a:r>
            <a:r>
              <a:rPr lang="en-GB" b="1" i="0" dirty="0">
                <a:solidFill>
                  <a:srgbClr val="202122"/>
                </a:solidFill>
                <a:effectLst/>
                <a:latin typeface="Arial" panose="020B0604020202020204" pitchFamily="34" charset="0"/>
              </a:rPr>
              <a:t> Matching System </a:t>
            </a:r>
            <a:r>
              <a:rPr lang="en-GB" b="0" i="0" dirty="0">
                <a:solidFill>
                  <a:srgbClr val="202122"/>
                </a:solidFill>
                <a:effectLst/>
                <a:latin typeface="Arial" panose="020B0604020202020204" pitchFamily="34" charset="0"/>
              </a:rPr>
              <a:t>is largely a standardized </a:t>
            </a:r>
            <a:r>
              <a:rPr lang="en-GB" b="0" i="0" dirty="0" err="1">
                <a:solidFill>
                  <a:srgbClr val="202122"/>
                </a:solidFill>
                <a:effectLst/>
                <a:latin typeface="Arial" panose="020B0604020202020204" pitchFamily="34" charset="0"/>
              </a:rPr>
              <a:t>color</a:t>
            </a:r>
            <a:r>
              <a:rPr lang="en-GB" b="0" i="0" dirty="0">
                <a:solidFill>
                  <a:srgbClr val="202122"/>
                </a:solidFill>
                <a:effectLst/>
                <a:latin typeface="Arial" panose="020B0604020202020204" pitchFamily="34" charset="0"/>
              </a:rPr>
              <a:t> reproduction system, as of 2019 it has 2161 </a:t>
            </a:r>
            <a:r>
              <a:rPr lang="en-GB" b="0" i="0" dirty="0" err="1">
                <a:solidFill>
                  <a:srgbClr val="202122"/>
                </a:solidFill>
                <a:effectLst/>
                <a:latin typeface="Arial" panose="020B0604020202020204" pitchFamily="34" charset="0"/>
              </a:rPr>
              <a:t>colors</a:t>
            </a:r>
            <a:r>
              <a:rPr lang="en-GB" b="0" i="0" dirty="0">
                <a:solidFill>
                  <a:srgbClr val="202122"/>
                </a:solidFill>
                <a:effectLst/>
                <a:latin typeface="Arial" panose="020B0604020202020204" pitchFamily="34" charset="0"/>
              </a:rPr>
              <a:t>. By standardizing the </a:t>
            </a:r>
            <a:r>
              <a:rPr lang="en-GB" b="0" i="0" dirty="0" err="1">
                <a:solidFill>
                  <a:srgbClr val="202122"/>
                </a:solidFill>
                <a:effectLst/>
                <a:latin typeface="Arial" panose="020B0604020202020204" pitchFamily="34" charset="0"/>
              </a:rPr>
              <a:t>colors</a:t>
            </a:r>
            <a:r>
              <a:rPr lang="en-GB" b="0" i="0" dirty="0">
                <a:solidFill>
                  <a:srgbClr val="202122"/>
                </a:solidFill>
                <a:effectLst/>
                <a:latin typeface="Arial" panose="020B0604020202020204" pitchFamily="34" charset="0"/>
              </a:rPr>
              <a:t>, different manufacturers in different locations can all refer to the Pantone system to make sure </a:t>
            </a:r>
            <a:r>
              <a:rPr lang="en-GB" b="0" i="0" dirty="0" err="1">
                <a:solidFill>
                  <a:srgbClr val="202122"/>
                </a:solidFill>
                <a:effectLst/>
                <a:latin typeface="Arial" panose="020B0604020202020204" pitchFamily="34" charset="0"/>
              </a:rPr>
              <a:t>colors</a:t>
            </a:r>
            <a:r>
              <a:rPr lang="en-GB" b="0" i="0" dirty="0">
                <a:solidFill>
                  <a:srgbClr val="202122"/>
                </a:solidFill>
                <a:effectLst/>
                <a:latin typeface="Arial" panose="020B0604020202020204" pitchFamily="34" charset="0"/>
              </a:rPr>
              <a:t> match without direct contact with one another.</a:t>
            </a:r>
          </a:p>
          <a:p>
            <a:r>
              <a:rPr lang="en-GB" dirty="0"/>
              <a:t>One such use is standardizing </a:t>
            </a:r>
            <a:r>
              <a:rPr lang="en-GB" dirty="0" err="1"/>
              <a:t>colors</a:t>
            </a:r>
            <a:r>
              <a:rPr lang="en-GB" dirty="0"/>
              <a:t> in the </a:t>
            </a:r>
            <a:r>
              <a:rPr lang="en-GB" b="1" dirty="0"/>
              <a:t>CMYK</a:t>
            </a:r>
            <a:r>
              <a:rPr lang="en-GB" dirty="0"/>
              <a:t> process. The CMYK process is a method of printing </a:t>
            </a:r>
            <a:r>
              <a:rPr lang="en-GB" dirty="0" err="1"/>
              <a:t>color</a:t>
            </a:r>
            <a:r>
              <a:rPr lang="en-GB" dirty="0"/>
              <a:t> by using four inks—cyan, magenta, yellow, and key (black) (However, about 30% of the Pantone system's 1114 spot </a:t>
            </a:r>
            <a:r>
              <a:rPr lang="en-GB" dirty="0" err="1"/>
              <a:t>colors</a:t>
            </a:r>
            <a:r>
              <a:rPr lang="en-GB" dirty="0"/>
              <a:t> (as of year 2000) cannot be simulated with CMYK but with 13 base pigments (14 including black) mixed in specified amounts, called base </a:t>
            </a:r>
            <a:r>
              <a:rPr lang="en-GB" dirty="0" err="1"/>
              <a:t>colors</a:t>
            </a:r>
            <a:endParaRPr lang="en-CH" dirty="0"/>
          </a:p>
        </p:txBody>
      </p:sp>
      <p:sp>
        <p:nvSpPr>
          <p:cNvPr id="5" name="TextBox 4">
            <a:extLst>
              <a:ext uri="{FF2B5EF4-FFF2-40B4-BE49-F238E27FC236}">
                <a16:creationId xmlns:a16="http://schemas.microsoft.com/office/drawing/2014/main" id="{867C94D0-9EBE-89DB-2D27-6FFAF2E18C65}"/>
              </a:ext>
            </a:extLst>
          </p:cNvPr>
          <p:cNvSpPr txBox="1"/>
          <p:nvPr/>
        </p:nvSpPr>
        <p:spPr>
          <a:xfrm>
            <a:off x="126724" y="6409947"/>
            <a:ext cx="6097656" cy="307777"/>
          </a:xfrm>
          <a:prstGeom prst="rect">
            <a:avLst/>
          </a:prstGeom>
          <a:noFill/>
        </p:spPr>
        <p:txBody>
          <a:bodyPr wrap="square">
            <a:spAutoFit/>
          </a:bodyPr>
          <a:lstStyle/>
          <a:p>
            <a:r>
              <a:rPr lang="en-CH" sz="1400" dirty="0">
                <a:latin typeface="Arial" panose="020B0604020202020204" pitchFamily="34" charset="0"/>
                <a:cs typeface="Arial" panose="020B0604020202020204" pitchFamily="34" charset="0"/>
              </a:rPr>
              <a:t>https://en.wikipedia.org/wiki/Pantone</a:t>
            </a:r>
          </a:p>
        </p:txBody>
      </p:sp>
    </p:spTree>
    <p:extLst>
      <p:ext uri="{BB962C8B-B14F-4D97-AF65-F5344CB8AC3E}">
        <p14:creationId xmlns:p14="http://schemas.microsoft.com/office/powerpoint/2010/main" val="990889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CB7D-A469-CC55-4EA6-2A7E247A45FE}"/>
              </a:ext>
            </a:extLst>
          </p:cNvPr>
          <p:cNvSpPr>
            <a:spLocks noGrp="1"/>
          </p:cNvSpPr>
          <p:nvPr>
            <p:ph type="title"/>
          </p:nvPr>
        </p:nvSpPr>
        <p:spPr/>
        <p:txBody>
          <a:bodyPr/>
          <a:lstStyle/>
          <a:p>
            <a:r>
              <a:rPr lang="en-CH" dirty="0"/>
              <a:t>Tristimulus Values</a:t>
            </a:r>
          </a:p>
        </p:txBody>
      </p:sp>
      <p:sp>
        <p:nvSpPr>
          <p:cNvPr id="3" name="Content Placeholder 2">
            <a:extLst>
              <a:ext uri="{FF2B5EF4-FFF2-40B4-BE49-F238E27FC236}">
                <a16:creationId xmlns:a16="http://schemas.microsoft.com/office/drawing/2014/main" id="{A26C50D0-237D-27C7-2417-C81C10896964}"/>
              </a:ext>
            </a:extLst>
          </p:cNvPr>
          <p:cNvSpPr>
            <a:spLocks noGrp="1"/>
          </p:cNvSpPr>
          <p:nvPr>
            <p:ph idx="1"/>
          </p:nvPr>
        </p:nvSpPr>
        <p:spPr/>
        <p:txBody>
          <a:bodyPr/>
          <a:lstStyle/>
          <a:p>
            <a:r>
              <a:rPr lang="en-GB" b="0" i="0" dirty="0">
                <a:solidFill>
                  <a:srgbClr val="202122"/>
                </a:solidFill>
                <a:effectLst/>
                <a:latin typeface="Arial" panose="020B0604020202020204" pitchFamily="34" charset="0"/>
              </a:rPr>
              <a:t>Three parameters corresponding to levels of stimulus of the three kinds of cone cells, in principle describe any human </a:t>
            </a:r>
            <a:r>
              <a:rPr lang="en-GB" b="0" i="0" dirty="0" err="1">
                <a:solidFill>
                  <a:srgbClr val="202122"/>
                </a:solidFill>
                <a:effectLst/>
                <a:latin typeface="Arial" panose="020B0604020202020204" pitchFamily="34" charset="0"/>
              </a:rPr>
              <a:t>color</a:t>
            </a:r>
            <a:r>
              <a:rPr lang="en-GB" b="0" i="0" dirty="0">
                <a:solidFill>
                  <a:srgbClr val="202122"/>
                </a:solidFill>
                <a:effectLst/>
                <a:latin typeface="Arial" panose="020B0604020202020204" pitchFamily="34" charset="0"/>
              </a:rPr>
              <a:t> sensation.</a:t>
            </a:r>
          </a:p>
          <a:p>
            <a:r>
              <a:rPr lang="en-GB" dirty="0"/>
              <a:t>these three values compose a </a:t>
            </a:r>
            <a:r>
              <a:rPr lang="en-GB" b="1" dirty="0"/>
              <a:t>tristimulus specification </a:t>
            </a:r>
            <a:r>
              <a:rPr lang="en-GB" dirty="0"/>
              <a:t>of the objective </a:t>
            </a:r>
            <a:r>
              <a:rPr lang="en-GB" dirty="0" err="1"/>
              <a:t>color</a:t>
            </a:r>
            <a:r>
              <a:rPr lang="en-GB" dirty="0"/>
              <a:t> of the light spectrum. The three parameters, denoted "S", "M", and "L", are indicated using a 3-dimensional space denominated the "</a:t>
            </a:r>
            <a:r>
              <a:rPr lang="en-GB" b="1" dirty="0"/>
              <a:t>LMS </a:t>
            </a:r>
            <a:r>
              <a:rPr lang="en-GB" b="1" dirty="0" err="1"/>
              <a:t>color</a:t>
            </a:r>
            <a:r>
              <a:rPr lang="en-GB" b="1" dirty="0"/>
              <a:t> space</a:t>
            </a:r>
            <a:r>
              <a:rPr lang="en-GB" dirty="0"/>
              <a:t>", which is one of many </a:t>
            </a:r>
            <a:r>
              <a:rPr lang="en-GB" dirty="0" err="1"/>
              <a:t>color</a:t>
            </a:r>
            <a:r>
              <a:rPr lang="en-GB" dirty="0"/>
              <a:t> spaces devised to quantify human </a:t>
            </a:r>
            <a:r>
              <a:rPr lang="en-GB" dirty="0" err="1"/>
              <a:t>color</a:t>
            </a:r>
            <a:r>
              <a:rPr lang="en-GB" dirty="0"/>
              <a:t> vision.</a:t>
            </a:r>
            <a:endParaRPr lang="en-CH" dirty="0"/>
          </a:p>
        </p:txBody>
      </p:sp>
    </p:spTree>
    <p:extLst>
      <p:ext uri="{BB962C8B-B14F-4D97-AF65-F5344CB8AC3E}">
        <p14:creationId xmlns:p14="http://schemas.microsoft.com/office/powerpoint/2010/main" val="2564276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92BAB-EE27-6349-6DA1-2A4CBB465FCD}"/>
              </a:ext>
            </a:extLst>
          </p:cNvPr>
          <p:cNvSpPr>
            <a:spLocks noGrp="1"/>
          </p:cNvSpPr>
          <p:nvPr>
            <p:ph type="title"/>
          </p:nvPr>
        </p:nvSpPr>
        <p:spPr/>
        <p:txBody>
          <a:bodyPr/>
          <a:lstStyle/>
          <a:p>
            <a:r>
              <a:rPr lang="en-GB" dirty="0"/>
              <a:t>CIE 1931 </a:t>
            </a:r>
            <a:r>
              <a:rPr lang="en-GB" dirty="0" err="1"/>
              <a:t>color</a:t>
            </a:r>
            <a:r>
              <a:rPr lang="en-GB" dirty="0"/>
              <a:t> space (XYZ)</a:t>
            </a:r>
            <a:endParaRPr lang="en-CH" dirty="0"/>
          </a:p>
        </p:txBody>
      </p:sp>
      <p:sp>
        <p:nvSpPr>
          <p:cNvPr id="3" name="Content Placeholder 2">
            <a:extLst>
              <a:ext uri="{FF2B5EF4-FFF2-40B4-BE49-F238E27FC236}">
                <a16:creationId xmlns:a16="http://schemas.microsoft.com/office/drawing/2014/main" id="{0B8465D7-8326-C5EE-DBD6-C846FD46CAE6}"/>
              </a:ext>
            </a:extLst>
          </p:cNvPr>
          <p:cNvSpPr>
            <a:spLocks noGrp="1"/>
          </p:cNvSpPr>
          <p:nvPr>
            <p:ph idx="1"/>
          </p:nvPr>
        </p:nvSpPr>
        <p:spPr/>
        <p:txBody>
          <a:bodyPr/>
          <a:lstStyle/>
          <a:p>
            <a:r>
              <a:rPr lang="en-GB" dirty="0"/>
              <a:t>The CIE 1931 </a:t>
            </a:r>
            <a:r>
              <a:rPr lang="en-GB" dirty="0" err="1"/>
              <a:t>color</a:t>
            </a:r>
            <a:r>
              <a:rPr lang="en-GB" dirty="0"/>
              <a:t> spaces are the first defined quantitative links between distributions of wavelengths in the electromagnetic visible spectrum, and physiologically perceived </a:t>
            </a:r>
            <a:r>
              <a:rPr lang="en-GB" dirty="0" err="1"/>
              <a:t>colors</a:t>
            </a:r>
            <a:r>
              <a:rPr lang="en-GB" dirty="0"/>
              <a:t> in human </a:t>
            </a:r>
            <a:r>
              <a:rPr lang="en-GB" dirty="0" err="1"/>
              <a:t>color</a:t>
            </a:r>
            <a:r>
              <a:rPr lang="en-GB" dirty="0"/>
              <a:t> vision.</a:t>
            </a:r>
          </a:p>
          <a:p>
            <a:r>
              <a:rPr lang="en-GB" dirty="0"/>
              <a:t>In the CIE 1931 model, </a:t>
            </a:r>
            <a:r>
              <a:rPr lang="en-GB" b="1" dirty="0"/>
              <a:t>Y is the luminance</a:t>
            </a:r>
            <a:r>
              <a:rPr lang="en-GB" dirty="0"/>
              <a:t>, </a:t>
            </a:r>
            <a:r>
              <a:rPr lang="en-GB" b="1" dirty="0"/>
              <a:t>Z is quasi-equal to blue</a:t>
            </a:r>
            <a:r>
              <a:rPr lang="en-GB" dirty="0"/>
              <a:t> (of CIE RGB), and </a:t>
            </a:r>
            <a:r>
              <a:rPr lang="en-GB" b="1" dirty="0"/>
              <a:t>X is a mix of the three CIE RGB curves chosen to be nonnegative </a:t>
            </a:r>
            <a:r>
              <a:rPr lang="en-GB" dirty="0"/>
              <a:t>(see § Definition of the CIE XYZ </a:t>
            </a:r>
            <a:r>
              <a:rPr lang="en-GB" dirty="0" err="1"/>
              <a:t>color</a:t>
            </a:r>
            <a:r>
              <a:rPr lang="en-GB" dirty="0"/>
              <a:t> space). Setting Y as luminance has the useful result that for any given Y value, the XZ plane will contain all possible </a:t>
            </a:r>
            <a:r>
              <a:rPr lang="en-GB" dirty="0" err="1"/>
              <a:t>chromaticities</a:t>
            </a:r>
            <a:r>
              <a:rPr lang="en-GB" dirty="0"/>
              <a:t> at that luminance.</a:t>
            </a:r>
            <a:endParaRPr lang="en-CH" dirty="0"/>
          </a:p>
        </p:txBody>
      </p:sp>
    </p:spTree>
    <p:extLst>
      <p:ext uri="{BB962C8B-B14F-4D97-AF65-F5344CB8AC3E}">
        <p14:creationId xmlns:p14="http://schemas.microsoft.com/office/powerpoint/2010/main" val="1111278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1360</Words>
  <Application>Microsoft Macintosh PowerPoint</Application>
  <PresentationFormat>Widescreen</PresentationFormat>
  <Paragraphs>81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vt:lpstr>
      <vt:lpstr>Calibri</vt:lpstr>
      <vt:lpstr>Cambria Math</vt:lpstr>
      <vt:lpstr>Helvetica Neue</vt:lpstr>
      <vt:lpstr>Office Theme</vt:lpstr>
      <vt:lpstr>Computer Vision</vt:lpstr>
      <vt:lpstr>Color Theory</vt:lpstr>
      <vt:lpstr>The human eye</vt:lpstr>
      <vt:lpstr>Light and colors</vt:lpstr>
      <vt:lpstr>Human Eye</vt:lpstr>
      <vt:lpstr>Color Space and color model</vt:lpstr>
      <vt:lpstr>An example: Pantone</vt:lpstr>
      <vt:lpstr>Tristimulus Values</vt:lpstr>
      <vt:lpstr>CIE 1931 color space (XYZ)</vt:lpstr>
      <vt:lpstr>CIE 1931 color space (XYZ)</vt:lpstr>
      <vt:lpstr>Chromaticity</vt:lpstr>
      <vt:lpstr>CIE xy chromaticity diagram</vt:lpstr>
      <vt:lpstr>Chromaticity Diagram</vt:lpstr>
      <vt:lpstr>Different color spaces</vt:lpstr>
      <vt:lpstr>Color Depth</vt:lpstr>
      <vt:lpstr>Color Gamut</vt:lpstr>
      <vt:lpstr>Example – CGA (Color Graphic Adapter)</vt:lpstr>
      <vt:lpstr>Example – CGA (Color Graphic Adapter)</vt:lpstr>
      <vt:lpstr>VGA – Video Graphics Array</vt:lpstr>
      <vt:lpstr>Modern Monitors color depth</vt:lpstr>
      <vt:lpstr>Storage - Examples</vt:lpstr>
      <vt:lpstr>Vision Ecosystem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dc:title>
  <dc:creator>Michelucci Umberto HSLU I</dc:creator>
  <cp:lastModifiedBy>Michelucci Umberto HSLU I</cp:lastModifiedBy>
  <cp:revision>53</cp:revision>
  <dcterms:created xsi:type="dcterms:W3CDTF">2023-02-06T04:36:47Z</dcterms:created>
  <dcterms:modified xsi:type="dcterms:W3CDTF">2023-09-04T06:38:20Z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2023-02-06T04:39:34Z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cc484583-06e9-43a1-a06a-4ea5b47b8123</vt:lpwstr>
  </property>
  <property fmtid="{D5CDD505-2E9C-101B-9397-08002B2CF9AE}" pid="8" name="MSIP_Label_e8b0afbd-3cf7-4707-aee4-8dc9d855de29_ContentBits">
    <vt:lpwstr>0</vt:lpwstr>
  </property>
</Properties>
</file>