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28"/>
    <p:restoredTop sz="96327"/>
  </p:normalViewPr>
  <p:slideViewPr>
    <p:cSldViewPr snapToGrid="0">
      <p:cViewPr varScale="1">
        <p:scale>
          <a:sx n="96" d="100"/>
          <a:sy n="96" d="100"/>
        </p:scale>
        <p:origin x="17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EBF7-047D-DCCC-84C5-A432612662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02955AD-B0E6-25F6-DE9A-42EDED11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84070B3-2F8B-4BE7-0B4F-1645FD5B39C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C5403AAB-694D-87E6-7F75-A0D55F38CE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C01E11-F69D-1BDF-050D-AA827F201A8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667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22C-07C3-29D2-BE1B-0AEE25E3694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B9522B7-D997-7672-5594-73F6EC7B6C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BFEA98-923D-1168-5A2E-C9748B0C569F}"/>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A058635D-22EE-5F15-6F6D-54EEC1AF23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4B2435-9CF4-308C-12C3-8B2B1AF7E74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2050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B80D1-4C13-0251-3E11-AFA630DEDB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432547-045B-9B31-E299-D9B92AC1A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AC6269D-6AC5-5DD9-B0CD-F1A973CA0EA2}"/>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28F8AAE4-638F-CD27-F9E2-84075DEA4F0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5DEF3B-36EE-6C70-7038-ECCFCF8D836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68385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08B-8305-D376-40A5-CFDB63C6B7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F8609E1-C6CA-5FBF-7A08-1869DDFEA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05C30D1-4B67-A45A-349B-FDBEC4B0F43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176D924D-66AF-412E-1E66-45AC23F686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A32DB-9B6D-5401-152A-4E74920E22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7510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E257-07FF-5CBA-1A56-3FBC414D23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79D2435-DAE2-DE1E-3659-F9940332D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7361E8-0ADB-8F92-5715-079852D4353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30507630-DB80-E20F-4E81-19F91DD48B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C18970E-BA13-70B5-6709-277FC34A01A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7343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1FBC-E156-D94F-BF68-805A16987B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95D3D9F-84AC-F58E-34F7-1DB92F62D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758CFD3-4603-4D65-B61D-0D5274E40E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68A4562-BA63-32E4-3055-96C7BDB17A6C}"/>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5E287591-944C-79FF-5A07-C122CD55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B0C467-1312-6189-1B02-8FBE34749526}"/>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38235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FEF-C092-A113-8862-CE8C9738EA0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C3A686D-7BE3-BD1C-0451-E5B299C82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93EA1-9F65-C2FF-8C42-85FB8083C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6A3FAA8-AC8D-44D2-E5D0-C352648C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5C51F3-92B2-A743-6A10-70D023D2FA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C001DDE-7DCA-677D-C460-55815EF1336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8" name="Footer Placeholder 7">
            <a:extLst>
              <a:ext uri="{FF2B5EF4-FFF2-40B4-BE49-F238E27FC236}">
                <a16:creationId xmlns:a16="http://schemas.microsoft.com/office/drawing/2014/main" id="{AB121771-B22F-2B0B-B8C1-59FB1E7028A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8722CAA-89E5-2AF1-6FEF-C60180085BF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31014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029-F2CB-15E2-E6AC-3F4CCE10025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BEFD587-ED49-CE03-C7E8-C0BE68722CD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4" name="Footer Placeholder 3">
            <a:extLst>
              <a:ext uri="{FF2B5EF4-FFF2-40B4-BE49-F238E27FC236}">
                <a16:creationId xmlns:a16="http://schemas.microsoft.com/office/drawing/2014/main" id="{200DF6FA-2F2D-6E6F-C394-89195B9206B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5FE6A32-F38E-86A4-0E88-A13BFE8513A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854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868C-7493-6629-249A-4076F0B801F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3" name="Footer Placeholder 2">
            <a:extLst>
              <a:ext uri="{FF2B5EF4-FFF2-40B4-BE49-F238E27FC236}">
                <a16:creationId xmlns:a16="http://schemas.microsoft.com/office/drawing/2014/main" id="{F2FF3B14-D872-097F-B397-4DB22E700B0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E801012-D650-079B-5E7B-C86CF57A8F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85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AF2D-2221-B266-562E-FF1E0043B7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85E51B1-9264-85D8-55B4-654524581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61FC70-0208-E288-1EC1-155B0553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52463B-D72E-E8EE-A138-E9E5F5F6D78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6526DFBC-7E92-2A09-AD25-1650BD5CE7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CE035B-675B-BD82-72D0-B3EAEAB068D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3291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CA98-1B93-8539-3D78-45871755FA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2B447B5-23BE-01B8-3368-717BF3AE7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3927581-8160-BD1A-F147-5E2A1220A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B9F5F-E55A-5A59-8728-DBFD5F210E64}"/>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E65272AA-8A8A-0041-F62C-E22963DE47A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34CDAC-87CC-065D-EBAB-7E7B16440A00}"/>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9768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EAE22-A668-0DCF-800B-9FE820C6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B05AF731-B203-9633-3D70-131B7C34D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12F03158-413A-CFF7-D36C-4F0267C5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AC8569B-45E4-5245-8BD7-CBA65CFB441C}" type="datetimeFigureOut">
              <a:rPr lang="en-CH" smtClean="0"/>
              <a:pPr/>
              <a:t>10.01.2024</a:t>
            </a:fld>
            <a:endParaRPr lang="en-CH" dirty="0"/>
          </a:p>
        </p:txBody>
      </p:sp>
      <p:sp>
        <p:nvSpPr>
          <p:cNvPr id="5" name="Footer Placeholder 4">
            <a:extLst>
              <a:ext uri="{FF2B5EF4-FFF2-40B4-BE49-F238E27FC236}">
                <a16:creationId xmlns:a16="http://schemas.microsoft.com/office/drawing/2014/main" id="{50B030CA-60D9-60C9-9EBA-15EE02039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DAECDC4A-7361-D227-57BF-5672B516A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F460ED5-A1F9-AD4B-B603-7F5FB0F4C053}" type="slidenum">
              <a:rPr lang="en-CH" smtClean="0"/>
              <a:pPr/>
              <a:t>‹#›</a:t>
            </a:fld>
            <a:endParaRPr lang="en-CH" dirty="0"/>
          </a:p>
        </p:txBody>
      </p:sp>
    </p:spTree>
    <p:extLst>
      <p:ext uri="{BB962C8B-B14F-4D97-AF65-F5344CB8AC3E}">
        <p14:creationId xmlns:p14="http://schemas.microsoft.com/office/powerpoint/2010/main" val="62099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50D-2BE2-09DB-71FD-188EE56A77C9}"/>
              </a:ext>
            </a:extLst>
          </p:cNvPr>
          <p:cNvSpPr>
            <a:spLocks noGrp="1"/>
          </p:cNvSpPr>
          <p:nvPr>
            <p:ph type="ctrTitle"/>
          </p:nvPr>
        </p:nvSpPr>
        <p:spPr/>
        <p:txBody>
          <a:bodyPr/>
          <a:lstStyle/>
          <a:p>
            <a:r>
              <a:rPr lang="en-CH" dirty="0"/>
              <a:t>Hyper-parameter Tuning</a:t>
            </a:r>
          </a:p>
        </p:txBody>
      </p:sp>
      <p:sp>
        <p:nvSpPr>
          <p:cNvPr id="3" name="Subtitle 2">
            <a:extLst>
              <a:ext uri="{FF2B5EF4-FFF2-40B4-BE49-F238E27FC236}">
                <a16:creationId xmlns:a16="http://schemas.microsoft.com/office/drawing/2014/main" id="{7B45B64D-0A8B-9956-1658-D6E51997264D}"/>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Tree>
    <p:extLst>
      <p:ext uri="{BB962C8B-B14F-4D97-AF65-F5344CB8AC3E}">
        <p14:creationId xmlns:p14="http://schemas.microsoft.com/office/powerpoint/2010/main" val="40802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p:txBody>
              <a:bodyPr/>
              <a:lstStyle/>
              <a:p>
                <a:pPr marL="0" indent="0">
                  <a:buNone/>
                </a:pPr>
                <a:r>
                  <a:rPr lang="en-CH" dirty="0"/>
                  <a:t>Hyperparameter tuning is a subclass of a more general type of problems: black-back optimisation.</a:t>
                </a:r>
              </a:p>
              <a:p>
                <a:pPr marL="0" indent="0">
                  <a:buNone/>
                </a:pPr>
                <a:endParaRPr lang="en-CH" dirty="0"/>
              </a:p>
              <a:p>
                <a:pPr marL="0" indent="0">
                  <a:buNone/>
                </a:pPr>
                <a:r>
                  <a:rPr lang="en-CH" dirty="0"/>
                  <a:t>A </a:t>
                </a:r>
                <a:r>
                  <a:rPr lang="en-CH" b="1" dirty="0"/>
                  <a:t>black-box function</a:t>
                </a:r>
              </a:p>
              <a:p>
                <a:pPr marL="0" indent="0">
                  <a:buNone/>
                </a:pPr>
                <a:endParaRPr lang="en-CH" dirty="0"/>
              </a:p>
              <a:p>
                <a:pPr marL="0" indent="0">
                  <a:buNone/>
                </a:pPr>
                <a:endParaRPr lang="en-CH" dirty="0"/>
              </a:p>
              <a:p>
                <a:pPr marL="0" indent="0">
                  <a:buNone/>
                </a:pPr>
                <a:r>
                  <a:rPr lang="en-GB" dirty="0"/>
                  <a:t>I</a:t>
                </a:r>
                <a:r>
                  <a:rPr lang="en-CH" dirty="0"/>
                  <a:t>s a function whose anlytic form is unknown.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en-CH" dirty="0"/>
                  <a:t> can be evaluated but no other information, like its gradient, can be obtained analytically.</a:t>
                </a:r>
              </a:p>
            </p:txBody>
          </p:sp>
        </mc:Choice>
        <mc:Fallback>
          <p:sp>
            <p:nvSpPr>
              <p:cNvPr id="3" name="Content Placeholder 2">
                <a:extLst>
                  <a:ext uri="{FF2B5EF4-FFF2-40B4-BE49-F238E27FC236}">
                    <a16:creationId xmlns:a16="http://schemas.microsoft.com/office/drawing/2014/main" id="{F6714D4A-A0BF-D035-B203-47445C626AC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04130973-16A8-242F-78FC-AE98B4DB4081}"/>
              </a:ext>
            </a:extLst>
          </p:cNvPr>
          <p:cNvPicPr>
            <a:picLocks noChangeAspect="1"/>
          </p:cNvPicPr>
          <p:nvPr/>
        </p:nvPicPr>
        <p:blipFill>
          <a:blip r:embed="rId3"/>
          <a:stretch>
            <a:fillRect/>
          </a:stretch>
        </p:blipFill>
        <p:spPr>
          <a:xfrm>
            <a:off x="4219159" y="3800035"/>
            <a:ext cx="2963517" cy="853895"/>
          </a:xfrm>
          <a:prstGeom prst="rect">
            <a:avLst/>
          </a:prstGeom>
        </p:spPr>
      </p:pic>
    </p:spTree>
    <p:extLst>
      <p:ext uri="{BB962C8B-B14F-4D97-AF65-F5344CB8AC3E}">
        <p14:creationId xmlns:p14="http://schemas.microsoft.com/office/powerpoint/2010/main" val="2281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p:txBody>
              <a:bodyPr/>
              <a:lstStyle/>
              <a:p>
                <a:pPr marL="0" indent="0">
                  <a:buNone/>
                </a:pPr>
                <a:r>
                  <a:rPr lang="de-DE" dirty="0"/>
                  <a:t>Generally </a:t>
                </a:r>
                <a:r>
                  <a:rPr lang="de-DE" dirty="0" err="1"/>
                  <a:t>we</a:t>
                </a:r>
                <a:r>
                  <a:rPr lang="de-DE" dirty="0"/>
                  <a:t> </a:t>
                </a:r>
                <a:r>
                  <a:rPr lang="de-DE" dirty="0" err="1"/>
                  <a:t>speak</a:t>
                </a:r>
                <a:r>
                  <a:rPr lang="de-DE" dirty="0"/>
                  <a:t> </a:t>
                </a:r>
                <a:r>
                  <a:rPr lang="de-DE" dirty="0" err="1"/>
                  <a:t>about</a:t>
                </a:r>
                <a:r>
                  <a:rPr lang="de-DE" dirty="0"/>
                  <a:t> „</a:t>
                </a:r>
                <a:r>
                  <a:rPr lang="de-DE" b="1" dirty="0" err="1"/>
                  <a:t>black</a:t>
                </a:r>
                <a:r>
                  <a:rPr lang="de-DE" b="1" dirty="0"/>
                  <a:t>-box </a:t>
                </a:r>
                <a:r>
                  <a:rPr lang="de-DE" b="1" dirty="0" err="1"/>
                  <a:t>optimisation</a:t>
                </a:r>
                <a:r>
                  <a:rPr lang="de-DE" dirty="0"/>
                  <a:t>“ </a:t>
                </a:r>
                <a:r>
                  <a:rPr lang="de-DE" dirty="0" err="1"/>
                  <a:t>when</a:t>
                </a:r>
                <a:r>
                  <a:rPr lang="de-DE" dirty="0"/>
                  <a:t> </a:t>
                </a:r>
                <a:r>
                  <a:rPr lang="de-DE" dirty="0" err="1"/>
                  <a:t>we</a:t>
                </a:r>
                <a:r>
                  <a:rPr lang="de-DE" dirty="0"/>
                  <a:t> </a:t>
                </a:r>
                <a:r>
                  <a:rPr lang="de-DE" dirty="0" err="1"/>
                  <a:t>try</a:t>
                </a:r>
                <a:r>
                  <a:rPr lang="de-DE" dirty="0"/>
                  <a:t> </a:t>
                </a:r>
                <a:r>
                  <a:rPr lang="de-DE" dirty="0" err="1"/>
                  <a:t>to</a:t>
                </a:r>
                <a:r>
                  <a:rPr lang="de-DE" dirty="0"/>
                  <a:t> find </a:t>
                </a:r>
                <a:r>
                  <a:rPr lang="de-DE" dirty="0" err="1"/>
                  <a:t>the</a:t>
                </a:r>
                <a:r>
                  <a:rPr lang="de-DE" dirty="0"/>
                  <a:t> maximum </a:t>
                </a:r>
                <a:r>
                  <a:rPr lang="de-DE" dirty="0" err="1"/>
                  <a:t>or</a:t>
                </a:r>
                <a:r>
                  <a:rPr lang="de-DE" dirty="0"/>
                  <a:t> </a:t>
                </a:r>
                <a:r>
                  <a:rPr lang="de-DE" dirty="0" err="1"/>
                  <a:t>minimum</a:t>
                </a:r>
                <a:r>
                  <a:rPr lang="de-DE" dirty="0"/>
                  <a:t> </a:t>
                </a:r>
                <a:r>
                  <a:rPr lang="de-DE" dirty="0" err="1"/>
                  <a:t>of</a:t>
                </a:r>
                <a:r>
                  <a:rPr lang="de-DE" dirty="0"/>
                  <a:t>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de-DE" dirty="0"/>
                  <a:t> </a:t>
                </a:r>
                <a:r>
                  <a:rPr lang="de-DE" dirty="0" err="1"/>
                  <a:t>given</a:t>
                </a:r>
                <a:r>
                  <a:rPr lang="de-DE" dirty="0"/>
                  <a:t> </a:t>
                </a:r>
                <a:r>
                  <a:rPr lang="de-DE" dirty="0" err="1"/>
                  <a:t>certain</a:t>
                </a:r>
                <a:r>
                  <a:rPr lang="de-DE" dirty="0"/>
                  <a:t> </a:t>
                </a:r>
                <a:r>
                  <a:rPr lang="de-DE" dirty="0" err="1"/>
                  <a:t>constraints</a:t>
                </a:r>
                <a:r>
                  <a:rPr lang="de-DE" dirty="0"/>
                  <a:t>. </a:t>
                </a:r>
                <a:r>
                  <a:rPr lang="de-DE" dirty="0" err="1"/>
                  <a:t>For</a:t>
                </a:r>
                <a:r>
                  <a:rPr lang="de-DE" dirty="0"/>
                  <a:t> </a:t>
                </a:r>
                <a:r>
                  <a:rPr lang="de-DE" dirty="0" err="1"/>
                  <a:t>example</a:t>
                </a:r>
                <a:r>
                  <a:rPr lang="de-DE" dirty="0"/>
                  <a:t>:</a:t>
                </a:r>
              </a:p>
              <a:p>
                <a:r>
                  <a:rPr lang="en-GB" dirty="0"/>
                  <a:t>Finding maximum or minimum of a function, that can only be evaluated numerically or with code that we cannot look at.</a:t>
                </a:r>
              </a:p>
              <a:p>
                <a:r>
                  <a:rPr lang="en-GB" dirty="0"/>
                  <a:t>Finding the best place to drill for oil. Where your function would be how much oil you can find, and your 𝑥 is your location.</a:t>
                </a:r>
              </a:p>
              <a:p>
                <a:r>
                  <a:rPr lang="en-GB" dirty="0"/>
                  <a:t>Finding the best combination of parameters for situations that are too complex to model, for example when launching a rocket in space (i.e. diameter of each stage of a rocket, etc.)</a:t>
                </a:r>
                <a:endParaRPr lang="en-CH" dirty="0"/>
              </a:p>
            </p:txBody>
          </p:sp>
        </mc:Choice>
        <mc:Fallback>
          <p:sp>
            <p:nvSpPr>
              <p:cNvPr id="3" name="Content Placeholder 2">
                <a:extLst>
                  <a:ext uri="{FF2B5EF4-FFF2-40B4-BE49-F238E27FC236}">
                    <a16:creationId xmlns:a16="http://schemas.microsoft.com/office/drawing/2014/main" id="{F6714D4A-A0BF-D035-B203-47445C626ACB}"/>
                  </a:ext>
                </a:extLst>
              </p:cNvPr>
              <p:cNvSpPr>
                <a:spLocks noGrp="1" noRot="1" noChangeAspect="1" noMove="1" noResize="1" noEditPoints="1" noAdjustHandles="1" noChangeArrowheads="1" noChangeShapeType="1" noTextEdit="1"/>
              </p:cNvSpPr>
              <p:nvPr>
                <p:ph idx="1"/>
              </p:nvPr>
            </p:nvSpPr>
            <p:spPr>
              <a:blipFill>
                <a:blip r:embed="rId2"/>
                <a:stretch>
                  <a:fillRect l="-1206" t="-2326" r="-1086" b="-2907"/>
                </a:stretch>
              </a:blipFill>
            </p:spPr>
            <p:txBody>
              <a:bodyPr/>
              <a:lstStyle/>
              <a:p>
                <a:r>
                  <a:rPr lang="en-CH">
                    <a:noFill/>
                  </a:rPr>
                  <a:t> </a:t>
                </a:r>
              </a:p>
            </p:txBody>
          </p:sp>
        </mc:Fallback>
      </mc:AlternateContent>
    </p:spTree>
    <p:extLst>
      <p:ext uri="{BB962C8B-B14F-4D97-AF65-F5344CB8AC3E}">
        <p14:creationId xmlns:p14="http://schemas.microsoft.com/office/powerpoint/2010/main" val="125902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 – why is this a problem…</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825625"/>
            <a:ext cx="10515600" cy="864566"/>
          </a:xfrm>
        </p:spPr>
        <p:txBody>
          <a:bodyPr/>
          <a:lstStyle/>
          <a:p>
            <a:pPr marL="0" indent="0">
              <a:buNone/>
            </a:pPr>
            <a:r>
              <a:rPr lang="de-DE" dirty="0" err="1"/>
              <a:t>Suppose</a:t>
            </a:r>
            <a:r>
              <a:rPr lang="de-DE" dirty="0"/>
              <a:t> </a:t>
            </a:r>
            <a:r>
              <a:rPr lang="de-DE" dirty="0" err="1"/>
              <a:t>we</a:t>
            </a:r>
            <a:r>
              <a:rPr lang="de-DE" dirty="0"/>
              <a:t> </a:t>
            </a:r>
            <a:r>
              <a:rPr lang="de-DE" dirty="0" err="1"/>
              <a:t>are</a:t>
            </a:r>
            <a:r>
              <a:rPr lang="de-DE" dirty="0"/>
              <a:t> </a:t>
            </a:r>
            <a:r>
              <a:rPr lang="de-DE" dirty="0" err="1"/>
              <a:t>working</a:t>
            </a:r>
            <a:r>
              <a:rPr lang="de-DE" dirty="0"/>
              <a:t> </a:t>
            </a:r>
            <a:r>
              <a:rPr lang="de-DE" dirty="0" err="1"/>
              <a:t>with</a:t>
            </a:r>
            <a:r>
              <a:rPr lang="de-DE" dirty="0"/>
              <a:t> NNs, and </a:t>
            </a:r>
            <a:r>
              <a:rPr lang="de-DE" dirty="0" err="1"/>
              <a:t>we</a:t>
            </a:r>
            <a:r>
              <a:rPr lang="de-DE" dirty="0"/>
              <a:t> </a:t>
            </a:r>
            <a:r>
              <a:rPr lang="de-DE" dirty="0" err="1"/>
              <a:t>want</a:t>
            </a:r>
            <a:r>
              <a:rPr lang="de-DE" dirty="0"/>
              <a:t> </a:t>
            </a:r>
            <a:r>
              <a:rPr lang="de-DE" dirty="0" err="1"/>
              <a:t>to</a:t>
            </a:r>
            <a:r>
              <a:rPr lang="de-DE" dirty="0"/>
              <a:t> </a:t>
            </a:r>
            <a:r>
              <a:rPr lang="de-DE" dirty="0" err="1"/>
              <a:t>test</a:t>
            </a:r>
            <a:r>
              <a:rPr lang="de-DE" dirty="0"/>
              <a:t> multiple </a:t>
            </a:r>
            <a:r>
              <a:rPr lang="de-DE" dirty="0" err="1"/>
              <a:t>parameters</a:t>
            </a:r>
            <a:r>
              <a:rPr lang="de-DE" dirty="0"/>
              <a:t>, </a:t>
            </a:r>
            <a:r>
              <a:rPr lang="de-DE" dirty="0" err="1"/>
              <a:t>for</a:t>
            </a:r>
            <a:r>
              <a:rPr lang="de-DE" dirty="0"/>
              <a:t> </a:t>
            </a:r>
            <a:r>
              <a:rPr lang="de-DE" dirty="0" err="1"/>
              <a:t>example</a:t>
            </a:r>
            <a:endParaRPr lang="en-CH" dirty="0"/>
          </a:p>
        </p:txBody>
      </p:sp>
      <p:pic>
        <p:nvPicPr>
          <p:cNvPr id="4" name="Picture 3">
            <a:extLst>
              <a:ext uri="{FF2B5EF4-FFF2-40B4-BE49-F238E27FC236}">
                <a16:creationId xmlns:a16="http://schemas.microsoft.com/office/drawing/2014/main" id="{2AFF801C-5FCF-246B-9711-A348E022EAA1}"/>
              </a:ext>
            </a:extLst>
          </p:cNvPr>
          <p:cNvPicPr>
            <a:picLocks noChangeAspect="1"/>
          </p:cNvPicPr>
          <p:nvPr/>
        </p:nvPicPr>
        <p:blipFill>
          <a:blip r:embed="rId2"/>
          <a:stretch>
            <a:fillRect/>
          </a:stretch>
        </p:blipFill>
        <p:spPr>
          <a:xfrm>
            <a:off x="782958" y="3010685"/>
            <a:ext cx="10570842" cy="2356472"/>
          </a:xfrm>
          <a:prstGeom prst="rect">
            <a:avLst/>
          </a:prstGeom>
        </p:spPr>
      </p:pic>
      <p:sp>
        <p:nvSpPr>
          <p:cNvPr id="6" name="TextBox 5">
            <a:extLst>
              <a:ext uri="{FF2B5EF4-FFF2-40B4-BE49-F238E27FC236}">
                <a16:creationId xmlns:a16="http://schemas.microsoft.com/office/drawing/2014/main" id="{1202E385-729D-6C48-5050-CC1CC264BBE3}"/>
              </a:ext>
            </a:extLst>
          </p:cNvPr>
          <p:cNvSpPr txBox="1"/>
          <p:nvPr/>
        </p:nvSpPr>
        <p:spPr>
          <a:xfrm>
            <a:off x="838200" y="5687652"/>
            <a:ext cx="10570842" cy="125572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0" i="0">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b="0" i="0">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b="0" i="0">
                <a:latin typeface="Arial" panose="020B0604020202020204" pitchFamily="34" charset="0"/>
              </a:defRPr>
            </a:lvl3pPr>
            <a:lvl4pPr marL="1600200" indent="-228600">
              <a:lnSpc>
                <a:spcPct val="90000"/>
              </a:lnSpc>
              <a:spcBef>
                <a:spcPts val="500"/>
              </a:spcBef>
              <a:buFont typeface="Arial" panose="020B0604020202020204" pitchFamily="34" charset="0"/>
              <a:buChar char="•"/>
              <a:defRPr b="0" i="0">
                <a:latin typeface="Arial" panose="020B0604020202020204" pitchFamily="34" charset="0"/>
              </a:defRPr>
            </a:lvl4pPr>
            <a:lvl5pPr marL="2057400" indent="-228600">
              <a:lnSpc>
                <a:spcPct val="90000"/>
              </a:lnSpc>
              <a:spcBef>
                <a:spcPts val="500"/>
              </a:spcBef>
              <a:buFont typeface="Arial" panose="020B0604020202020204" pitchFamily="34" charset="0"/>
              <a:buChar char="•"/>
              <a:defRPr b="0" i="0">
                <a:latin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W</a:t>
            </a:r>
            <a:r>
              <a:rPr lang="en-CH" dirty="0"/>
              <a:t>e will need to train our networks 100 × 6 × 3 × 5 × 3 = 27000 times!! </a:t>
            </a:r>
            <a:r>
              <a:rPr lang="en-CH" dirty="0">
                <a:sym typeface="Wingdings" pitchFamily="2" charset="2"/>
              </a:rPr>
              <a:t> </a:t>
            </a:r>
            <a:r>
              <a:rPr lang="en-CH" b="1" dirty="0">
                <a:sym typeface="Wingdings" pitchFamily="2" charset="2"/>
              </a:rPr>
              <a:t>Clearly not feasible.</a:t>
            </a:r>
            <a:br>
              <a:rPr lang="en-CH" dirty="0"/>
            </a:br>
            <a:endParaRPr lang="en-CH" dirty="0"/>
          </a:p>
        </p:txBody>
      </p:sp>
    </p:spTree>
    <p:extLst>
      <p:ext uri="{BB962C8B-B14F-4D97-AF65-F5344CB8AC3E}">
        <p14:creationId xmlns:p14="http://schemas.microsoft.com/office/powerpoint/2010/main" val="24820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 – why is this a problem…</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895061"/>
            <a:ext cx="10515600" cy="4465981"/>
          </a:xfrm>
        </p:spPr>
        <p:txBody>
          <a:bodyPr>
            <a:normAutofit/>
          </a:bodyPr>
          <a:lstStyle/>
          <a:p>
            <a:pPr marL="0" indent="0">
              <a:buNone/>
            </a:pPr>
            <a:r>
              <a:rPr lang="en-GB" sz="3200" b="0" i="0" dirty="0">
                <a:effectLst/>
                <a:latin typeface="Arial" panose="020B0604020202020204" pitchFamily="34" charset="0"/>
              </a:rPr>
              <a:t>If your training takes 5 minutes you will need 13.4 weeks of computing time!</a:t>
            </a:r>
          </a:p>
          <a:p>
            <a:pPr marL="0" indent="0">
              <a:buNone/>
            </a:pPr>
            <a:endParaRPr lang="en-GB" sz="3200" dirty="0"/>
          </a:p>
          <a:p>
            <a:pPr marL="0" indent="0">
              <a:buNone/>
            </a:pPr>
            <a:r>
              <a:rPr lang="en-GB" sz="3200" b="0" i="0" dirty="0">
                <a:effectLst/>
                <a:latin typeface="Arial" panose="020B0604020202020204" pitchFamily="34" charset="0"/>
              </a:rPr>
              <a:t>If the training takes one day for example, you will need 73.9 years of computing time to try all possibilities! Even if you want to try only 10 different set of hyper-parameters, you will need 10 full days of computing time (if you pay for it by the minute it can be very expensive).</a:t>
            </a:r>
          </a:p>
        </p:txBody>
      </p:sp>
    </p:spTree>
    <p:extLst>
      <p:ext uri="{BB962C8B-B14F-4D97-AF65-F5344CB8AC3E}">
        <p14:creationId xmlns:p14="http://schemas.microsoft.com/office/powerpoint/2010/main" val="217315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a:xfrm>
            <a:off x="838200" y="179594"/>
            <a:ext cx="10515600" cy="1325563"/>
          </a:xfrm>
        </p:spPr>
        <p:txBody>
          <a:bodyPr/>
          <a:lstStyle/>
          <a:p>
            <a:r>
              <a:rPr lang="en-CH" dirty="0"/>
              <a:t>Black-Box Optimisation – Types of functions</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690689"/>
            <a:ext cx="10515600" cy="4802186"/>
          </a:xfrm>
        </p:spPr>
        <p:txBody>
          <a:bodyPr>
            <a:normAutofit/>
          </a:bodyPr>
          <a:lstStyle/>
          <a:p>
            <a:pPr marL="0" indent="0">
              <a:buNone/>
            </a:pPr>
            <a:r>
              <a:rPr lang="en-GB" b="0" i="0" dirty="0">
                <a:effectLst/>
                <a:latin typeface="Arial" panose="020B0604020202020204" pitchFamily="34" charset="0"/>
              </a:rPr>
              <a:t>There are two types of black-box functions</a:t>
            </a:r>
          </a:p>
          <a:p>
            <a:r>
              <a:rPr lang="en-GB" b="1" i="0" dirty="0">
                <a:effectLst/>
                <a:latin typeface="Arial" panose="020B0604020202020204" pitchFamily="34" charset="0"/>
              </a:rPr>
              <a:t>Cheap functions</a:t>
            </a:r>
            <a:r>
              <a:rPr lang="en-GB" b="0" i="0" dirty="0">
                <a:effectLst/>
                <a:latin typeface="Arial" panose="020B0604020202020204" pitchFamily="34" charset="0"/>
              </a:rPr>
              <a:t>: functions that can be evaluated thousands of times. For example evaluating the function could be very fast, or it could be cheap from an economic point of view.</a:t>
            </a:r>
          </a:p>
          <a:p>
            <a:r>
              <a:rPr lang="en-GB" b="1" i="0" dirty="0">
                <a:effectLst/>
                <a:latin typeface="Arial" panose="020B0604020202020204" pitchFamily="34" charset="0"/>
              </a:rPr>
              <a:t>Costly functions</a:t>
            </a:r>
            <a:r>
              <a:rPr lang="en-GB" b="0" i="0" dirty="0">
                <a:effectLst/>
                <a:latin typeface="Arial" panose="020B0604020202020204" pitchFamily="34" charset="0"/>
              </a:rPr>
              <a:t>: functions that can only be evaluated few times, usually less than 10-100 times. A classical example is how much oil we get if we drill in a given location. Getting this information costs time and especially lots of money, so drilling to get the amount of oil in a specific location can be done only a few times before it gets not sustainable anymore from an economic point of view.</a:t>
            </a:r>
            <a:endParaRPr lang="en-CH" dirty="0"/>
          </a:p>
        </p:txBody>
      </p:sp>
    </p:spTree>
    <p:extLst>
      <p:ext uri="{BB962C8B-B14F-4D97-AF65-F5344CB8AC3E}">
        <p14:creationId xmlns:p14="http://schemas.microsoft.com/office/powerpoint/2010/main" val="83911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a:xfrm>
            <a:off x="838200" y="179594"/>
            <a:ext cx="10515600" cy="1325563"/>
          </a:xfrm>
        </p:spPr>
        <p:txBody>
          <a:bodyPr/>
          <a:lstStyle/>
          <a:p>
            <a:r>
              <a:rPr lang="en-CH" dirty="0"/>
              <a:t>Black-Box Optimisation – Neural Networks</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2531165"/>
            <a:ext cx="10515600" cy="3961710"/>
          </a:xfrm>
        </p:spPr>
        <p:txBody>
          <a:bodyPr>
            <a:normAutofit/>
          </a:bodyPr>
          <a:lstStyle/>
          <a:p>
            <a:pPr marL="0" indent="0" algn="ctr">
              <a:buNone/>
            </a:pPr>
            <a:r>
              <a:rPr lang="en-GB" sz="3600" b="1" i="0" dirty="0">
                <a:effectLst/>
                <a:latin typeface="Arial" panose="020B0604020202020204" pitchFamily="34" charset="0"/>
              </a:rPr>
              <a:t>Neural networks are almost always, especially in the deep learning world, </a:t>
            </a:r>
            <a:r>
              <a:rPr lang="en-GB" sz="3600" b="1" i="0" u="sng" dirty="0">
                <a:effectLst/>
                <a:latin typeface="Arial" panose="020B0604020202020204" pitchFamily="34" charset="0"/>
              </a:rPr>
              <a:t>costly functions</a:t>
            </a:r>
            <a:r>
              <a:rPr lang="en-GB" sz="3600" b="1" i="0" dirty="0">
                <a:effectLst/>
                <a:latin typeface="Arial" panose="020B0604020202020204" pitchFamily="34" charset="0"/>
              </a:rPr>
              <a:t>.</a:t>
            </a:r>
            <a:endParaRPr lang="en-CH" sz="3600" b="1" dirty="0"/>
          </a:p>
        </p:txBody>
      </p:sp>
    </p:spTree>
    <p:extLst>
      <p:ext uri="{BB962C8B-B14F-4D97-AF65-F5344CB8AC3E}">
        <p14:creationId xmlns:p14="http://schemas.microsoft.com/office/powerpoint/2010/main" val="156516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2279-7E4B-745F-A3B9-750E099B3879}"/>
              </a:ext>
            </a:extLst>
          </p:cNvPr>
          <p:cNvSpPr>
            <a:spLocks noGrp="1"/>
          </p:cNvSpPr>
          <p:nvPr>
            <p:ph type="title"/>
          </p:nvPr>
        </p:nvSpPr>
        <p:spPr/>
        <p:txBody>
          <a:bodyPr/>
          <a:lstStyle/>
          <a:p>
            <a:r>
              <a:rPr lang="en-CH" dirty="0"/>
              <a:t>Black-box Optimisation – an example</a:t>
            </a:r>
          </a:p>
        </p:txBody>
      </p:sp>
      <p:sp>
        <p:nvSpPr>
          <p:cNvPr id="3" name="Text Placeholder 2">
            <a:extLst>
              <a:ext uri="{FF2B5EF4-FFF2-40B4-BE49-F238E27FC236}">
                <a16:creationId xmlns:a16="http://schemas.microsoft.com/office/drawing/2014/main" id="{0990757E-A5D1-904E-2DE6-65DBE28AC87A}"/>
              </a:ext>
            </a:extLst>
          </p:cNvPr>
          <p:cNvSpPr>
            <a:spLocks noGrp="1"/>
          </p:cNvSpPr>
          <p:nvPr>
            <p:ph type="body" idx="1"/>
          </p:nvPr>
        </p:nvSpPr>
        <p:spPr/>
        <p:txBody>
          <a:bodyPr/>
          <a:lstStyle/>
          <a:p>
            <a:r>
              <a:rPr lang="en-CH" dirty="0"/>
              <a:t>A numerical example to make the theory more real</a:t>
            </a:r>
          </a:p>
        </p:txBody>
      </p:sp>
    </p:spTree>
    <p:extLst>
      <p:ext uri="{BB962C8B-B14F-4D97-AF65-F5344CB8AC3E}">
        <p14:creationId xmlns:p14="http://schemas.microsoft.com/office/powerpoint/2010/main" val="312435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en-CH" dirty="0"/>
                  <a:t>T</a:t>
                </a:r>
                <a:r>
                  <a:rPr lang="en-GB" dirty="0"/>
                  <a:t>h</a:t>
                </a:r>
                <a:r>
                  <a:rPr lang="en-CH" dirty="0"/>
                  <a:t>e black-box function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endParaRPr lang="en-CH" dirty="0"/>
              </a:p>
            </p:txBody>
          </p:sp>
        </mc:Choice>
        <mc:Fallback>
          <p:sp>
            <p:nvSpPr>
              <p:cNvPr id="2" name="Title 1">
                <a:extLst>
                  <a:ext uri="{FF2B5EF4-FFF2-40B4-BE49-F238E27FC236}">
                    <a16:creationId xmlns:a16="http://schemas.microsoft.com/office/drawing/2014/main" id="{46DA61F6-2FC6-9173-2BC1-0115B0F6CD7F}"/>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CH" dirty="0"/>
                  <a:t>Let’s imagine we do not know anything about this function </a:t>
                </a:r>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oMath>
                </a14:m>
                <a:r>
                  <a:rPr lang="en-CH" dirty="0"/>
                  <a:t> and we want to find its maximum.</a:t>
                </a:r>
              </a:p>
            </p:txBody>
          </p:sp>
        </mc:Choice>
        <mc:Fallback>
          <p:sp>
            <p:nvSpPr>
              <p:cNvPr id="3" name="Content Placeholder 2">
                <a:extLst>
                  <a:ext uri="{FF2B5EF4-FFF2-40B4-BE49-F238E27FC236}">
                    <a16:creationId xmlns:a16="http://schemas.microsoft.com/office/drawing/2014/main" id="{435250B8-5911-FC7F-FB46-70EEB8287E0E}"/>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DE1D486F-8973-96EA-AE9C-ADE812FAE0D8}"/>
              </a:ext>
            </a:extLst>
          </p:cNvPr>
          <p:cNvPicPr>
            <a:picLocks noChangeAspect="1"/>
          </p:cNvPicPr>
          <p:nvPr/>
        </p:nvPicPr>
        <p:blipFill>
          <a:blip r:embed="rId4"/>
          <a:stretch>
            <a:fillRect/>
          </a:stretch>
        </p:blipFill>
        <p:spPr>
          <a:xfrm>
            <a:off x="1885949" y="2745132"/>
            <a:ext cx="8039345" cy="3191842"/>
          </a:xfrm>
          <a:prstGeom prst="rect">
            <a:avLst/>
          </a:prstGeom>
        </p:spPr>
      </p:pic>
      <p:sp>
        <p:nvSpPr>
          <p:cNvPr id="5" name="TextBox 4">
            <a:extLst>
              <a:ext uri="{FF2B5EF4-FFF2-40B4-BE49-F238E27FC236}">
                <a16:creationId xmlns:a16="http://schemas.microsoft.com/office/drawing/2014/main" id="{EDDD10FF-6120-777A-0935-15A03E3BFE6A}"/>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82260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en-CH" dirty="0"/>
                  <a:t>T</a:t>
                </a:r>
                <a:r>
                  <a:rPr lang="en-GB" dirty="0"/>
                  <a:t>h</a:t>
                </a:r>
                <a:r>
                  <a:rPr lang="en-CH" dirty="0"/>
                  <a:t>e black-box function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endParaRPr lang="en-CH" dirty="0"/>
              </a:p>
            </p:txBody>
          </p:sp>
        </mc:Choice>
        <mc:Fallback>
          <p:sp>
            <p:nvSpPr>
              <p:cNvPr id="2" name="Title 1">
                <a:extLst>
                  <a:ext uri="{FF2B5EF4-FFF2-40B4-BE49-F238E27FC236}">
                    <a16:creationId xmlns:a16="http://schemas.microsoft.com/office/drawing/2014/main" id="{46DA61F6-2FC6-9173-2BC1-0115B0F6CD7F}"/>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pic>
        <p:nvPicPr>
          <p:cNvPr id="7" name="Content Placeholder 6">
            <a:extLst>
              <a:ext uri="{FF2B5EF4-FFF2-40B4-BE49-F238E27FC236}">
                <a16:creationId xmlns:a16="http://schemas.microsoft.com/office/drawing/2014/main" id="{832E26FD-6921-9DED-88E1-B567B260CCCC}"/>
              </a:ext>
            </a:extLst>
          </p:cNvPr>
          <p:cNvPicPr>
            <a:picLocks noGrp="1" noChangeAspect="1"/>
          </p:cNvPicPr>
          <p:nvPr>
            <p:ph idx="1"/>
          </p:nvPr>
        </p:nvPicPr>
        <p:blipFill>
          <a:blip r:embed="rId3"/>
          <a:stretch>
            <a:fillRect/>
          </a:stretch>
        </p:blipFill>
        <p:spPr>
          <a:xfrm>
            <a:off x="1621884" y="1582516"/>
            <a:ext cx="8542533" cy="4910359"/>
          </a:xfrm>
          <a:prstGeom prst="rect">
            <a:avLst/>
          </a:prstGeom>
        </p:spPr>
      </p:pic>
      <p:sp>
        <p:nvSpPr>
          <p:cNvPr id="8" name="TextBox 7">
            <a:extLst>
              <a:ext uri="{FF2B5EF4-FFF2-40B4-BE49-F238E27FC236}">
                <a16:creationId xmlns:a16="http://schemas.microsoft.com/office/drawing/2014/main" id="{7F6610E1-D3DC-0D7A-16B9-030CB81B804A}"/>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77034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236D-8E42-6729-20D6-3369D5D4797C}"/>
              </a:ext>
            </a:extLst>
          </p:cNvPr>
          <p:cNvSpPr>
            <a:spLocks noGrp="1"/>
          </p:cNvSpPr>
          <p:nvPr>
            <p:ph type="title"/>
          </p:nvPr>
        </p:nvSpPr>
        <p:spPr/>
        <p:txBody>
          <a:bodyPr/>
          <a:lstStyle/>
          <a:p>
            <a:r>
              <a:rPr lang="en-CH" dirty="0"/>
              <a:t>Grid Search</a:t>
            </a:r>
          </a:p>
        </p:txBody>
      </p:sp>
      <p:sp>
        <p:nvSpPr>
          <p:cNvPr id="3" name="Text Placeholder 2">
            <a:extLst>
              <a:ext uri="{FF2B5EF4-FFF2-40B4-BE49-F238E27FC236}">
                <a16:creationId xmlns:a16="http://schemas.microsoft.com/office/drawing/2014/main" id="{B95BF395-0507-AC4A-8983-FD74EACC0A8F}"/>
              </a:ext>
            </a:extLst>
          </p:cNvPr>
          <p:cNvSpPr>
            <a:spLocks noGrp="1"/>
          </p:cNvSpPr>
          <p:nvPr>
            <p:ph type="body" idx="1"/>
          </p:nvPr>
        </p:nvSpPr>
        <p:spPr/>
        <p:txBody>
          <a:bodyPr/>
          <a:lstStyle/>
          <a:p>
            <a:r>
              <a:rPr lang="en-CH" dirty="0"/>
              <a:t>The less intelligent method for black-box optimisation.</a:t>
            </a:r>
          </a:p>
        </p:txBody>
      </p:sp>
    </p:spTree>
    <p:extLst>
      <p:ext uri="{BB962C8B-B14F-4D97-AF65-F5344CB8AC3E}">
        <p14:creationId xmlns:p14="http://schemas.microsoft.com/office/powerpoint/2010/main" val="393505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p:txBody>
          <a:bodyPr/>
          <a:lstStyle/>
          <a:p>
            <a:r>
              <a:rPr lang="en-CH" dirty="0"/>
              <a:t>Problem description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p:txBody>
          <a:bodyPr/>
          <a:lstStyle/>
          <a:p>
            <a:r>
              <a:rPr lang="en-CH" dirty="0"/>
              <a:t>(Almost) any ML model has many parameters that can vary, for example</a:t>
            </a:r>
          </a:p>
          <a:p>
            <a:pPr lvl="1"/>
            <a:r>
              <a:rPr lang="en-GB" dirty="0"/>
              <a:t>N</a:t>
            </a:r>
            <a:r>
              <a:rPr lang="en-CH" dirty="0"/>
              <a:t>umber of neurons in layers in NN</a:t>
            </a:r>
          </a:p>
          <a:p>
            <a:pPr lvl="1"/>
            <a:r>
              <a:rPr lang="en-CH" dirty="0"/>
              <a:t>Depth of a decision tree</a:t>
            </a:r>
          </a:p>
          <a:p>
            <a:pPr lvl="1"/>
            <a:r>
              <a:rPr lang="en-CH" dirty="0"/>
              <a:t>Degree of a polynomial</a:t>
            </a:r>
          </a:p>
          <a:p>
            <a:pPr lvl="1"/>
            <a:r>
              <a:rPr lang="en-GB" dirty="0"/>
              <a:t>L</a:t>
            </a:r>
            <a:r>
              <a:rPr lang="en-CH" dirty="0"/>
              <a:t>earning rate</a:t>
            </a:r>
          </a:p>
          <a:p>
            <a:pPr lvl="1"/>
            <a:r>
              <a:rPr lang="en-GB" dirty="0"/>
              <a:t>E</a:t>
            </a:r>
            <a:r>
              <a:rPr lang="en-CH" dirty="0"/>
              <a:t>tc.</a:t>
            </a:r>
          </a:p>
          <a:p>
            <a:endParaRPr lang="en-CH" dirty="0"/>
          </a:p>
          <a:p>
            <a:r>
              <a:rPr lang="en-CH" dirty="0"/>
              <a:t>How can we choose the best parameters (a.k.a. the parameter that gives the model with the best performance?)</a:t>
            </a:r>
          </a:p>
        </p:txBody>
      </p:sp>
    </p:spTree>
    <p:extLst>
      <p:ext uri="{BB962C8B-B14F-4D97-AF65-F5344CB8AC3E}">
        <p14:creationId xmlns:p14="http://schemas.microsoft.com/office/powerpoint/2010/main" val="398505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de-DE" dirty="0" err="1"/>
              <a:t>Grid</a:t>
            </a:r>
            <a:r>
              <a:rPr lang="de-DE" dirty="0"/>
              <a:t> Search</a:t>
            </a:r>
            <a:endParaRPr lang="en-CH" dirty="0"/>
          </a:p>
        </p:txBody>
      </p:sp>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GB" dirty="0"/>
              <a:t>we want to find the maximum of the function 𝑓 (𝑥) between two 𝑥 values 𝑥</a:t>
            </a:r>
            <a:r>
              <a:rPr lang="en-GB" baseline="-25000" dirty="0"/>
              <a:t>min</a:t>
            </a:r>
            <a:r>
              <a:rPr lang="en-GB" dirty="0"/>
              <a:t> and 𝑥</a:t>
            </a:r>
            <a:r>
              <a:rPr lang="en-GB" baseline="-25000" dirty="0"/>
              <a:t>max.</a:t>
            </a:r>
          </a:p>
          <a:p>
            <a:pPr marL="0" indent="0">
              <a:buNone/>
            </a:pPr>
            <a:r>
              <a:rPr lang="en-GB" b="0" i="0" dirty="0">
                <a:effectLst/>
                <a:latin typeface="Arial" panose="020B0604020202020204" pitchFamily="34" charset="0"/>
              </a:rPr>
              <a:t>What we would do is simply take 𝑛 points equally spaced between 𝑥</a:t>
            </a:r>
            <a:r>
              <a:rPr lang="en-GB" b="0" i="0" baseline="-25000" dirty="0">
                <a:effectLst/>
                <a:latin typeface="Arial" panose="020B0604020202020204" pitchFamily="34" charset="0"/>
              </a:rPr>
              <a:t>min</a:t>
            </a:r>
            <a:r>
              <a:rPr lang="en-GB" b="0" i="0" dirty="0">
                <a:effectLst/>
                <a:latin typeface="Arial" panose="020B0604020202020204" pitchFamily="34" charset="0"/>
              </a:rPr>
              <a:t> and 𝑥</a:t>
            </a:r>
            <a:r>
              <a:rPr lang="en-GB" b="0" i="0" baseline="-25000" dirty="0">
                <a:effectLst/>
                <a:latin typeface="Arial" panose="020B0604020202020204" pitchFamily="34" charset="0"/>
              </a:rPr>
              <a:t>max</a:t>
            </a:r>
            <a:r>
              <a:rPr lang="en-GB" b="0" i="0" dirty="0">
                <a:effectLst/>
                <a:latin typeface="Arial" panose="020B0604020202020204" pitchFamily="34" charset="0"/>
              </a:rPr>
              <a:t> and evaluate the function at those points.</a:t>
            </a:r>
            <a:endParaRPr lang="en-CH" baseline="-25000" dirty="0"/>
          </a:p>
        </p:txBody>
      </p:sp>
      <p:pic>
        <p:nvPicPr>
          <p:cNvPr id="5" name="Picture 4">
            <a:extLst>
              <a:ext uri="{FF2B5EF4-FFF2-40B4-BE49-F238E27FC236}">
                <a16:creationId xmlns:a16="http://schemas.microsoft.com/office/drawing/2014/main" id="{91282A2C-33CF-ED70-7136-F99AC5A9EAE7}"/>
              </a:ext>
            </a:extLst>
          </p:cNvPr>
          <p:cNvPicPr>
            <a:picLocks noChangeAspect="1"/>
          </p:cNvPicPr>
          <p:nvPr/>
        </p:nvPicPr>
        <p:blipFill>
          <a:blip r:embed="rId2"/>
          <a:stretch>
            <a:fillRect/>
          </a:stretch>
        </p:blipFill>
        <p:spPr>
          <a:xfrm>
            <a:off x="2072861" y="3613978"/>
            <a:ext cx="7322932" cy="1522911"/>
          </a:xfrm>
          <a:prstGeom prst="rect">
            <a:avLst/>
          </a:prstGeom>
        </p:spPr>
      </p:pic>
      <p:pic>
        <p:nvPicPr>
          <p:cNvPr id="6" name="Picture 5">
            <a:extLst>
              <a:ext uri="{FF2B5EF4-FFF2-40B4-BE49-F238E27FC236}">
                <a16:creationId xmlns:a16="http://schemas.microsoft.com/office/drawing/2014/main" id="{F1F25F7A-FD8C-A726-9750-50AD5EB6E8CE}"/>
              </a:ext>
            </a:extLst>
          </p:cNvPr>
          <p:cNvPicPr>
            <a:picLocks noChangeAspect="1"/>
          </p:cNvPicPr>
          <p:nvPr/>
        </p:nvPicPr>
        <p:blipFill>
          <a:blip r:embed="rId3"/>
          <a:stretch>
            <a:fillRect/>
          </a:stretch>
        </p:blipFill>
        <p:spPr>
          <a:xfrm>
            <a:off x="1771512" y="4883071"/>
            <a:ext cx="8648975" cy="1428829"/>
          </a:xfrm>
          <a:prstGeom prst="rect">
            <a:avLst/>
          </a:prstGeom>
        </p:spPr>
      </p:pic>
    </p:spTree>
    <p:extLst>
      <p:ext uri="{BB962C8B-B14F-4D97-AF65-F5344CB8AC3E}">
        <p14:creationId xmlns:p14="http://schemas.microsoft.com/office/powerpoint/2010/main" val="332436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de-DE" dirty="0" err="1"/>
              <a:t>Grid</a:t>
            </a:r>
            <a:r>
              <a:rPr lang="de-DE" dirty="0"/>
              <a:t> Search</a:t>
            </a:r>
            <a:endParaRPr lang="en-C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GB" dirty="0"/>
                  <a:t>The maximum is given by</a:t>
                </a:r>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r>
                  <a:rPr lang="en-GB" b="0" i="0" dirty="0">
                    <a:effectLst/>
                    <a:latin typeface="Arial" panose="020B0604020202020204" pitchFamily="34" charset="0"/>
                  </a:rPr>
                  <a:t>and supposing the maximum is found at </a:t>
                </a:r>
                <a14:m>
                  <m:oMath xmlns:m="http://schemas.openxmlformats.org/officeDocument/2006/math">
                    <m:r>
                      <a:rPr lang="de-DE" b="0" i="1" smtClean="0">
                        <a:effectLst/>
                        <a:latin typeface="Cambria Math" panose="02040503050406030204" pitchFamily="18" charset="0"/>
                      </a:rPr>
                      <m:t>𝑖</m:t>
                    </m:r>
                    <m:r>
                      <a:rPr lang="de-DE" b="0" i="1" smtClean="0">
                        <a:effectLst/>
                        <a:latin typeface="Cambria Math" panose="02040503050406030204" pitchFamily="18" charset="0"/>
                      </a:rPr>
                      <m:t>=</m:t>
                    </m:r>
                    <m:acc>
                      <m:accPr>
                        <m:chr m:val="̃"/>
                        <m:ctrlPr>
                          <a:rPr lang="de-DE" b="0" i="1" smtClean="0">
                            <a:effectLst/>
                            <a:latin typeface="Cambria Math" panose="02040503050406030204" pitchFamily="18" charset="0"/>
                          </a:rPr>
                        </m:ctrlPr>
                      </m:accPr>
                      <m:e>
                        <m:r>
                          <a:rPr lang="de-DE" b="0" i="1" smtClean="0">
                            <a:effectLst/>
                            <a:latin typeface="Cambria Math" panose="02040503050406030204" pitchFamily="18" charset="0"/>
                          </a:rPr>
                          <m:t>𝑖</m:t>
                        </m:r>
                      </m:e>
                    </m:acc>
                  </m:oMath>
                </a14:m>
                <a:r>
                  <a:rPr lang="en-GB" b="0" i="0" dirty="0">
                    <a:effectLst/>
                    <a:latin typeface="Arial" panose="020B0604020202020204" pitchFamily="34" charset="0"/>
                  </a:rPr>
                  <a:t> we will also have the maximum position at</a:t>
                </a:r>
                <a:endParaRPr lang="en-CH" baseline="-25000" dirty="0"/>
              </a:p>
            </p:txBody>
          </p:sp>
        </mc:Choice>
        <mc:Fallback>
          <p:sp>
            <p:nvSpPr>
              <p:cNvPr id="3" name="Content Placeholder 2">
                <a:extLst>
                  <a:ext uri="{FF2B5EF4-FFF2-40B4-BE49-F238E27FC236}">
                    <a16:creationId xmlns:a16="http://schemas.microsoft.com/office/drawing/2014/main" id="{435250B8-5911-FC7F-FB46-70EEB8287E0E}"/>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3067B0DE-99D5-FC64-7F18-54BB133403EB}"/>
              </a:ext>
            </a:extLst>
          </p:cNvPr>
          <p:cNvPicPr>
            <a:picLocks noChangeAspect="1"/>
          </p:cNvPicPr>
          <p:nvPr/>
        </p:nvPicPr>
        <p:blipFill>
          <a:blip r:embed="rId3"/>
          <a:stretch>
            <a:fillRect/>
          </a:stretch>
        </p:blipFill>
        <p:spPr>
          <a:xfrm>
            <a:off x="4303644" y="2476775"/>
            <a:ext cx="2829068" cy="1379607"/>
          </a:xfrm>
          <a:prstGeom prst="rect">
            <a:avLst/>
          </a:prstGeom>
        </p:spPr>
      </p:pic>
      <p:pic>
        <p:nvPicPr>
          <p:cNvPr id="7" name="Picture 6">
            <a:extLst>
              <a:ext uri="{FF2B5EF4-FFF2-40B4-BE49-F238E27FC236}">
                <a16:creationId xmlns:a16="http://schemas.microsoft.com/office/drawing/2014/main" id="{AD969D4A-4173-1109-03E7-842D3C9B848C}"/>
              </a:ext>
            </a:extLst>
          </p:cNvPr>
          <p:cNvPicPr>
            <a:picLocks noChangeAspect="1"/>
          </p:cNvPicPr>
          <p:nvPr/>
        </p:nvPicPr>
        <p:blipFill>
          <a:blip r:embed="rId4"/>
          <a:stretch>
            <a:fillRect/>
          </a:stretch>
        </p:blipFill>
        <p:spPr>
          <a:xfrm>
            <a:off x="4016511" y="5132668"/>
            <a:ext cx="3417957" cy="1360207"/>
          </a:xfrm>
          <a:prstGeom prst="rect">
            <a:avLst/>
          </a:prstGeom>
        </p:spPr>
      </p:pic>
    </p:spTree>
    <p:extLst>
      <p:ext uri="{BB962C8B-B14F-4D97-AF65-F5344CB8AC3E}">
        <p14:creationId xmlns:p14="http://schemas.microsoft.com/office/powerpoint/2010/main" val="33162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=40</m:t>
                    </m:r>
                  </m:oMath>
                </a14:m>
                <a:endParaRPr lang="en-CH" dirty="0"/>
              </a:p>
            </p:txBody>
          </p:sp>
        </mc:Choice>
        <mc:Fallback>
          <p:sp>
            <p:nvSpPr>
              <p:cNvPr id="2" name="Title 1">
                <a:extLst>
                  <a:ext uri="{FF2B5EF4-FFF2-40B4-BE49-F238E27FC236}">
                    <a16:creationId xmlns:a16="http://schemas.microsoft.com/office/drawing/2014/main" id="{169D2F13-531D-D23E-7255-70344D30A722}"/>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pic>
        <p:nvPicPr>
          <p:cNvPr id="4" name="Content Placeholder 3">
            <a:extLst>
              <a:ext uri="{FF2B5EF4-FFF2-40B4-BE49-F238E27FC236}">
                <a16:creationId xmlns:a16="http://schemas.microsoft.com/office/drawing/2014/main" id="{B853C64F-1A2B-8CF0-350B-708B313F4402}"/>
              </a:ext>
            </a:extLst>
          </p:cNvPr>
          <p:cNvPicPr>
            <a:picLocks noGrp="1" noChangeAspect="1"/>
          </p:cNvPicPr>
          <p:nvPr>
            <p:ph idx="1"/>
          </p:nvPr>
        </p:nvPicPr>
        <p:blipFill>
          <a:blip r:embed="rId3"/>
          <a:stretch>
            <a:fillRect/>
          </a:stretch>
        </p:blipFill>
        <p:spPr>
          <a:xfrm>
            <a:off x="480391" y="1505157"/>
            <a:ext cx="11001836" cy="4484825"/>
          </a:xfrm>
          <a:prstGeom prst="rect">
            <a:avLst/>
          </a:prstGeom>
        </p:spPr>
      </p:pic>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03855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different number of points.</a:t>
            </a:r>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7" name="Picture 6">
            <a:extLst>
              <a:ext uri="{FF2B5EF4-FFF2-40B4-BE49-F238E27FC236}">
                <a16:creationId xmlns:a16="http://schemas.microsoft.com/office/drawing/2014/main" id="{1BD9DD00-40E5-873A-BC22-42CFD44FD040}"/>
              </a:ext>
            </a:extLst>
          </p:cNvPr>
          <p:cNvPicPr>
            <a:picLocks noChangeAspect="1"/>
          </p:cNvPicPr>
          <p:nvPr/>
        </p:nvPicPr>
        <p:blipFill>
          <a:blip r:embed="rId2"/>
          <a:stretch>
            <a:fillRect/>
          </a:stretch>
        </p:blipFill>
        <p:spPr>
          <a:xfrm>
            <a:off x="1441174" y="1303974"/>
            <a:ext cx="8763000" cy="5188901"/>
          </a:xfrm>
          <a:prstGeom prst="rect">
            <a:avLst/>
          </a:prstGeom>
        </p:spPr>
      </p:pic>
    </p:spTree>
    <p:extLst>
      <p:ext uri="{BB962C8B-B14F-4D97-AF65-F5344CB8AC3E}">
        <p14:creationId xmlns:p14="http://schemas.microsoft.com/office/powerpoint/2010/main" val="63509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=40</m:t>
                    </m:r>
                  </m:oMath>
                </a14:m>
                <a:endParaRPr lang="en-CH" dirty="0"/>
              </a:p>
            </p:txBody>
          </p:sp>
        </mc:Choice>
        <mc:Fallback>
          <p:sp>
            <p:nvSpPr>
              <p:cNvPr id="2" name="Title 1">
                <a:extLst>
                  <a:ext uri="{FF2B5EF4-FFF2-40B4-BE49-F238E27FC236}">
                    <a16:creationId xmlns:a16="http://schemas.microsoft.com/office/drawing/2014/main" id="{169D2F13-531D-D23E-7255-70344D30A722}"/>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3" name="Picture 2">
            <a:extLst>
              <a:ext uri="{FF2B5EF4-FFF2-40B4-BE49-F238E27FC236}">
                <a16:creationId xmlns:a16="http://schemas.microsoft.com/office/drawing/2014/main" id="{EBB9C640-1C6B-F9E4-F044-589BA882CC50}"/>
              </a:ext>
            </a:extLst>
          </p:cNvPr>
          <p:cNvPicPr>
            <a:picLocks noChangeAspect="1"/>
          </p:cNvPicPr>
          <p:nvPr/>
        </p:nvPicPr>
        <p:blipFill>
          <a:blip r:embed="rId3"/>
          <a:stretch>
            <a:fillRect/>
          </a:stretch>
        </p:blipFill>
        <p:spPr>
          <a:xfrm>
            <a:off x="705677" y="1801091"/>
            <a:ext cx="10068339" cy="4354905"/>
          </a:xfrm>
          <a:prstGeom prst="rect">
            <a:avLst/>
          </a:prstGeom>
        </p:spPr>
      </p:pic>
    </p:spTree>
    <p:extLst>
      <p:ext uri="{BB962C8B-B14F-4D97-AF65-F5344CB8AC3E}">
        <p14:creationId xmlns:p14="http://schemas.microsoft.com/office/powerpoint/2010/main" val="233961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de-DE" dirty="0" err="1"/>
              <a:t>Grid</a:t>
            </a:r>
            <a:r>
              <a:rPr lang="de-DE" dirty="0"/>
              <a:t> Search </a:t>
            </a:r>
            <a:r>
              <a:rPr lang="de-DE" dirty="0" err="1"/>
              <a:t>is</a:t>
            </a:r>
            <a:r>
              <a:rPr lang="de-DE" dirty="0"/>
              <a:t> Expensive</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8AD90FAC-4AAE-7931-0AAE-DFB59A014190}"/>
              </a:ext>
            </a:extLst>
          </p:cNvPr>
          <p:cNvPicPr>
            <a:picLocks noChangeAspect="1"/>
          </p:cNvPicPr>
          <p:nvPr/>
        </p:nvPicPr>
        <p:blipFill>
          <a:blip r:embed="rId2"/>
          <a:stretch>
            <a:fillRect/>
          </a:stretch>
        </p:blipFill>
        <p:spPr>
          <a:xfrm>
            <a:off x="1011170" y="1984948"/>
            <a:ext cx="10169659" cy="3501451"/>
          </a:xfrm>
          <a:prstGeom prst="rect">
            <a:avLst/>
          </a:prstGeom>
        </p:spPr>
      </p:pic>
    </p:spTree>
    <p:extLst>
      <p:ext uri="{BB962C8B-B14F-4D97-AF65-F5344CB8AC3E}">
        <p14:creationId xmlns:p14="http://schemas.microsoft.com/office/powerpoint/2010/main" val="407975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236D-8E42-6729-20D6-3369D5D4797C}"/>
              </a:ext>
            </a:extLst>
          </p:cNvPr>
          <p:cNvSpPr>
            <a:spLocks noGrp="1"/>
          </p:cNvSpPr>
          <p:nvPr>
            <p:ph type="title"/>
          </p:nvPr>
        </p:nvSpPr>
        <p:spPr/>
        <p:txBody>
          <a:bodyPr/>
          <a:lstStyle/>
          <a:p>
            <a:r>
              <a:rPr lang="en-CH" dirty="0"/>
              <a:t>Random Search</a:t>
            </a:r>
          </a:p>
        </p:txBody>
      </p:sp>
      <p:sp>
        <p:nvSpPr>
          <p:cNvPr id="3" name="Text Placeholder 2">
            <a:extLst>
              <a:ext uri="{FF2B5EF4-FFF2-40B4-BE49-F238E27FC236}">
                <a16:creationId xmlns:a16="http://schemas.microsoft.com/office/drawing/2014/main" id="{B95BF395-0507-AC4A-8983-FD74EACC0A8F}"/>
              </a:ext>
            </a:extLst>
          </p:cNvPr>
          <p:cNvSpPr>
            <a:spLocks noGrp="1"/>
          </p:cNvSpPr>
          <p:nvPr>
            <p:ph type="body" idx="1"/>
          </p:nvPr>
        </p:nvSpPr>
        <p:spPr/>
        <p:txBody>
          <a:bodyPr/>
          <a:lstStyle/>
          <a:p>
            <a:r>
              <a:rPr lang="en-CH" dirty="0"/>
              <a:t>The more efficient method for black-box optimisation.</a:t>
            </a:r>
          </a:p>
        </p:txBody>
      </p:sp>
    </p:spTree>
    <p:extLst>
      <p:ext uri="{BB962C8B-B14F-4D97-AF65-F5344CB8AC3E}">
        <p14:creationId xmlns:p14="http://schemas.microsoft.com/office/powerpoint/2010/main" val="1702616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248617"/>
            <a:ext cx="10515600" cy="787814"/>
          </a:xfrm>
        </p:spPr>
        <p:txBody>
          <a:bodyPr/>
          <a:lstStyle/>
          <a:p>
            <a:r>
              <a:rPr lang="en-CH" dirty="0"/>
              <a:t>Random Search</a:t>
            </a:r>
          </a:p>
        </p:txBody>
      </p:sp>
      <p:sp>
        <p:nvSpPr>
          <p:cNvPr id="3" name="Content Placeholder 2">
            <a:extLst>
              <a:ext uri="{FF2B5EF4-FFF2-40B4-BE49-F238E27FC236}">
                <a16:creationId xmlns:a16="http://schemas.microsoft.com/office/drawing/2014/main" id="{01156CE6-8520-ABC8-EF41-4C6A5CC2FCC6}"/>
              </a:ext>
            </a:extLst>
          </p:cNvPr>
          <p:cNvSpPr>
            <a:spLocks noGrp="1"/>
          </p:cNvSpPr>
          <p:nvPr>
            <p:ph idx="1"/>
          </p:nvPr>
        </p:nvSpPr>
        <p:spPr>
          <a:xfrm>
            <a:off x="930965" y="1269034"/>
            <a:ext cx="10515600" cy="904323"/>
          </a:xfrm>
        </p:spPr>
        <p:txBody>
          <a:bodyPr/>
          <a:lstStyle/>
          <a:p>
            <a:pPr marL="0" indent="0">
              <a:buNone/>
            </a:pPr>
            <a:r>
              <a:rPr lang="en-GB" b="0" i="0" dirty="0">
                <a:effectLst/>
                <a:latin typeface="Arial" panose="020B0604020202020204" pitchFamily="34" charset="0"/>
              </a:rPr>
              <a:t>Instead of sampling 𝑥 points regularly in the range (𝑥min, 𝑥max) you sample the points randomly (example below with 80 points). </a:t>
            </a:r>
            <a:endParaRPr lang="en-CH" dirty="0"/>
          </a:p>
        </p:txBody>
      </p:sp>
      <p:pic>
        <p:nvPicPr>
          <p:cNvPr id="4" name="Picture 3">
            <a:extLst>
              <a:ext uri="{FF2B5EF4-FFF2-40B4-BE49-F238E27FC236}">
                <a16:creationId xmlns:a16="http://schemas.microsoft.com/office/drawing/2014/main" id="{E08885DC-A947-9DBD-80F9-653E2C94B2F2}"/>
              </a:ext>
            </a:extLst>
          </p:cNvPr>
          <p:cNvPicPr>
            <a:picLocks noChangeAspect="1"/>
          </p:cNvPicPr>
          <p:nvPr/>
        </p:nvPicPr>
        <p:blipFill>
          <a:blip r:embed="rId2"/>
          <a:stretch>
            <a:fillRect/>
          </a:stretch>
        </p:blipFill>
        <p:spPr>
          <a:xfrm>
            <a:off x="838200" y="2153632"/>
            <a:ext cx="10104782" cy="4455751"/>
          </a:xfrm>
          <a:prstGeom prst="rect">
            <a:avLst/>
          </a:prstGeom>
        </p:spPr>
      </p:pic>
      <p:sp>
        <p:nvSpPr>
          <p:cNvPr id="5" name="TextBox 4">
            <a:extLst>
              <a:ext uri="{FF2B5EF4-FFF2-40B4-BE49-F238E27FC236}">
                <a16:creationId xmlns:a16="http://schemas.microsoft.com/office/drawing/2014/main" id="{72D0F4BF-D5D0-F5CA-FD5B-EFF6B00D7C62}"/>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74335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169105"/>
            <a:ext cx="10515600" cy="787814"/>
          </a:xfrm>
        </p:spPr>
        <p:txBody>
          <a:bodyPr/>
          <a:lstStyle/>
          <a:p>
            <a:r>
              <a:rPr lang="en-CH" dirty="0"/>
              <a:t>Random Search</a:t>
            </a:r>
          </a:p>
        </p:txBody>
      </p:sp>
      <p:pic>
        <p:nvPicPr>
          <p:cNvPr id="7" name="Picture 6">
            <a:extLst>
              <a:ext uri="{FF2B5EF4-FFF2-40B4-BE49-F238E27FC236}">
                <a16:creationId xmlns:a16="http://schemas.microsoft.com/office/drawing/2014/main" id="{CBEB3B52-494A-0ADD-931B-D04AF8875377}"/>
              </a:ext>
            </a:extLst>
          </p:cNvPr>
          <p:cNvPicPr>
            <a:picLocks noChangeAspect="1"/>
          </p:cNvPicPr>
          <p:nvPr/>
        </p:nvPicPr>
        <p:blipFill>
          <a:blip r:embed="rId2"/>
          <a:stretch>
            <a:fillRect/>
          </a:stretch>
        </p:blipFill>
        <p:spPr>
          <a:xfrm>
            <a:off x="1533939" y="837649"/>
            <a:ext cx="8564218" cy="5844722"/>
          </a:xfrm>
          <a:prstGeom prst="rect">
            <a:avLst/>
          </a:prstGeom>
        </p:spPr>
      </p:pic>
      <p:sp>
        <p:nvSpPr>
          <p:cNvPr id="8" name="TextBox 7">
            <a:extLst>
              <a:ext uri="{FF2B5EF4-FFF2-40B4-BE49-F238E27FC236}">
                <a16:creationId xmlns:a16="http://schemas.microsoft.com/office/drawing/2014/main" id="{6A12D71C-F4BA-449C-E9CE-2DEB61AB521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321598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248617"/>
            <a:ext cx="10515600" cy="787814"/>
          </a:xfrm>
        </p:spPr>
        <p:txBody>
          <a:bodyPr/>
          <a:lstStyle/>
          <a:p>
            <a:r>
              <a:rPr lang="en-CH" dirty="0"/>
              <a:t>Random Search</a:t>
            </a:r>
          </a:p>
        </p:txBody>
      </p:sp>
      <p:sp>
        <p:nvSpPr>
          <p:cNvPr id="4" name="TextBox 3">
            <a:extLst>
              <a:ext uri="{FF2B5EF4-FFF2-40B4-BE49-F238E27FC236}">
                <a16:creationId xmlns:a16="http://schemas.microsoft.com/office/drawing/2014/main" id="{C6BDBFF6-C41D-E87B-BACE-F391628E814E}"/>
              </a:ext>
            </a:extLst>
          </p:cNvPr>
          <p:cNvSpPr txBox="1"/>
          <p:nvPr/>
        </p:nvSpPr>
        <p:spPr>
          <a:xfrm>
            <a:off x="337930" y="1678106"/>
            <a:ext cx="3707296" cy="4031873"/>
          </a:xfrm>
          <a:prstGeom prst="rect">
            <a:avLst/>
          </a:prstGeom>
          <a:noFill/>
        </p:spPr>
        <p:txBody>
          <a:bodyPr wrap="square">
            <a:spAutoFit/>
          </a:bodyPr>
          <a:lstStyle/>
          <a:p>
            <a:pPr algn="r"/>
            <a:r>
              <a:rPr lang="en-GB" sz="3200" b="0" i="0" dirty="0">
                <a:effectLst/>
                <a:latin typeface="Arial" panose="020B0604020202020204" pitchFamily="34" charset="0"/>
              </a:rPr>
              <a:t>Is easy to see how on average random search is better than grid search. The values you get are consistently closer to the right maximum.</a:t>
            </a:r>
            <a:endParaRPr lang="en-CH" sz="3200" dirty="0"/>
          </a:p>
        </p:txBody>
      </p:sp>
      <p:pic>
        <p:nvPicPr>
          <p:cNvPr id="5" name="Picture 4">
            <a:extLst>
              <a:ext uri="{FF2B5EF4-FFF2-40B4-BE49-F238E27FC236}">
                <a16:creationId xmlns:a16="http://schemas.microsoft.com/office/drawing/2014/main" id="{EF6CE513-F164-BDE9-EBCA-6D8BA73231AF}"/>
              </a:ext>
            </a:extLst>
          </p:cNvPr>
          <p:cNvPicPr>
            <a:picLocks noChangeAspect="1"/>
          </p:cNvPicPr>
          <p:nvPr/>
        </p:nvPicPr>
        <p:blipFill>
          <a:blip r:embed="rId2"/>
          <a:stretch>
            <a:fillRect/>
          </a:stretch>
        </p:blipFill>
        <p:spPr>
          <a:xfrm>
            <a:off x="4084983" y="909480"/>
            <a:ext cx="7772400" cy="5569126"/>
          </a:xfrm>
          <a:prstGeom prst="rect">
            <a:avLst/>
          </a:prstGeom>
        </p:spPr>
      </p:pic>
      <p:sp>
        <p:nvSpPr>
          <p:cNvPr id="6" name="TextBox 5">
            <a:extLst>
              <a:ext uri="{FF2B5EF4-FFF2-40B4-BE49-F238E27FC236}">
                <a16:creationId xmlns:a16="http://schemas.microsoft.com/office/drawing/2014/main" id="{FC63CDEE-E9F3-A086-3349-9001ED6E8FA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71546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618D-7194-9D05-D5F7-082059DB1FDD}"/>
              </a:ext>
            </a:extLst>
          </p:cNvPr>
          <p:cNvSpPr>
            <a:spLocks noGrp="1"/>
          </p:cNvSpPr>
          <p:nvPr>
            <p:ph type="title"/>
          </p:nvPr>
        </p:nvSpPr>
        <p:spPr/>
        <p:txBody>
          <a:bodyPr/>
          <a:lstStyle/>
          <a:p>
            <a:r>
              <a:rPr lang="en-CH" dirty="0"/>
              <a:t>Solution</a:t>
            </a:r>
          </a:p>
        </p:txBody>
      </p:sp>
      <p:sp>
        <p:nvSpPr>
          <p:cNvPr id="3" name="Content Placeholder 2">
            <a:extLst>
              <a:ext uri="{FF2B5EF4-FFF2-40B4-BE49-F238E27FC236}">
                <a16:creationId xmlns:a16="http://schemas.microsoft.com/office/drawing/2014/main" id="{F6FB48D9-1A26-FF41-F0A4-D45F09ECD0C0}"/>
              </a:ext>
            </a:extLst>
          </p:cNvPr>
          <p:cNvSpPr>
            <a:spLocks noGrp="1"/>
          </p:cNvSpPr>
          <p:nvPr>
            <p:ph idx="1"/>
          </p:nvPr>
        </p:nvSpPr>
        <p:spPr>
          <a:xfrm>
            <a:off x="838200" y="2574235"/>
            <a:ext cx="10515600" cy="3602728"/>
          </a:xfrm>
        </p:spPr>
        <p:txBody>
          <a:bodyPr/>
          <a:lstStyle/>
          <a:p>
            <a:pPr marL="0" indent="0">
              <a:buNone/>
            </a:pPr>
            <a:r>
              <a:rPr lang="en-CH" dirty="0"/>
              <a:t>The only possibilty we have is to train multiple models with different set of parameters and compare their performance </a:t>
            </a:r>
            <a:r>
              <a:rPr lang="en-CH" dirty="0">
                <a:sym typeface="Wingdings" pitchFamily="2" charset="2"/>
              </a:rPr>
              <a:t> then choose the set of parameters that gives the best performance.</a:t>
            </a:r>
          </a:p>
          <a:p>
            <a:pPr marL="0" indent="0">
              <a:buNone/>
            </a:pPr>
            <a:endParaRPr lang="en-CH" dirty="0">
              <a:sym typeface="Wingdings" pitchFamily="2" charset="2"/>
            </a:endParaRPr>
          </a:p>
          <a:p>
            <a:pPr marL="0" indent="0" algn="ctr">
              <a:buNone/>
            </a:pPr>
            <a:r>
              <a:rPr lang="en-CH" b="1" dirty="0">
                <a:sym typeface="Wingdings" pitchFamily="2" charset="2"/>
              </a:rPr>
              <a:t>How can we do this efficiently (by minimising computing time for example)?</a:t>
            </a:r>
            <a:endParaRPr lang="en-CH" b="1" dirty="0"/>
          </a:p>
        </p:txBody>
      </p:sp>
    </p:spTree>
    <p:extLst>
      <p:ext uri="{BB962C8B-B14F-4D97-AF65-F5344CB8AC3E}">
        <p14:creationId xmlns:p14="http://schemas.microsoft.com/office/powerpoint/2010/main" val="376723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169105"/>
            <a:ext cx="10515600" cy="787814"/>
          </a:xfrm>
        </p:spPr>
        <p:txBody>
          <a:bodyPr/>
          <a:lstStyle/>
          <a:p>
            <a:r>
              <a:rPr lang="en-CH" dirty="0"/>
              <a:t>Random Search vs. Grid Search</a:t>
            </a:r>
          </a:p>
        </p:txBody>
      </p:sp>
      <p:sp>
        <p:nvSpPr>
          <p:cNvPr id="8" name="TextBox 7">
            <a:extLst>
              <a:ext uri="{FF2B5EF4-FFF2-40B4-BE49-F238E27FC236}">
                <a16:creationId xmlns:a16="http://schemas.microsoft.com/office/drawing/2014/main" id="{6A12D71C-F4BA-449C-E9CE-2DEB61AB521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7963E69E-638D-3D41-1962-FE8A7492D908}"/>
              </a:ext>
            </a:extLst>
          </p:cNvPr>
          <p:cNvPicPr>
            <a:picLocks noChangeAspect="1"/>
          </p:cNvPicPr>
          <p:nvPr/>
        </p:nvPicPr>
        <p:blipFill>
          <a:blip r:embed="rId2"/>
          <a:stretch>
            <a:fillRect/>
          </a:stretch>
        </p:blipFill>
        <p:spPr>
          <a:xfrm>
            <a:off x="646044" y="1246150"/>
            <a:ext cx="10515600" cy="4830770"/>
          </a:xfrm>
          <a:prstGeom prst="rect">
            <a:avLst/>
          </a:prstGeom>
        </p:spPr>
      </p:pic>
    </p:spTree>
    <p:extLst>
      <p:ext uri="{BB962C8B-B14F-4D97-AF65-F5344CB8AC3E}">
        <p14:creationId xmlns:p14="http://schemas.microsoft.com/office/powerpoint/2010/main" val="24206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de-DE" dirty="0"/>
              <a:t>Random Search </a:t>
            </a:r>
            <a:r>
              <a:rPr lang="de-DE" dirty="0" err="1"/>
              <a:t>is</a:t>
            </a:r>
            <a:r>
              <a:rPr lang="de-DE" dirty="0"/>
              <a:t> Expensive</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3" name="Picture 2">
            <a:extLst>
              <a:ext uri="{FF2B5EF4-FFF2-40B4-BE49-F238E27FC236}">
                <a16:creationId xmlns:a16="http://schemas.microsoft.com/office/drawing/2014/main" id="{6AA9C501-9896-E20F-EE50-41C667EF2614}"/>
              </a:ext>
            </a:extLst>
          </p:cNvPr>
          <p:cNvPicPr>
            <a:picLocks noChangeAspect="1"/>
          </p:cNvPicPr>
          <p:nvPr/>
        </p:nvPicPr>
        <p:blipFill>
          <a:blip r:embed="rId2"/>
          <a:stretch>
            <a:fillRect/>
          </a:stretch>
        </p:blipFill>
        <p:spPr>
          <a:xfrm>
            <a:off x="838200" y="2048496"/>
            <a:ext cx="10175118" cy="3119851"/>
          </a:xfrm>
          <a:prstGeom prst="rect">
            <a:avLst/>
          </a:prstGeom>
        </p:spPr>
      </p:pic>
    </p:spTree>
    <p:extLst>
      <p:ext uri="{BB962C8B-B14F-4D97-AF65-F5344CB8AC3E}">
        <p14:creationId xmlns:p14="http://schemas.microsoft.com/office/powerpoint/2010/main" val="271052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0F00-FF5E-730C-C2FC-61D5A19775D0}"/>
              </a:ext>
            </a:extLst>
          </p:cNvPr>
          <p:cNvSpPr>
            <a:spLocks noGrp="1"/>
          </p:cNvSpPr>
          <p:nvPr>
            <p:ph type="title"/>
          </p:nvPr>
        </p:nvSpPr>
        <p:spPr/>
        <p:txBody>
          <a:bodyPr/>
          <a:lstStyle/>
          <a:p>
            <a:r>
              <a:rPr lang="en-CH" dirty="0"/>
              <a:t>Coarse to fine optimisation</a:t>
            </a:r>
          </a:p>
        </p:txBody>
      </p:sp>
      <p:sp>
        <p:nvSpPr>
          <p:cNvPr id="3" name="Text Placeholder 2">
            <a:extLst>
              <a:ext uri="{FF2B5EF4-FFF2-40B4-BE49-F238E27FC236}">
                <a16:creationId xmlns:a16="http://schemas.microsoft.com/office/drawing/2014/main" id="{220FC3D2-5BC8-90F9-7276-939C6AD31FD2}"/>
              </a:ext>
            </a:extLst>
          </p:cNvPr>
          <p:cNvSpPr>
            <a:spLocks noGrp="1"/>
          </p:cNvSpPr>
          <p:nvPr>
            <p:ph type="body" idx="1"/>
          </p:nvPr>
        </p:nvSpPr>
        <p:spPr/>
        <p:txBody>
          <a:bodyPr/>
          <a:lstStyle/>
          <a:p>
            <a:r>
              <a:rPr lang="en-GB" dirty="0"/>
              <a:t>F</a:t>
            </a:r>
            <a:r>
              <a:rPr lang="en-CH" dirty="0"/>
              <a:t>ine tuning of hyper-parameter search</a:t>
            </a:r>
          </a:p>
        </p:txBody>
      </p:sp>
    </p:spTree>
    <p:extLst>
      <p:ext uri="{BB962C8B-B14F-4D97-AF65-F5344CB8AC3E}">
        <p14:creationId xmlns:p14="http://schemas.microsoft.com/office/powerpoint/2010/main" val="151400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944F-25A6-7743-11EF-914FA5D92DCC}"/>
              </a:ext>
            </a:extLst>
          </p:cNvPr>
          <p:cNvSpPr>
            <a:spLocks noGrp="1"/>
          </p:cNvSpPr>
          <p:nvPr>
            <p:ph type="title"/>
          </p:nvPr>
        </p:nvSpPr>
        <p:spPr>
          <a:xfrm>
            <a:off x="241852" y="206099"/>
            <a:ext cx="10515600" cy="721553"/>
          </a:xfrm>
        </p:spPr>
        <p:txBody>
          <a:bodyPr/>
          <a:lstStyle/>
          <a:p>
            <a:r>
              <a:rPr lang="en-CH" dirty="0"/>
              <a:t>Coars-to-fine optimisation algorithm</a:t>
            </a:r>
          </a:p>
        </p:txBody>
      </p:sp>
      <p:pic>
        <p:nvPicPr>
          <p:cNvPr id="4" name="Picture 3">
            <a:extLst>
              <a:ext uri="{FF2B5EF4-FFF2-40B4-BE49-F238E27FC236}">
                <a16:creationId xmlns:a16="http://schemas.microsoft.com/office/drawing/2014/main" id="{85771CC7-FEC0-9F72-2DCA-79B6412B2B34}"/>
              </a:ext>
            </a:extLst>
          </p:cNvPr>
          <p:cNvPicPr>
            <a:picLocks noChangeAspect="1"/>
          </p:cNvPicPr>
          <p:nvPr/>
        </p:nvPicPr>
        <p:blipFill>
          <a:blip r:embed="rId2"/>
          <a:stretch>
            <a:fillRect/>
          </a:stretch>
        </p:blipFill>
        <p:spPr>
          <a:xfrm>
            <a:off x="1086390" y="1298713"/>
            <a:ext cx="9605534" cy="2888974"/>
          </a:xfrm>
          <a:prstGeom prst="rect">
            <a:avLst/>
          </a:prstGeom>
        </p:spPr>
      </p:pic>
      <p:pic>
        <p:nvPicPr>
          <p:cNvPr id="5" name="Picture 4">
            <a:extLst>
              <a:ext uri="{FF2B5EF4-FFF2-40B4-BE49-F238E27FC236}">
                <a16:creationId xmlns:a16="http://schemas.microsoft.com/office/drawing/2014/main" id="{8D237903-82E6-51A8-FF6D-44508A61E35E}"/>
              </a:ext>
            </a:extLst>
          </p:cNvPr>
          <p:cNvPicPr>
            <a:picLocks noChangeAspect="1"/>
          </p:cNvPicPr>
          <p:nvPr/>
        </p:nvPicPr>
        <p:blipFill>
          <a:blip r:embed="rId3"/>
          <a:stretch>
            <a:fillRect/>
          </a:stretch>
        </p:blipFill>
        <p:spPr>
          <a:xfrm>
            <a:off x="1086390" y="4094923"/>
            <a:ext cx="9671062" cy="1709531"/>
          </a:xfrm>
          <a:prstGeom prst="rect">
            <a:avLst/>
          </a:prstGeom>
        </p:spPr>
      </p:pic>
    </p:spTree>
    <p:extLst>
      <p:ext uri="{BB962C8B-B14F-4D97-AF65-F5344CB8AC3E}">
        <p14:creationId xmlns:p14="http://schemas.microsoft.com/office/powerpoint/2010/main" val="1566519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a:xfrm>
            <a:off x="258418" y="238165"/>
            <a:ext cx="10515600" cy="753830"/>
          </a:xfrm>
        </p:spPr>
        <p:txBody>
          <a:bodyPr>
            <a:normAutofit/>
          </a:bodyPr>
          <a:lstStyle/>
          <a:p>
            <a:r>
              <a:rPr lang="de-DE" dirty="0" err="1"/>
              <a:t>Coarse</a:t>
            </a:r>
            <a:r>
              <a:rPr lang="de-DE" dirty="0"/>
              <a:t> </a:t>
            </a:r>
            <a:r>
              <a:rPr lang="de-DE" dirty="0" err="1"/>
              <a:t>to</a:t>
            </a:r>
            <a:r>
              <a:rPr lang="de-DE" dirty="0"/>
              <a:t> </a:t>
            </a:r>
            <a:r>
              <a:rPr lang="de-DE" dirty="0" err="1"/>
              <a:t>fine</a:t>
            </a:r>
            <a:r>
              <a:rPr lang="de-DE" dirty="0"/>
              <a:t> </a:t>
            </a:r>
            <a:r>
              <a:rPr lang="de-DE" dirty="0" err="1"/>
              <a:t>optimisation</a:t>
            </a:r>
            <a:r>
              <a:rPr lang="de-DE" dirty="0"/>
              <a:t> - </a:t>
            </a:r>
            <a:r>
              <a:rPr lang="de-DE" dirty="0" err="1"/>
              <a:t>warning</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C265A2B7-DFC7-333C-360F-DAB70CC9FB8F}"/>
              </a:ext>
            </a:extLst>
          </p:cNvPr>
          <p:cNvPicPr>
            <a:picLocks noChangeAspect="1"/>
          </p:cNvPicPr>
          <p:nvPr/>
        </p:nvPicPr>
        <p:blipFill>
          <a:blip r:embed="rId2"/>
          <a:stretch>
            <a:fillRect/>
          </a:stretch>
        </p:blipFill>
        <p:spPr>
          <a:xfrm>
            <a:off x="639416" y="1246115"/>
            <a:ext cx="10683131" cy="4757119"/>
          </a:xfrm>
          <a:prstGeom prst="rect">
            <a:avLst/>
          </a:prstGeom>
        </p:spPr>
      </p:pic>
    </p:spTree>
    <p:extLst>
      <p:ext uri="{BB962C8B-B14F-4D97-AF65-F5344CB8AC3E}">
        <p14:creationId xmlns:p14="http://schemas.microsoft.com/office/powerpoint/2010/main" val="453046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BB4E-3036-C861-0E44-7A7F7FED8E1E}"/>
              </a:ext>
            </a:extLst>
          </p:cNvPr>
          <p:cNvSpPr>
            <a:spLocks noGrp="1"/>
          </p:cNvSpPr>
          <p:nvPr>
            <p:ph type="title"/>
          </p:nvPr>
        </p:nvSpPr>
        <p:spPr/>
        <p:txBody>
          <a:bodyPr/>
          <a:lstStyle/>
          <a:p>
            <a:r>
              <a:rPr lang="en-CH" dirty="0"/>
              <a:t>Sampling on a logarithmic scale</a:t>
            </a:r>
          </a:p>
        </p:txBody>
      </p:sp>
      <p:sp>
        <p:nvSpPr>
          <p:cNvPr id="3" name="Text Placeholder 2">
            <a:extLst>
              <a:ext uri="{FF2B5EF4-FFF2-40B4-BE49-F238E27FC236}">
                <a16:creationId xmlns:a16="http://schemas.microsoft.com/office/drawing/2014/main" id="{4A638EB2-DFF5-4FFF-1CCD-3A072D0D45E8}"/>
              </a:ext>
            </a:extLst>
          </p:cNvPr>
          <p:cNvSpPr>
            <a:spLocks noGrp="1"/>
          </p:cNvSpPr>
          <p:nvPr>
            <p:ph type="body" idx="1"/>
          </p:nvPr>
        </p:nvSpPr>
        <p:spPr/>
        <p:txBody>
          <a:bodyPr/>
          <a:lstStyle/>
          <a:p>
            <a:r>
              <a:rPr lang="en-CH" dirty="0"/>
              <a:t>Another small detail about hyper-parameter search</a:t>
            </a:r>
          </a:p>
        </p:txBody>
      </p:sp>
    </p:spTree>
    <p:extLst>
      <p:ext uri="{BB962C8B-B14F-4D97-AF65-F5344CB8AC3E}">
        <p14:creationId xmlns:p14="http://schemas.microsoft.com/office/powerpoint/2010/main" val="1509493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3710-64F2-F5F3-3BE6-347DAD83CCFB}"/>
              </a:ext>
            </a:extLst>
          </p:cNvPr>
          <p:cNvSpPr>
            <a:spLocks noGrp="1"/>
          </p:cNvSpPr>
          <p:nvPr>
            <p:ph type="title"/>
          </p:nvPr>
        </p:nvSpPr>
        <p:spPr>
          <a:xfrm>
            <a:off x="202096" y="63847"/>
            <a:ext cx="10515600" cy="904669"/>
          </a:xfrm>
        </p:spPr>
        <p:txBody>
          <a:bodyPr>
            <a:normAutofit/>
          </a:bodyPr>
          <a:lstStyle/>
          <a:p>
            <a:r>
              <a:rPr lang="en-CH" dirty="0"/>
              <a:t>Sampling on a logarithmic scale</a:t>
            </a:r>
          </a:p>
        </p:txBody>
      </p:sp>
      <p:sp>
        <p:nvSpPr>
          <p:cNvPr id="3" name="Content Placeholder 2">
            <a:extLst>
              <a:ext uri="{FF2B5EF4-FFF2-40B4-BE49-F238E27FC236}">
                <a16:creationId xmlns:a16="http://schemas.microsoft.com/office/drawing/2014/main" id="{1635A8C9-D052-AA16-7483-95F9E3510A4E}"/>
              </a:ext>
            </a:extLst>
          </p:cNvPr>
          <p:cNvSpPr>
            <a:spLocks noGrp="1"/>
          </p:cNvSpPr>
          <p:nvPr>
            <p:ph idx="1"/>
          </p:nvPr>
        </p:nvSpPr>
        <p:spPr>
          <a:xfrm>
            <a:off x="838200" y="1254091"/>
            <a:ext cx="10515600" cy="2888974"/>
          </a:xfrm>
        </p:spPr>
        <p:txBody>
          <a:bodyPr>
            <a:normAutofit/>
          </a:bodyPr>
          <a:lstStyle/>
          <a:p>
            <a:r>
              <a:rPr lang="en-GB" b="0" i="0" dirty="0">
                <a:effectLst/>
                <a:latin typeface="Arial" panose="020B0604020202020204" pitchFamily="34" charset="0"/>
              </a:rPr>
              <a:t>Let us suppose you want to find the best value for the learning rate for your model, and you decide to test values from 10</a:t>
            </a:r>
            <a:r>
              <a:rPr lang="en-GB" b="0" i="0" baseline="30000" dirty="0">
                <a:effectLst/>
                <a:latin typeface="Arial" panose="020B0604020202020204" pitchFamily="34" charset="0"/>
              </a:rPr>
              <a:t>−4</a:t>
            </a:r>
            <a:r>
              <a:rPr lang="en-GB" b="0" i="0" dirty="0">
                <a:effectLst/>
                <a:latin typeface="Arial" panose="020B0604020202020204" pitchFamily="34" charset="0"/>
              </a:rPr>
              <a:t> to 1</a:t>
            </a:r>
          </a:p>
          <a:p>
            <a:r>
              <a:rPr lang="en-GB" dirty="0"/>
              <a:t>Probably the best values are </a:t>
            </a:r>
            <a:r>
              <a:rPr lang="en-GB" b="0" i="0" dirty="0">
                <a:effectLst/>
                <a:latin typeface="Arial" panose="020B0604020202020204" pitchFamily="34" charset="0"/>
              </a:rPr>
              <a:t>between 10</a:t>
            </a:r>
            <a:r>
              <a:rPr lang="en-GB" b="0" i="0" baseline="30000" dirty="0">
                <a:effectLst/>
                <a:latin typeface="Arial" panose="020B0604020202020204" pitchFamily="34" charset="0"/>
              </a:rPr>
              <a:t>−3</a:t>
            </a:r>
            <a:r>
              <a:rPr lang="en-GB" b="0" i="0" dirty="0">
                <a:effectLst/>
                <a:latin typeface="Arial" panose="020B0604020202020204" pitchFamily="34" charset="0"/>
              </a:rPr>
              <a:t> and 10</a:t>
            </a:r>
            <a:r>
              <a:rPr lang="en-GB" b="0" i="0" baseline="30000" dirty="0">
                <a:effectLst/>
                <a:latin typeface="Arial" panose="020B0604020202020204" pitchFamily="34" charset="0"/>
              </a:rPr>
              <a:t>−4</a:t>
            </a:r>
          </a:p>
          <a:p>
            <a:r>
              <a:rPr lang="en-GB" b="0" i="0" dirty="0">
                <a:effectLst/>
                <a:latin typeface="Arial" panose="020B0604020202020204" pitchFamily="34" charset="0"/>
              </a:rPr>
              <a:t>Now let us suppose you are working with grid search and let us suppose you sample 1000 points. You will get</a:t>
            </a:r>
            <a:r>
              <a:rPr lang="en-GB" dirty="0"/>
              <a:t>:</a:t>
            </a:r>
            <a:br>
              <a:rPr lang="en-GB" dirty="0"/>
            </a:br>
            <a:endParaRPr lang="en-CH" dirty="0"/>
          </a:p>
        </p:txBody>
      </p:sp>
      <p:pic>
        <p:nvPicPr>
          <p:cNvPr id="4" name="Picture 3">
            <a:extLst>
              <a:ext uri="{FF2B5EF4-FFF2-40B4-BE49-F238E27FC236}">
                <a16:creationId xmlns:a16="http://schemas.microsoft.com/office/drawing/2014/main" id="{A1136DE8-784C-1E42-7E89-3BF41AB755B0}"/>
              </a:ext>
            </a:extLst>
          </p:cNvPr>
          <p:cNvPicPr>
            <a:picLocks noChangeAspect="1"/>
          </p:cNvPicPr>
          <p:nvPr/>
        </p:nvPicPr>
        <p:blipFill>
          <a:blip r:embed="rId2"/>
          <a:stretch>
            <a:fillRect/>
          </a:stretch>
        </p:blipFill>
        <p:spPr>
          <a:xfrm>
            <a:off x="2999649" y="4017823"/>
            <a:ext cx="6192702" cy="2064234"/>
          </a:xfrm>
          <a:prstGeom prst="rect">
            <a:avLst/>
          </a:prstGeom>
        </p:spPr>
      </p:pic>
    </p:spTree>
    <p:extLst>
      <p:ext uri="{BB962C8B-B14F-4D97-AF65-F5344CB8AC3E}">
        <p14:creationId xmlns:p14="http://schemas.microsoft.com/office/powerpoint/2010/main" val="536181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3710-64F2-F5F3-3BE6-347DAD83CCFB}"/>
              </a:ext>
            </a:extLst>
          </p:cNvPr>
          <p:cNvSpPr>
            <a:spLocks noGrp="1"/>
          </p:cNvSpPr>
          <p:nvPr>
            <p:ph type="title"/>
          </p:nvPr>
        </p:nvSpPr>
        <p:spPr>
          <a:xfrm>
            <a:off x="202096" y="63847"/>
            <a:ext cx="10515600" cy="904669"/>
          </a:xfrm>
        </p:spPr>
        <p:txBody>
          <a:bodyPr>
            <a:normAutofit/>
          </a:bodyPr>
          <a:lstStyle/>
          <a:p>
            <a:r>
              <a:rPr lang="en-CH" dirty="0"/>
              <a:t>Sampling on a logarithmic scale</a:t>
            </a:r>
          </a:p>
        </p:txBody>
      </p:sp>
      <p:sp>
        <p:nvSpPr>
          <p:cNvPr id="3" name="Content Placeholder 2">
            <a:extLst>
              <a:ext uri="{FF2B5EF4-FFF2-40B4-BE49-F238E27FC236}">
                <a16:creationId xmlns:a16="http://schemas.microsoft.com/office/drawing/2014/main" id="{1635A8C9-D052-AA16-7483-95F9E3510A4E}"/>
              </a:ext>
            </a:extLst>
          </p:cNvPr>
          <p:cNvSpPr>
            <a:spLocks noGrp="1"/>
          </p:cNvSpPr>
          <p:nvPr>
            <p:ph idx="1"/>
          </p:nvPr>
        </p:nvSpPr>
        <p:spPr>
          <a:xfrm>
            <a:off x="838200" y="1490870"/>
            <a:ext cx="10515600" cy="1961321"/>
          </a:xfrm>
        </p:spPr>
        <p:txBody>
          <a:bodyPr>
            <a:normAutofit/>
          </a:bodyPr>
          <a:lstStyle/>
          <a:p>
            <a:pPr marL="0" indent="0">
              <a:buNone/>
            </a:pPr>
            <a:r>
              <a:rPr lang="en-GB" b="0" i="0" dirty="0">
                <a:effectLst/>
                <a:latin typeface="Arial" panose="020B0604020202020204" pitchFamily="34" charset="0"/>
              </a:rPr>
              <a:t>You may want the same number of points between 10</a:t>
            </a:r>
            <a:r>
              <a:rPr lang="en-GB" b="0" i="0" baseline="30000" dirty="0">
                <a:effectLst/>
                <a:latin typeface="Arial" panose="020B0604020202020204" pitchFamily="34" charset="0"/>
              </a:rPr>
              <a:t>−4</a:t>
            </a:r>
            <a:r>
              <a:rPr lang="en-GB" b="0" i="0" dirty="0">
                <a:effectLst/>
                <a:latin typeface="Arial" panose="020B0604020202020204" pitchFamily="34" charset="0"/>
              </a:rPr>
              <a:t> and 10</a:t>
            </a:r>
            <a:r>
              <a:rPr lang="en-GB" b="0" i="0" baseline="30000" dirty="0">
                <a:effectLst/>
                <a:latin typeface="Arial" panose="020B0604020202020204" pitchFamily="34" charset="0"/>
              </a:rPr>
              <a:t>−3</a:t>
            </a:r>
            <a:r>
              <a:rPr lang="en-GB" b="0" i="0" dirty="0">
                <a:effectLst/>
                <a:latin typeface="Arial" panose="020B0604020202020204" pitchFamily="34" charset="0"/>
              </a:rPr>
              <a:t>, 10</a:t>
            </a:r>
            <a:r>
              <a:rPr lang="en-GB" b="0" i="0" baseline="30000" dirty="0">
                <a:effectLst/>
                <a:latin typeface="Arial" panose="020B0604020202020204" pitchFamily="34" charset="0"/>
              </a:rPr>
              <a:t>−3</a:t>
            </a:r>
            <a:r>
              <a:rPr lang="en-GB" b="0" i="0" dirty="0">
                <a:effectLst/>
                <a:latin typeface="Arial" panose="020B0604020202020204" pitchFamily="34" charset="0"/>
              </a:rPr>
              <a:t> and 10</a:t>
            </a:r>
            <a:r>
              <a:rPr lang="en-GB" b="0" i="0" baseline="30000" dirty="0">
                <a:effectLst/>
                <a:latin typeface="Arial" panose="020B0604020202020204" pitchFamily="34" charset="0"/>
              </a:rPr>
              <a:t>−2</a:t>
            </a:r>
            <a:r>
              <a:rPr lang="en-GB" b="0" i="0" dirty="0">
                <a:effectLst/>
                <a:latin typeface="Arial" panose="020B0604020202020204" pitchFamily="34" charset="0"/>
              </a:rPr>
              <a:t>, 10</a:t>
            </a:r>
            <a:r>
              <a:rPr lang="en-GB" b="0" i="0" baseline="30000" dirty="0">
                <a:effectLst/>
                <a:latin typeface="Arial" panose="020B0604020202020204" pitchFamily="34" charset="0"/>
              </a:rPr>
              <a:t>−1</a:t>
            </a:r>
            <a:r>
              <a:rPr lang="en-GB" b="0" i="0" dirty="0">
                <a:effectLst/>
                <a:latin typeface="Arial" panose="020B0604020202020204" pitchFamily="34" charset="0"/>
              </a:rPr>
              <a:t> and 10</a:t>
            </a:r>
            <a:r>
              <a:rPr lang="en-GB" b="0" i="0" baseline="30000" dirty="0">
                <a:effectLst/>
                <a:latin typeface="Arial" panose="020B0604020202020204" pitchFamily="34" charset="0"/>
              </a:rPr>
              <a:t>−2</a:t>
            </a:r>
            <a:r>
              <a:rPr lang="en-GB" b="0" i="0" dirty="0">
                <a:effectLst/>
                <a:latin typeface="Arial" panose="020B0604020202020204" pitchFamily="34" charset="0"/>
              </a:rPr>
              <a:t> and 10</a:t>
            </a:r>
            <a:r>
              <a:rPr lang="en-GB" b="0" i="0" baseline="30000" dirty="0">
                <a:effectLst/>
                <a:latin typeface="Arial" panose="020B0604020202020204" pitchFamily="34" charset="0"/>
              </a:rPr>
              <a:t>−1</a:t>
            </a:r>
            <a:r>
              <a:rPr lang="en-GB" b="0" i="0" dirty="0">
                <a:effectLst/>
                <a:latin typeface="Arial" panose="020B0604020202020204" pitchFamily="34" charset="0"/>
              </a:rPr>
              <a:t> and 1</a:t>
            </a:r>
          </a:p>
          <a:p>
            <a:pPr marL="0" indent="0">
              <a:buNone/>
            </a:pPr>
            <a:r>
              <a:rPr lang="en-GB" b="0" i="0" dirty="0">
                <a:effectLst/>
                <a:latin typeface="Arial" panose="020B0604020202020204" pitchFamily="34" charset="0"/>
              </a:rPr>
              <a:t>To do that you can use the following algorithm.</a:t>
            </a:r>
            <a:br>
              <a:rPr lang="en-GB" dirty="0"/>
            </a:br>
            <a:endParaRPr lang="en-CH" dirty="0"/>
          </a:p>
        </p:txBody>
      </p:sp>
      <p:pic>
        <p:nvPicPr>
          <p:cNvPr id="5" name="Picture 4">
            <a:extLst>
              <a:ext uri="{FF2B5EF4-FFF2-40B4-BE49-F238E27FC236}">
                <a16:creationId xmlns:a16="http://schemas.microsoft.com/office/drawing/2014/main" id="{0FE47E3B-AD82-A6B9-6572-679F7EB6ED78}"/>
              </a:ext>
            </a:extLst>
          </p:cNvPr>
          <p:cNvPicPr>
            <a:picLocks noChangeAspect="1"/>
          </p:cNvPicPr>
          <p:nvPr/>
        </p:nvPicPr>
        <p:blipFill>
          <a:blip r:embed="rId2"/>
          <a:stretch>
            <a:fillRect/>
          </a:stretch>
        </p:blipFill>
        <p:spPr>
          <a:xfrm>
            <a:off x="606909" y="3615587"/>
            <a:ext cx="10978182" cy="1751543"/>
          </a:xfrm>
          <a:prstGeom prst="rect">
            <a:avLst/>
          </a:prstGeom>
        </p:spPr>
      </p:pic>
    </p:spTree>
    <p:extLst>
      <p:ext uri="{BB962C8B-B14F-4D97-AF65-F5344CB8AC3E}">
        <p14:creationId xmlns:p14="http://schemas.microsoft.com/office/powerpoint/2010/main" val="1463459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F390-7A76-4C04-46B7-28DC395479E8}"/>
              </a:ext>
            </a:extLst>
          </p:cNvPr>
          <p:cNvSpPr>
            <a:spLocks noGrp="1"/>
          </p:cNvSpPr>
          <p:nvPr>
            <p:ph type="title"/>
          </p:nvPr>
        </p:nvSpPr>
        <p:spPr/>
        <p:txBody>
          <a:bodyPr/>
          <a:lstStyle/>
          <a:p>
            <a:r>
              <a:rPr lang="en-CH" dirty="0"/>
              <a:t>Tuning with Tensorflow/Keras</a:t>
            </a:r>
          </a:p>
        </p:txBody>
      </p:sp>
      <p:sp>
        <p:nvSpPr>
          <p:cNvPr id="3" name="Text Placeholder 2">
            <a:extLst>
              <a:ext uri="{FF2B5EF4-FFF2-40B4-BE49-F238E27FC236}">
                <a16:creationId xmlns:a16="http://schemas.microsoft.com/office/drawing/2014/main" id="{1AD0FF66-100C-68D5-CDBB-86BCBF29C4A0}"/>
              </a:ext>
            </a:extLst>
          </p:cNvPr>
          <p:cNvSpPr>
            <a:spLocks noGrp="1"/>
          </p:cNvSpPr>
          <p:nvPr>
            <p:ph type="body" idx="1"/>
          </p:nvPr>
        </p:nvSpPr>
        <p:spPr/>
        <p:txBody>
          <a:bodyPr/>
          <a:lstStyle/>
          <a:p>
            <a:r>
              <a:rPr lang="en-CH" dirty="0"/>
              <a:t>Keras tuner, an easier to use system</a:t>
            </a:r>
          </a:p>
        </p:txBody>
      </p:sp>
    </p:spTree>
    <p:extLst>
      <p:ext uri="{BB962C8B-B14F-4D97-AF65-F5344CB8AC3E}">
        <p14:creationId xmlns:p14="http://schemas.microsoft.com/office/powerpoint/2010/main" val="3112807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8116-9A5E-AD59-84B6-6B94D7B91903}"/>
              </a:ext>
            </a:extLst>
          </p:cNvPr>
          <p:cNvSpPr>
            <a:spLocks noGrp="1"/>
          </p:cNvSpPr>
          <p:nvPr>
            <p:ph type="title"/>
          </p:nvPr>
        </p:nvSpPr>
        <p:spPr/>
        <p:txBody>
          <a:bodyPr/>
          <a:lstStyle/>
          <a:p>
            <a:r>
              <a:rPr lang="en-CH" dirty="0"/>
              <a:t>Keras Tuner</a:t>
            </a:r>
          </a:p>
        </p:txBody>
      </p:sp>
      <p:sp>
        <p:nvSpPr>
          <p:cNvPr id="3" name="Content Placeholder 2">
            <a:extLst>
              <a:ext uri="{FF2B5EF4-FFF2-40B4-BE49-F238E27FC236}">
                <a16:creationId xmlns:a16="http://schemas.microsoft.com/office/drawing/2014/main" id="{04D76AF7-626E-C6DB-93C3-3EC3FA41350A}"/>
              </a:ext>
            </a:extLst>
          </p:cNvPr>
          <p:cNvSpPr>
            <a:spLocks noGrp="1"/>
          </p:cNvSpPr>
          <p:nvPr>
            <p:ph idx="1"/>
          </p:nvPr>
        </p:nvSpPr>
        <p:spPr>
          <a:xfrm>
            <a:off x="838200" y="2199861"/>
            <a:ext cx="10515600" cy="3977102"/>
          </a:xfrm>
        </p:spPr>
        <p:txBody>
          <a:bodyPr>
            <a:normAutofit/>
          </a:bodyPr>
          <a:lstStyle/>
          <a:p>
            <a:pPr marL="0" indent="0">
              <a:buNone/>
            </a:pPr>
            <a:r>
              <a:rPr lang="en-CH" sz="3200" dirty="0"/>
              <a:t>When working with Keras, the ”Keras Tuner” is an integrated hyper-parameter tuner in Keras (more in the </a:t>
            </a:r>
            <a:r>
              <a:rPr lang="en-CH" sz="3200"/>
              <a:t>hands-on).</a:t>
            </a:r>
            <a:endParaRPr lang="en-CH" sz="3200" dirty="0"/>
          </a:p>
        </p:txBody>
      </p:sp>
    </p:spTree>
    <p:extLst>
      <p:ext uri="{BB962C8B-B14F-4D97-AF65-F5344CB8AC3E}">
        <p14:creationId xmlns:p14="http://schemas.microsoft.com/office/powerpoint/2010/main" val="238074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03EF-9083-02FA-D8E0-0B6E5C64DDDF}"/>
              </a:ext>
            </a:extLst>
          </p:cNvPr>
          <p:cNvSpPr>
            <a:spLocks noGrp="1"/>
          </p:cNvSpPr>
          <p:nvPr>
            <p:ph type="title"/>
          </p:nvPr>
        </p:nvSpPr>
        <p:spPr/>
        <p:txBody>
          <a:bodyPr/>
          <a:lstStyle/>
          <a:p>
            <a:r>
              <a:rPr lang="en-CH" dirty="0"/>
              <a:t>Let us be more precise…</a:t>
            </a:r>
          </a:p>
        </p:txBody>
      </p:sp>
      <p:sp>
        <p:nvSpPr>
          <p:cNvPr id="3" name="Text Placeholder 2">
            <a:extLst>
              <a:ext uri="{FF2B5EF4-FFF2-40B4-BE49-F238E27FC236}">
                <a16:creationId xmlns:a16="http://schemas.microsoft.com/office/drawing/2014/main" id="{667B4A7A-8EA8-7838-7CD2-E6D8017DAF24}"/>
              </a:ext>
            </a:extLst>
          </p:cNvPr>
          <p:cNvSpPr>
            <a:spLocks noGrp="1"/>
          </p:cNvSpPr>
          <p:nvPr>
            <p:ph type="body" idx="1"/>
          </p:nvPr>
        </p:nvSpPr>
        <p:spPr/>
        <p:txBody>
          <a:bodyPr/>
          <a:lstStyle/>
          <a:p>
            <a:r>
              <a:rPr lang="en-GB" dirty="0"/>
              <a:t>S</a:t>
            </a:r>
            <a:r>
              <a:rPr lang="en-CH" dirty="0"/>
              <a:t>ome terminology</a:t>
            </a:r>
          </a:p>
        </p:txBody>
      </p:sp>
    </p:spTree>
    <p:extLst>
      <p:ext uri="{BB962C8B-B14F-4D97-AF65-F5344CB8AC3E}">
        <p14:creationId xmlns:p14="http://schemas.microsoft.com/office/powerpoint/2010/main" val="162765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662F-238E-D684-FD9C-2A428684069C}"/>
              </a:ext>
            </a:extLst>
          </p:cNvPr>
          <p:cNvSpPr>
            <a:spLocks noGrp="1"/>
          </p:cNvSpPr>
          <p:nvPr>
            <p:ph type="title"/>
          </p:nvPr>
        </p:nvSpPr>
        <p:spPr/>
        <p:txBody>
          <a:bodyPr/>
          <a:lstStyle/>
          <a:p>
            <a:r>
              <a:rPr lang="en-CH" dirty="0"/>
              <a:t>Parameters vs. hyper-parameters</a:t>
            </a:r>
          </a:p>
        </p:txBody>
      </p:sp>
      <p:sp>
        <p:nvSpPr>
          <p:cNvPr id="3" name="Content Placeholder 2">
            <a:extLst>
              <a:ext uri="{FF2B5EF4-FFF2-40B4-BE49-F238E27FC236}">
                <a16:creationId xmlns:a16="http://schemas.microsoft.com/office/drawing/2014/main" id="{C5E424AC-AF15-B916-7AC0-8E046A3EBEF5}"/>
              </a:ext>
            </a:extLst>
          </p:cNvPr>
          <p:cNvSpPr>
            <a:spLocks noGrp="1"/>
          </p:cNvSpPr>
          <p:nvPr>
            <p:ph idx="1"/>
          </p:nvPr>
        </p:nvSpPr>
        <p:spPr>
          <a:xfrm>
            <a:off x="838200" y="1825625"/>
            <a:ext cx="10805160" cy="2258695"/>
          </a:xfrm>
        </p:spPr>
        <p:txBody>
          <a:bodyPr>
            <a:normAutofit lnSpcReduction="10000"/>
          </a:bodyPr>
          <a:lstStyle/>
          <a:p>
            <a:pPr marL="0" indent="0">
              <a:buNone/>
            </a:pPr>
            <a:r>
              <a:rPr lang="en-CH" dirty="0"/>
              <a:t>First of all a definition</a:t>
            </a:r>
          </a:p>
          <a:p>
            <a:pPr marL="0" indent="0">
              <a:buNone/>
            </a:pPr>
            <a:endParaRPr lang="en-CH" dirty="0"/>
          </a:p>
          <a:p>
            <a:pPr marL="0" indent="0">
              <a:buNone/>
            </a:pPr>
            <a:r>
              <a:rPr lang="en-GB" b="1" i="0" dirty="0">
                <a:effectLst/>
                <a:latin typeface="Arial" panose="020B0604020202020204" pitchFamily="34" charset="0"/>
              </a:rPr>
              <a:t>A hyperparameter is a parameter that is used in the ML model</a:t>
            </a:r>
            <a:br>
              <a:rPr lang="en-GB" b="1" dirty="0"/>
            </a:br>
            <a:r>
              <a:rPr lang="en-GB" b="1" i="0" dirty="0">
                <a:effectLst/>
                <a:latin typeface="Arial" panose="020B0604020202020204" pitchFamily="34" charset="0"/>
              </a:rPr>
              <a:t>design or learning process that is not changed by the training process itself * (more specifically from the training data).</a:t>
            </a:r>
            <a:endParaRPr lang="en-CH" b="1" dirty="0"/>
          </a:p>
        </p:txBody>
      </p:sp>
      <p:sp>
        <p:nvSpPr>
          <p:cNvPr id="5" name="Content Placeholder 2">
            <a:extLst>
              <a:ext uri="{FF2B5EF4-FFF2-40B4-BE49-F238E27FC236}">
                <a16:creationId xmlns:a16="http://schemas.microsoft.com/office/drawing/2014/main" id="{91408A0A-9603-A0CB-C013-22735A969EC1}"/>
              </a:ext>
            </a:extLst>
          </p:cNvPr>
          <p:cNvSpPr txBox="1">
            <a:spLocks/>
          </p:cNvSpPr>
          <p:nvPr/>
        </p:nvSpPr>
        <p:spPr>
          <a:xfrm>
            <a:off x="838200" y="4317314"/>
            <a:ext cx="10515600" cy="1971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dirty="0"/>
              <a:t>Thus a parameter is any other “parameter” that is changed during the training process (for example the weights of a NN). Note that the term “hyper-parameter” is almost uniquely used in the neural network contexts.</a:t>
            </a:r>
          </a:p>
        </p:txBody>
      </p:sp>
      <p:sp>
        <p:nvSpPr>
          <p:cNvPr id="6" name="Content Placeholder 2">
            <a:extLst>
              <a:ext uri="{FF2B5EF4-FFF2-40B4-BE49-F238E27FC236}">
                <a16:creationId xmlns:a16="http://schemas.microsoft.com/office/drawing/2014/main" id="{9695AF6C-B748-6B7A-AB62-4DC1649CD217}"/>
              </a:ext>
            </a:extLst>
          </p:cNvPr>
          <p:cNvSpPr txBox="1">
            <a:spLocks/>
          </p:cNvSpPr>
          <p:nvPr/>
        </p:nvSpPr>
        <p:spPr>
          <a:xfrm>
            <a:off x="106680" y="6492875"/>
            <a:ext cx="10515600" cy="335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sz="1400" dirty="0"/>
              <a:t>* Learning rate modification strategies exists, but they are independent of the training data.</a:t>
            </a:r>
          </a:p>
        </p:txBody>
      </p:sp>
    </p:spTree>
    <p:extLst>
      <p:ext uri="{BB962C8B-B14F-4D97-AF65-F5344CB8AC3E}">
        <p14:creationId xmlns:p14="http://schemas.microsoft.com/office/powerpoint/2010/main" val="152415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662F-238E-D684-FD9C-2A428684069C}"/>
              </a:ext>
            </a:extLst>
          </p:cNvPr>
          <p:cNvSpPr>
            <a:spLocks noGrp="1"/>
          </p:cNvSpPr>
          <p:nvPr>
            <p:ph type="title"/>
          </p:nvPr>
        </p:nvSpPr>
        <p:spPr/>
        <p:txBody>
          <a:bodyPr/>
          <a:lstStyle/>
          <a:p>
            <a:r>
              <a:rPr lang="en-CH" dirty="0"/>
              <a:t>Hyper-parameters Examples</a:t>
            </a:r>
          </a:p>
        </p:txBody>
      </p:sp>
      <p:sp>
        <p:nvSpPr>
          <p:cNvPr id="5" name="Content Placeholder 2">
            <a:extLst>
              <a:ext uri="{FF2B5EF4-FFF2-40B4-BE49-F238E27FC236}">
                <a16:creationId xmlns:a16="http://schemas.microsoft.com/office/drawing/2014/main" id="{91408A0A-9603-A0CB-C013-22735A969EC1}"/>
              </a:ext>
            </a:extLst>
          </p:cNvPr>
          <p:cNvSpPr txBox="1">
            <a:spLocks/>
          </p:cNvSpPr>
          <p:nvPr/>
        </p:nvSpPr>
        <p:spPr>
          <a:xfrm>
            <a:off x="708991" y="1824038"/>
            <a:ext cx="10515600" cy="4404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dirty="0"/>
              <a:t>- Learning rate (continous parameter)</a:t>
            </a:r>
          </a:p>
          <a:p>
            <a:pPr marL="0" indent="0">
              <a:buFont typeface="Arial" panose="020B0604020202020204" pitchFamily="34" charset="0"/>
              <a:buNone/>
            </a:pPr>
            <a:r>
              <a:rPr lang="en-CH" dirty="0"/>
              <a:t>- Number of layers in a neural networks (discrete number of choices)</a:t>
            </a:r>
          </a:p>
          <a:p>
            <a:pPr marL="0" indent="0">
              <a:buFont typeface="Arial" panose="020B0604020202020204" pitchFamily="34" charset="0"/>
              <a:buNone/>
            </a:pPr>
            <a:r>
              <a:rPr lang="en-CH" dirty="0"/>
              <a:t>- Number of neurons in a neural networks (discrete number of choices)</a:t>
            </a:r>
          </a:p>
          <a:p>
            <a:pPr marL="0" indent="0">
              <a:buFont typeface="Arial" panose="020B0604020202020204" pitchFamily="34" charset="0"/>
              <a:buNone/>
            </a:pPr>
            <a:r>
              <a:rPr lang="en-CH" dirty="0"/>
              <a:t>- Activation functions (finite number of choices)</a:t>
            </a:r>
          </a:p>
          <a:p>
            <a:pPr marL="0" indent="0">
              <a:buFont typeface="Arial" panose="020B0604020202020204" pitchFamily="34" charset="0"/>
              <a:buNone/>
            </a:pPr>
            <a:r>
              <a:rPr lang="en-CH" dirty="0"/>
              <a:t>- Data normalisation approach</a:t>
            </a:r>
          </a:p>
          <a:p>
            <a:pPr marL="0" indent="0">
              <a:buFont typeface="Arial" panose="020B0604020202020204" pitchFamily="34" charset="0"/>
              <a:buNone/>
            </a:pPr>
            <a:r>
              <a:rPr lang="en-CH" dirty="0"/>
              <a:t>- etc.</a:t>
            </a:r>
          </a:p>
          <a:p>
            <a:pPr marL="0" indent="0" algn="ctr">
              <a:buFont typeface="Arial" panose="020B0604020202020204" pitchFamily="34" charset="0"/>
              <a:buNone/>
            </a:pPr>
            <a:r>
              <a:rPr lang="en-CH" b="1" dirty="0"/>
              <a:t>An hyper-parameter is not necessarily a number!</a:t>
            </a:r>
          </a:p>
        </p:txBody>
      </p:sp>
    </p:spTree>
    <p:extLst>
      <p:ext uri="{BB962C8B-B14F-4D97-AF65-F5344CB8AC3E}">
        <p14:creationId xmlns:p14="http://schemas.microsoft.com/office/powerpoint/2010/main" val="209392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99BA-53C9-A6F6-174A-71125A43C15D}"/>
              </a:ext>
            </a:extLst>
          </p:cNvPr>
          <p:cNvSpPr>
            <a:spLocks noGrp="1"/>
          </p:cNvSpPr>
          <p:nvPr>
            <p:ph type="title"/>
          </p:nvPr>
        </p:nvSpPr>
        <p:spPr>
          <a:xfrm>
            <a:off x="838200" y="166342"/>
            <a:ext cx="10515600" cy="734805"/>
          </a:xfrm>
        </p:spPr>
        <p:txBody>
          <a:bodyPr/>
          <a:lstStyle/>
          <a:p>
            <a:r>
              <a:rPr lang="en-GB" dirty="0"/>
              <a:t>H</a:t>
            </a:r>
            <a:r>
              <a:rPr lang="en-CH" dirty="0"/>
              <a:t>yper-parameters Types</a:t>
            </a:r>
          </a:p>
        </p:txBody>
      </p:sp>
      <p:sp>
        <p:nvSpPr>
          <p:cNvPr id="3" name="Content Placeholder 2">
            <a:extLst>
              <a:ext uri="{FF2B5EF4-FFF2-40B4-BE49-F238E27FC236}">
                <a16:creationId xmlns:a16="http://schemas.microsoft.com/office/drawing/2014/main" id="{17162A79-0DFC-7C4D-7957-8B8883EA867C}"/>
              </a:ext>
            </a:extLst>
          </p:cNvPr>
          <p:cNvSpPr>
            <a:spLocks noGrp="1"/>
          </p:cNvSpPr>
          <p:nvPr>
            <p:ph idx="1"/>
          </p:nvPr>
        </p:nvSpPr>
        <p:spPr>
          <a:xfrm>
            <a:off x="838200" y="1232452"/>
            <a:ext cx="10515600" cy="4944511"/>
          </a:xfrm>
        </p:spPr>
        <p:txBody>
          <a:bodyPr>
            <a:normAutofit/>
          </a:bodyPr>
          <a:lstStyle/>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continuous</a:t>
            </a:r>
            <a:r>
              <a:rPr lang="en-GB" sz="3200" b="0" i="0" dirty="0">
                <a:effectLst/>
                <a:latin typeface="Arial" panose="020B0604020202020204" pitchFamily="34" charset="0"/>
              </a:rPr>
              <a:t> real numbers, or in other words that they can assume any value. Example: learning rate, regularization parameter, etc.</a:t>
            </a:r>
          </a:p>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discrete</a:t>
            </a:r>
            <a:r>
              <a:rPr lang="en-GB" sz="3200" b="0" i="0" dirty="0">
                <a:effectLst/>
                <a:latin typeface="Arial" panose="020B0604020202020204" pitchFamily="34" charset="0"/>
              </a:rPr>
              <a:t> but can theoretically assume an </a:t>
            </a:r>
            <a:r>
              <a:rPr lang="en-GB" sz="3200" b="1" i="0" dirty="0">
                <a:effectLst/>
                <a:latin typeface="Arial" panose="020B0604020202020204" pitchFamily="34" charset="0"/>
              </a:rPr>
              <a:t>infinite number of values</a:t>
            </a:r>
            <a:r>
              <a:rPr lang="en-GB" sz="3200" b="0" i="0" dirty="0">
                <a:effectLst/>
                <a:latin typeface="Arial" panose="020B0604020202020204" pitchFamily="34" charset="0"/>
              </a:rPr>
              <a:t>. Example: number of hidden layers, number of neurons in each layer or number of epochs.</a:t>
            </a:r>
          </a:p>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discrete</a:t>
            </a:r>
            <a:r>
              <a:rPr lang="en-GB" sz="3200" b="0" i="0" dirty="0">
                <a:effectLst/>
                <a:latin typeface="Arial" panose="020B0604020202020204" pitchFamily="34" charset="0"/>
              </a:rPr>
              <a:t> and can only assume a </a:t>
            </a:r>
            <a:r>
              <a:rPr lang="en-GB" sz="3200" b="1" i="0" dirty="0">
                <a:effectLst/>
                <a:latin typeface="Arial" panose="020B0604020202020204" pitchFamily="34" charset="0"/>
              </a:rPr>
              <a:t>finite number of possibilities</a:t>
            </a:r>
            <a:r>
              <a:rPr lang="en-GB" sz="3200" b="0" i="0" dirty="0">
                <a:effectLst/>
                <a:latin typeface="Arial" panose="020B0604020202020204" pitchFamily="34" charset="0"/>
              </a:rPr>
              <a:t>. Example: optimizer, activation function, learning rate decay method</a:t>
            </a:r>
            <a:endParaRPr lang="en-CH" sz="3200" dirty="0"/>
          </a:p>
        </p:txBody>
      </p:sp>
    </p:spTree>
    <p:extLst>
      <p:ext uri="{BB962C8B-B14F-4D97-AF65-F5344CB8AC3E}">
        <p14:creationId xmlns:p14="http://schemas.microsoft.com/office/powerpoint/2010/main" val="265398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82AE-3AC8-BE89-45A6-A4125DC30B4E}"/>
              </a:ext>
            </a:extLst>
          </p:cNvPr>
          <p:cNvSpPr>
            <a:spLocks noGrp="1"/>
          </p:cNvSpPr>
          <p:nvPr>
            <p:ph type="title"/>
          </p:nvPr>
        </p:nvSpPr>
        <p:spPr/>
        <p:txBody>
          <a:bodyPr/>
          <a:lstStyle/>
          <a:p>
            <a:r>
              <a:rPr lang="en-GB" dirty="0"/>
              <a:t>H</a:t>
            </a:r>
            <a:r>
              <a:rPr lang="en-CH" dirty="0"/>
              <a:t>yper-parameter type 3</a:t>
            </a:r>
          </a:p>
        </p:txBody>
      </p:sp>
      <p:sp>
        <p:nvSpPr>
          <p:cNvPr id="3" name="Content Placeholder 2">
            <a:extLst>
              <a:ext uri="{FF2B5EF4-FFF2-40B4-BE49-F238E27FC236}">
                <a16:creationId xmlns:a16="http://schemas.microsoft.com/office/drawing/2014/main" id="{490EF87A-2FE1-8F9E-7218-63A8299B53FF}"/>
              </a:ext>
            </a:extLst>
          </p:cNvPr>
          <p:cNvSpPr>
            <a:spLocks noGrp="1"/>
          </p:cNvSpPr>
          <p:nvPr>
            <p:ph idx="1"/>
          </p:nvPr>
        </p:nvSpPr>
        <p:spPr>
          <a:xfrm>
            <a:off x="838200" y="2160103"/>
            <a:ext cx="10515600" cy="4016859"/>
          </a:xfrm>
        </p:spPr>
        <p:txBody>
          <a:bodyPr>
            <a:normAutofit/>
          </a:bodyPr>
          <a:lstStyle/>
          <a:p>
            <a:pPr marL="0" indent="0">
              <a:buNone/>
            </a:pPr>
            <a:r>
              <a:rPr lang="en-GB" sz="3200" b="0" i="0" dirty="0">
                <a:effectLst/>
                <a:latin typeface="Arial" panose="020B0604020202020204" pitchFamily="34" charset="0"/>
              </a:rPr>
              <a:t>For category 3 there is not much to do except </a:t>
            </a:r>
            <a:r>
              <a:rPr lang="en-GB" sz="3200" b="1" i="0" dirty="0">
                <a:effectLst/>
                <a:latin typeface="Arial" panose="020B0604020202020204" pitchFamily="34" charset="0"/>
              </a:rPr>
              <a:t>trying all possibilities</a:t>
            </a:r>
            <a:r>
              <a:rPr lang="en-GB" sz="3200" b="0" i="0" dirty="0">
                <a:effectLst/>
                <a:latin typeface="Arial" panose="020B0604020202020204" pitchFamily="34" charset="0"/>
              </a:rPr>
              <a:t>. They typically will change completely the model itself, and therefore is impossible to model their effect, therefore making a test the only possibility. This is also the category where experience may help the most!</a:t>
            </a:r>
          </a:p>
          <a:p>
            <a:pPr marL="0" indent="0">
              <a:buNone/>
            </a:pPr>
            <a:endParaRPr lang="en-GB" sz="3200" dirty="0"/>
          </a:p>
          <a:p>
            <a:pPr marL="0" indent="0">
              <a:buNone/>
            </a:pPr>
            <a:r>
              <a:rPr lang="en-GB" sz="3200" dirty="0"/>
              <a:t>Example: Adam is typically the most efficient optimiser, so is a good to start with it.</a:t>
            </a:r>
            <a:endParaRPr lang="en-CH" sz="3200" dirty="0"/>
          </a:p>
        </p:txBody>
      </p:sp>
    </p:spTree>
    <p:extLst>
      <p:ext uri="{BB962C8B-B14F-4D97-AF65-F5344CB8AC3E}">
        <p14:creationId xmlns:p14="http://schemas.microsoft.com/office/powerpoint/2010/main" val="202359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C7C-7E16-B475-9BCB-1697C13ECA18}"/>
              </a:ext>
            </a:extLst>
          </p:cNvPr>
          <p:cNvSpPr>
            <a:spLocks noGrp="1"/>
          </p:cNvSpPr>
          <p:nvPr>
            <p:ph type="title"/>
          </p:nvPr>
        </p:nvSpPr>
        <p:spPr/>
        <p:txBody>
          <a:bodyPr/>
          <a:lstStyle/>
          <a:p>
            <a:r>
              <a:rPr lang="en-CH" dirty="0"/>
              <a:t>Black-Box Optimisation</a:t>
            </a:r>
          </a:p>
        </p:txBody>
      </p:sp>
      <p:sp>
        <p:nvSpPr>
          <p:cNvPr id="4" name="Text Placeholder 2">
            <a:extLst>
              <a:ext uri="{FF2B5EF4-FFF2-40B4-BE49-F238E27FC236}">
                <a16:creationId xmlns:a16="http://schemas.microsoft.com/office/drawing/2014/main" id="{7AB66995-F69E-B75E-93CC-1FC07D1C419B}"/>
              </a:ext>
            </a:extLst>
          </p:cNvPr>
          <p:cNvSpPr>
            <a:spLocks noGrp="1"/>
          </p:cNvSpPr>
          <p:nvPr>
            <p:ph type="body" idx="1"/>
          </p:nvPr>
        </p:nvSpPr>
        <p:spPr>
          <a:xfrm>
            <a:off x="831850" y="4589463"/>
            <a:ext cx="10515600" cy="1500187"/>
          </a:xfrm>
        </p:spPr>
        <p:txBody>
          <a:bodyPr/>
          <a:lstStyle/>
          <a:p>
            <a:r>
              <a:rPr lang="en-GB" dirty="0"/>
              <a:t>S</a:t>
            </a:r>
            <a:r>
              <a:rPr lang="en-CH" dirty="0"/>
              <a:t>ome theoretical underpinnings of hyper-parameter tuning</a:t>
            </a:r>
          </a:p>
        </p:txBody>
      </p:sp>
    </p:spTree>
    <p:extLst>
      <p:ext uri="{BB962C8B-B14F-4D97-AF65-F5344CB8AC3E}">
        <p14:creationId xmlns:p14="http://schemas.microsoft.com/office/powerpoint/2010/main" val="183740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1609</Words>
  <Application>Microsoft Macintosh PowerPoint</Application>
  <PresentationFormat>Widescreen</PresentationFormat>
  <Paragraphs>127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Cambria Math</vt:lpstr>
      <vt:lpstr>Wingdings</vt:lpstr>
      <vt:lpstr>Office Theme</vt:lpstr>
      <vt:lpstr>Hyper-parameter Tuning</vt:lpstr>
      <vt:lpstr>Problem description</vt:lpstr>
      <vt:lpstr>Solution</vt:lpstr>
      <vt:lpstr>Let us be more precise…</vt:lpstr>
      <vt:lpstr>Parameters vs. hyper-parameters</vt:lpstr>
      <vt:lpstr>Hyper-parameters Examples</vt:lpstr>
      <vt:lpstr>Hyper-parameters Types</vt:lpstr>
      <vt:lpstr>Hyper-parameter type 3</vt:lpstr>
      <vt:lpstr>Black-Box Optimisation</vt:lpstr>
      <vt:lpstr>Black-Box Optimisation</vt:lpstr>
      <vt:lpstr>Black-Box Optimisation</vt:lpstr>
      <vt:lpstr>Black-Box Optimisation – why is this a problem…</vt:lpstr>
      <vt:lpstr>Black-Box Optimisation – why is this a problem…</vt:lpstr>
      <vt:lpstr>Black-Box Optimisation – Types of functions</vt:lpstr>
      <vt:lpstr>Black-Box Optimisation – Neural Networks</vt:lpstr>
      <vt:lpstr>Black-box Optimisation – an example</vt:lpstr>
      <vt:lpstr>The black-box function f(x)</vt:lpstr>
      <vt:lpstr>The black-box function f(x)</vt:lpstr>
      <vt:lpstr>Grid Search</vt:lpstr>
      <vt:lpstr>Grid Search</vt:lpstr>
      <vt:lpstr>Grid Search</vt:lpstr>
      <vt:lpstr>Example with n=40</vt:lpstr>
      <vt:lpstr>Example with different number of points.</vt:lpstr>
      <vt:lpstr>Example with n=40</vt:lpstr>
      <vt:lpstr>Grid Search is Expensive</vt:lpstr>
      <vt:lpstr>Random Search</vt:lpstr>
      <vt:lpstr>Random Search</vt:lpstr>
      <vt:lpstr>Random Search</vt:lpstr>
      <vt:lpstr>Random Search</vt:lpstr>
      <vt:lpstr>Random Search vs. Grid Search</vt:lpstr>
      <vt:lpstr>Random Search is Expensive</vt:lpstr>
      <vt:lpstr>Coarse to fine optimisation</vt:lpstr>
      <vt:lpstr>Coars-to-fine optimisation algorithm</vt:lpstr>
      <vt:lpstr>Coarse to fine optimisation - warning</vt:lpstr>
      <vt:lpstr>Sampling on a logarithmic scale</vt:lpstr>
      <vt:lpstr>Sampling on a logarithmic scale</vt:lpstr>
      <vt:lpstr>Sampling on a logarithmic scale</vt:lpstr>
      <vt:lpstr>Tuning with Tensorflow/Keras</vt:lpstr>
      <vt:lpstr>Keras Tuner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79</cp:revision>
  <dcterms:created xsi:type="dcterms:W3CDTF">2024-01-03T20:40:50Z</dcterms:created>
  <dcterms:modified xsi:type="dcterms:W3CDTF">2024-01-10T13:34:15Z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2024-01-03T20:41:04Z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e42a6ed7-355c-4564-8bfe-cbc466c65b5c</vt:lpwstr>
  </property>
  <property fmtid="{D5CDD505-2E9C-101B-9397-08002B2CF9AE}" pid="8" name="MSIP_Label_e8b0afbd-3cf7-4707-aee4-8dc9d855de29_ContentBits">
    <vt:lpwstr>0</vt:lpwstr>
  </property>
</Properties>
</file>