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812" r:id="rId4"/>
    <p:sldId id="291" r:id="rId5"/>
    <p:sldId id="311" r:id="rId6"/>
    <p:sldId id="813" r:id="rId7"/>
    <p:sldId id="330" r:id="rId8"/>
    <p:sldId id="807" r:id="rId9"/>
    <p:sldId id="808" r:id="rId10"/>
    <p:sldId id="809" r:id="rId11"/>
    <p:sldId id="810" r:id="rId12"/>
    <p:sldId id="811" r:id="rId13"/>
    <p:sldId id="806" r:id="rId14"/>
    <p:sldId id="784" r:id="rId15"/>
    <p:sldId id="803" r:id="rId16"/>
    <p:sldId id="802" r:id="rId17"/>
    <p:sldId id="804" r:id="rId18"/>
    <p:sldId id="805" r:id="rId1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94"/>
  </p:normalViewPr>
  <p:slideViewPr>
    <p:cSldViewPr snapToGrid="0">
      <p:cViewPr varScale="1">
        <p:scale>
          <a:sx n="121" d="100"/>
          <a:sy n="121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C205-02B8-3B8E-783E-2349CE273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57144-F9F9-8B43-CDDD-1EDF6CA98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F1AE-4ECC-BD0C-A3C4-F71BFCCC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F599-5C71-49DD-56B3-1C2FB14E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© Umberto Michelucci, umberto.michelucci@hslu.ch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C20D-4299-CF6B-01D0-84B9C16B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345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8EC0-A8C4-E5AB-895A-3A3DD58A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9DBDA-5D79-F841-7FDB-596CE31C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05FB-DCB8-A990-1CB1-39B072C3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8DE5-B935-4679-94C4-963D5239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49AA-1965-8785-5E78-EA616025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689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79552-F4D2-39F4-5BD0-BAB9C29FA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6E521-31A8-200C-5D46-884A15FA8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14FF9-8546-0B11-CF6A-A63EBE8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EF93F-8F07-F7A3-300F-45A85BEC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C31E-9B10-4E4A-CD86-A4B69076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3798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A1D41C-A41D-4EC5-9EAB-446FFBEA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D3D022E6-380C-4277-B538-555147E8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© Umberto Michelucci, umberto.michelucci@hslu.ch 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CBD5EF65-0F92-4CC6-B388-439B45AF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C01E-24D5-49CA-AD82-A6BF40B01499}" type="slidenum">
              <a:rPr lang="de-CH" smtClean="0"/>
              <a:t>‹#›</a:t>
            </a:fld>
            <a:endParaRPr lang="de-CH"/>
          </a:p>
        </p:txBody>
      </p:sp>
      <p:sp>
        <p:nvSpPr>
          <p:cNvPr id="24" name="Titel 23">
            <a:extLst>
              <a:ext uri="{FF2B5EF4-FFF2-40B4-BE49-F238E27FC236}">
                <a16:creationId xmlns:a16="http://schemas.microsoft.com/office/drawing/2014/main" id="{F3A7A249-A67C-4F0E-A852-89DCD95C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6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148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BB75-6C0B-2ADA-2EF3-92641AB2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1E1FD-D68E-0688-6350-CD1691355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3A10-BC7F-BE52-E8CE-CDD12425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5CE4-6741-21BC-997D-FF04DC41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F5994-D4A4-3823-E5BA-A47D3ED5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589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752B-8860-1A7F-6789-CB99FDDB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F923A-F950-39E9-6E33-C6BAC0645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74E80-65EC-178C-52AF-F39D6DD5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7DEDC-A6D2-6CAB-4E85-DC57F062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© Umberto Michelucci, umberto.michelucci@hslu.ch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EBB2A-5B45-3DC0-349C-57C25C63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1727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B256-D353-CBAE-1BFE-C9367FF7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897F-83EA-542B-E8C7-E7B020E06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B1449-F457-AD18-164B-9EEDBFB81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E55B2-14CC-6006-B7C7-F939F00B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D6883-3BE6-6F81-58F3-E56A995D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© Umberto Michelucci, umberto.michelucci@hslu.ch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277D2-AFBE-7255-FC98-2ED58B81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108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1945-CCDF-BC90-3EC9-2919906B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F34B5-537A-6F4F-08FB-0B14E7694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E9C7A-36A9-359A-469F-167E5A4DA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8028E-AEAA-0100-E29E-C71A330CE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C71B4-03B5-ED53-F189-2E06EEB59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AFC40-4A19-A4B1-B6B7-C71B9815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E732A-3F4D-DAFD-1461-3CDEB1E9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© Umberto Michelucci, umberto.michelucci@hslu.ch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22304-F76D-C712-E80A-D2774458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745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0ACE-4832-C4BC-4579-F7C81B4D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95FD8-04DD-3957-5F51-85C32F68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FDD2C-D453-388F-3E27-2480AD8A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© Umberto Michelucci, umberto.michelucci@hslu.ch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A6539-571E-236A-716C-7DDE5A5B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382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19BEC-762B-BD6A-7680-270605F0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05704-C7C0-4B1A-84DD-D98BFA90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E847B-8C9B-320D-8205-CD4D9852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66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DCD6-0C2D-D75E-8522-EC56E68A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E3ECF-C56E-6E81-8D58-3A040F48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13F48-053B-32B7-B7B4-F923BA643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946E3-DC38-5592-8958-EB75FEE7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8DECC-44AC-9935-4D3B-A51DD293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DFD32-B039-CF42-3736-B63BBE0A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59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A93B-C552-0D75-A14D-CF5EAB08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207BB-F1E2-610B-A06A-54D115184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B2541-43D4-8299-EA33-CDB148F0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AB6B1-AEA3-7166-6241-789C653F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5B921-D465-D69E-E503-329914F2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C3743-9766-7CF5-DE45-24BE340B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74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10399-FD29-D68F-4204-81A2FC25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87265-0D6D-72A1-E5DC-810B0CB9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52ABD-876D-C0D7-25C6-74D47D004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6060644-07C5-794D-BED3-01774025CA20}" type="datetimeFigureOut">
              <a:rPr lang="en-CH" smtClean="0"/>
              <a:pPr/>
              <a:t>03.09.23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238D4-16DD-1FF1-0CC9-48788E46E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CH" dirty="0"/>
              <a:t>© Umberto Michelucci, umberto.michelucci@hslu.ch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31788-F26C-079D-877B-3FFCD1538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6A0C212-4161-9C4C-89F7-B174151C2015}" type="slidenum">
              <a:rPr lang="en-CH" smtClean="0"/>
              <a:pPr/>
              <a:t>‹#›</a:t>
            </a:fld>
            <a:endParaRPr lang="en-CH" dirty="0"/>
          </a:p>
        </p:txBody>
      </p:sp>
      <p:pic>
        <p:nvPicPr>
          <p:cNvPr id="7" name="Picture 2" descr="Download HSLU Hochschule Luzern 2022 Logo PNG and Vector (PDF, SVG, Ai,  EPS) Free">
            <a:extLst>
              <a:ext uri="{FF2B5EF4-FFF2-40B4-BE49-F238E27FC236}">
                <a16:creationId xmlns:a16="http://schemas.microsoft.com/office/drawing/2014/main" id="{D8B2F0D5-9768-8496-5A9A-6843DB871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97" b="32797"/>
          <a:stretch/>
        </p:blipFill>
        <p:spPr bwMode="auto">
          <a:xfrm>
            <a:off x="9939130" y="23554"/>
            <a:ext cx="2252870" cy="5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8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hslu.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emf"/><Relationship Id="rId7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0" Type="http://schemas.openxmlformats.org/officeDocument/2006/relationships/image" Target="../media/image19.png"/><Relationship Id="rId4" Type="http://schemas.openxmlformats.org/officeDocument/2006/relationships/image" Target="../media/image13.emf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5C16-15DF-8306-A1FB-DE9F0F14F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Computer Vision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1174B-9EDA-80CD-F816-A7235198F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H" dirty="0">
              <a:cs typeface="Arial" panose="020B0604020202020204" pitchFamily="34" charset="0"/>
            </a:endParaRPr>
          </a:p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Dr. Umberto Michelucci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u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mberto.michelucci@hslu.ch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533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2F3B-BD81-DCE1-F021-F2453CA8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IoU - An example</a:t>
            </a:r>
          </a:p>
        </p:txBody>
      </p:sp>
      <p:pic>
        <p:nvPicPr>
          <p:cNvPr id="2050" name="Picture 2" descr="Prediction quality based on Intersection Over Union IoU">
            <a:extLst>
              <a:ext uri="{FF2B5EF4-FFF2-40B4-BE49-F238E27FC236}">
                <a16:creationId xmlns:a16="http://schemas.microsoft.com/office/drawing/2014/main" id="{7D3A8311-6174-6725-C4B7-1490E36A9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0" b="13267"/>
          <a:stretch/>
        </p:blipFill>
        <p:spPr bwMode="auto">
          <a:xfrm>
            <a:off x="749405" y="1939176"/>
            <a:ext cx="10693189" cy="334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FAE4BF-2071-5F97-BFB2-C75D87A48D25}"/>
              </a:ext>
            </a:extLst>
          </p:cNvPr>
          <p:cNvSpPr txBox="1"/>
          <p:nvPr/>
        </p:nvSpPr>
        <p:spPr>
          <a:xfrm>
            <a:off x="0" y="6492875"/>
            <a:ext cx="106931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 dirty="0">
                <a:latin typeface="Arial" panose="020B0604020202020204" pitchFamily="34" charset="0"/>
                <a:cs typeface="Arial" panose="020B0604020202020204" pitchFamily="34" charset="0"/>
              </a:rPr>
              <a:t>https://learnopencv.com/intersection-over-union-iou-in-object-detection-and-segmentation/</a:t>
            </a:r>
          </a:p>
        </p:txBody>
      </p:sp>
    </p:spTree>
    <p:extLst>
      <p:ext uri="{BB962C8B-B14F-4D97-AF65-F5344CB8AC3E}">
        <p14:creationId xmlns:p14="http://schemas.microsoft.com/office/powerpoint/2010/main" val="182053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7CD3-36F3-9BA7-A51A-7C711B89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IoU in image segmentation</a:t>
            </a:r>
          </a:p>
        </p:txBody>
      </p:sp>
    </p:spTree>
    <p:extLst>
      <p:ext uri="{BB962C8B-B14F-4D97-AF65-F5344CB8AC3E}">
        <p14:creationId xmlns:p14="http://schemas.microsoft.com/office/powerpoint/2010/main" val="363458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rd segmentation mask for calculation of Intersection Over Union IoU - intersection over union segmentation">
            <a:extLst>
              <a:ext uri="{FF2B5EF4-FFF2-40B4-BE49-F238E27FC236}">
                <a16:creationId xmlns:a16="http://schemas.microsoft.com/office/drawing/2014/main" id="{8E44EE95-1E6F-C983-D512-661230987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1372"/>
            <a:ext cx="121920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BC5AE-BBE5-59CF-63BD-ADDFB8413FF4}"/>
              </a:ext>
            </a:extLst>
          </p:cNvPr>
          <p:cNvSpPr txBox="1"/>
          <p:nvPr/>
        </p:nvSpPr>
        <p:spPr>
          <a:xfrm>
            <a:off x="0" y="6469368"/>
            <a:ext cx="11117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https://www.superannotate.com/blog/intersection-over-union-for-object-detection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584BC1-C7CF-E6A6-3D9F-8F9ACCCA51E7}"/>
              </a:ext>
            </a:extLst>
          </p:cNvPr>
          <p:cNvSpPr txBox="1">
            <a:spLocks/>
          </p:cNvSpPr>
          <p:nvPr/>
        </p:nvSpPr>
        <p:spPr>
          <a:xfrm>
            <a:off x="164431" y="124494"/>
            <a:ext cx="10515600" cy="64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CH"/>
              <a:t>Intersection Over Union (IoU)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8C322E-8D20-6BAB-C737-E9DEFB7878CD}"/>
                  </a:ext>
                </a:extLst>
              </p:cNvPr>
              <p:cNvSpPr txBox="1"/>
              <p:nvPr/>
            </p:nvSpPr>
            <p:spPr>
              <a:xfrm>
                <a:off x="4601071" y="1214680"/>
                <a:ext cx="2989857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𝐼𝑜𝑈</m:t>
                      </m:r>
                      <m:r>
                        <a:rPr lang="de-CH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CH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sz="2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H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8C322E-8D20-6BAB-C737-E9DEFB787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071" y="1214680"/>
                <a:ext cx="2989857" cy="697627"/>
              </a:xfrm>
              <a:prstGeom prst="rect">
                <a:avLst/>
              </a:prstGeom>
              <a:blipFill>
                <a:blip r:embed="rId3"/>
                <a:stretch>
                  <a:fillRect l="-1695" r="-1695" b="-14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17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A3CC-E365-B2A9-2EA2-0292FC64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Image Similarity Metrics</a:t>
            </a:r>
          </a:p>
        </p:txBody>
      </p:sp>
    </p:spTree>
    <p:extLst>
      <p:ext uri="{BB962C8B-B14F-4D97-AF65-F5344CB8AC3E}">
        <p14:creationId xmlns:p14="http://schemas.microsoft.com/office/powerpoint/2010/main" val="4040753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091EEC4-E27A-8008-0198-E0926EBA5365}"/>
              </a:ext>
            </a:extLst>
          </p:cNvPr>
          <p:cNvSpPr/>
          <p:nvPr/>
        </p:nvSpPr>
        <p:spPr>
          <a:xfrm>
            <a:off x="227251" y="1611640"/>
            <a:ext cx="4390516" cy="1147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7BF62-70BB-36CB-508A-0CAC63A3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C01E-24D5-49CA-AD82-A6BF40B01499}" type="slidenum">
              <a:rPr lang="de-CH" smtClean="0"/>
              <a:t>14</a:t>
            </a:fld>
            <a:endParaRPr lang="de-CH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4E1208-8F1A-30D9-F4CE-796AD11E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91" y="161529"/>
            <a:ext cx="8871146" cy="833218"/>
          </a:xfrm>
        </p:spPr>
        <p:txBody>
          <a:bodyPr>
            <a:normAutofit/>
          </a:bodyPr>
          <a:lstStyle/>
          <a:p>
            <a:r>
              <a:rPr lang="en-CH" dirty="0"/>
              <a:t>Metrics I/III – MSE and PSNR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65131D-3074-17F8-5018-17B1B951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3" r="3096"/>
          <a:stretch/>
        </p:blipFill>
        <p:spPr>
          <a:xfrm>
            <a:off x="132092" y="3159526"/>
            <a:ext cx="5898229" cy="157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0A2F92-A1A5-8EF7-1159-6F6BBC78DB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74" r="8346"/>
          <a:stretch/>
        </p:blipFill>
        <p:spPr>
          <a:xfrm>
            <a:off x="119291" y="4490375"/>
            <a:ext cx="3531959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7C4ED1-E88C-43A0-4896-26AEB42C27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76" t="16105" r="2952" b="12632"/>
          <a:stretch/>
        </p:blipFill>
        <p:spPr>
          <a:xfrm>
            <a:off x="132092" y="5668527"/>
            <a:ext cx="3836757" cy="6878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616BA6-2A27-B0C7-225B-839987CE6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47" y="1709504"/>
            <a:ext cx="723900" cy="393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FB8CB6-58F9-088A-DEE2-92B0F8DFEEEE}"/>
              </a:ext>
            </a:extLst>
          </p:cNvPr>
          <p:cNvSpPr txBox="1"/>
          <p:nvPr/>
        </p:nvSpPr>
        <p:spPr>
          <a:xfrm>
            <a:off x="1479439" y="160008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dirty="0"/>
              <a:t>Reference Image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5589FB-5063-1A05-7457-B7C9D5A07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47" y="2241408"/>
            <a:ext cx="774700" cy="393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9935B6-58A2-B85E-89F2-787B0498B1E6}"/>
              </a:ext>
            </a:extLst>
          </p:cNvPr>
          <p:cNvSpPr txBox="1"/>
          <p:nvPr/>
        </p:nvSpPr>
        <p:spPr>
          <a:xfrm>
            <a:off x="1479439" y="2176648"/>
            <a:ext cx="1943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dirty="0"/>
              <a:t>Test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FD186-20FC-9363-2F7A-9531B3AA6050}"/>
              </a:ext>
            </a:extLst>
          </p:cNvPr>
          <p:cNvSpPr txBox="1"/>
          <p:nvPr/>
        </p:nvSpPr>
        <p:spPr>
          <a:xfrm>
            <a:off x="4554864" y="5001561"/>
            <a:ext cx="6197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Peak Signal to Noise Ratio</a:t>
            </a:r>
          </a:p>
          <a:p>
            <a:r>
              <a:rPr lang="en-CH" sz="2800" dirty="0"/>
              <a:t>Note: </a:t>
            </a:r>
            <a:r>
              <a:rPr lang="en-CH" sz="2800" u="sng" dirty="0"/>
              <a:t>PSNR is unbounded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A3F5C6-EFC4-7451-3B3C-04ED90C764D1}"/>
              </a:ext>
            </a:extLst>
          </p:cNvPr>
          <p:cNvSpPr txBox="1"/>
          <p:nvPr/>
        </p:nvSpPr>
        <p:spPr>
          <a:xfrm>
            <a:off x="4772278" y="1271912"/>
            <a:ext cx="70016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212529"/>
                </a:solidFill>
                <a:effectLst/>
                <a:latin typeface="+mj-lt"/>
              </a:rPr>
              <a:t>The term 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+mj-lt"/>
              </a:rPr>
              <a:t>peak signal-to-noise ratio (PSNR)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+mj-lt"/>
              </a:rPr>
              <a:t> is an expression for the ratio between the maximum possible value (power) of a signal and the power of distorting noise that affects the quality of its representation. [1]</a:t>
            </a:r>
            <a:endParaRPr lang="en-CH" sz="2400" dirty="0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347B18-0206-8C10-7411-F800DA004CC3}"/>
              </a:ext>
            </a:extLst>
          </p:cNvPr>
          <p:cNvSpPr txBox="1"/>
          <p:nvPr/>
        </p:nvSpPr>
        <p:spPr>
          <a:xfrm rot="16200000">
            <a:off x="10985260" y="205674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[1] Source: nl.com</a:t>
            </a:r>
          </a:p>
        </p:txBody>
      </p:sp>
    </p:spTree>
    <p:extLst>
      <p:ext uri="{BB962C8B-B14F-4D97-AF65-F5344CB8AC3E}">
        <p14:creationId xmlns:p14="http://schemas.microsoft.com/office/powerpoint/2010/main" val="246481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F1BD13D-C53B-1AE8-73FE-B58EE75725B6}"/>
              </a:ext>
            </a:extLst>
          </p:cNvPr>
          <p:cNvSpPr/>
          <p:nvPr/>
        </p:nvSpPr>
        <p:spPr>
          <a:xfrm>
            <a:off x="276815" y="3709673"/>
            <a:ext cx="3967383" cy="1283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5B9830-2834-D2F7-F94C-7CFDA4FDF65D}"/>
              </a:ext>
            </a:extLst>
          </p:cNvPr>
          <p:cNvSpPr/>
          <p:nvPr/>
        </p:nvSpPr>
        <p:spPr>
          <a:xfrm>
            <a:off x="121067" y="5849753"/>
            <a:ext cx="6193860" cy="5065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1EEC4-E27A-8008-0198-E0926EBA5365}"/>
              </a:ext>
            </a:extLst>
          </p:cNvPr>
          <p:cNvSpPr/>
          <p:nvPr/>
        </p:nvSpPr>
        <p:spPr>
          <a:xfrm>
            <a:off x="3766956" y="910985"/>
            <a:ext cx="4390516" cy="1465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7BF62-70BB-36CB-508A-0CAC63A3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C01E-24D5-49CA-AD82-A6BF40B01499}" type="slidenum">
              <a:rPr lang="de-CH" smtClean="0"/>
              <a:t>15</a:t>
            </a:fld>
            <a:endParaRPr lang="de-CH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4E1208-8F1A-30D9-F4CE-796AD11E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91" y="161529"/>
            <a:ext cx="9673863" cy="833218"/>
          </a:xfrm>
        </p:spPr>
        <p:txBody>
          <a:bodyPr>
            <a:normAutofit fontScale="90000"/>
          </a:bodyPr>
          <a:lstStyle/>
          <a:p>
            <a:r>
              <a:rPr lang="en-CH" dirty="0"/>
              <a:t>Metrics II/III – Mean Structural Similarity Index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616BA6-2A27-B0C7-225B-839987CE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052" y="1168163"/>
            <a:ext cx="723900" cy="393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FB8CB6-58F9-088A-DEE2-92B0F8DFEEEE}"/>
              </a:ext>
            </a:extLst>
          </p:cNvPr>
          <p:cNvSpPr txBox="1"/>
          <p:nvPr/>
        </p:nvSpPr>
        <p:spPr>
          <a:xfrm>
            <a:off x="5019144" y="1058747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dirty="0"/>
              <a:t>Reference Image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5589FB-5063-1A05-7457-B7C9D5A0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252" y="1700067"/>
            <a:ext cx="774700" cy="393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9935B6-58A2-B85E-89F2-787B0498B1E6}"/>
              </a:ext>
            </a:extLst>
          </p:cNvPr>
          <p:cNvSpPr txBox="1"/>
          <p:nvPr/>
        </p:nvSpPr>
        <p:spPr>
          <a:xfrm>
            <a:off x="5019144" y="1635307"/>
            <a:ext cx="1943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dirty="0"/>
              <a:t>Test Image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5B865DE-BC79-A610-D9D3-0EF991AEC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59" y="6035137"/>
            <a:ext cx="164703" cy="2058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C6A918-A5F4-9222-8F69-A47D3CE14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447" y="6004614"/>
            <a:ext cx="188695" cy="1509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96D9F0B-F965-8836-7EBE-7B04ACEFD38B}"/>
              </a:ext>
            </a:extLst>
          </p:cNvPr>
          <p:cNvSpPr txBox="1"/>
          <p:nvPr/>
        </p:nvSpPr>
        <p:spPr>
          <a:xfrm>
            <a:off x="420048" y="5895426"/>
            <a:ext cx="97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: Mean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50739A-5B08-36B9-F50E-0A4BE7C9C27B}"/>
              </a:ext>
            </a:extLst>
          </p:cNvPr>
          <p:cNvSpPr txBox="1"/>
          <p:nvPr/>
        </p:nvSpPr>
        <p:spPr>
          <a:xfrm>
            <a:off x="1490915" y="588610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: Standard Deviation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FE1FE1-0407-19C3-A7D8-6CD1C9D61B84}"/>
              </a:ext>
            </a:extLst>
          </p:cNvPr>
          <p:cNvSpPr txBox="1"/>
          <p:nvPr/>
        </p:nvSpPr>
        <p:spPr>
          <a:xfrm>
            <a:off x="4886331" y="587168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: covariance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36F5961-4BF9-2A38-4A69-882279E0F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6786" y="6002284"/>
            <a:ext cx="1147750" cy="2387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A0DBF8-1595-4A7C-9435-1A23511BB2E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175" t="18446" r="3232"/>
          <a:stretch/>
        </p:blipFill>
        <p:spPr>
          <a:xfrm>
            <a:off x="349642" y="3854432"/>
            <a:ext cx="3843755" cy="762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78A090-7BEA-3E66-623B-8EF2BBE97F66}"/>
              </a:ext>
            </a:extLst>
          </p:cNvPr>
          <p:cNvSpPr txBox="1"/>
          <p:nvPr/>
        </p:nvSpPr>
        <p:spPr>
          <a:xfrm>
            <a:off x="1298187" y="4545525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/>
              <a:t>Luminance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1D5FB-7423-1E83-4F4A-FBEDCB5E180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068" t="8684" r="4762"/>
          <a:stretch/>
        </p:blipFill>
        <p:spPr>
          <a:xfrm>
            <a:off x="379139" y="2450179"/>
            <a:ext cx="4280687" cy="881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29B15C-8AC2-C6FB-D53D-86762DF550B2}"/>
              </a:ext>
            </a:extLst>
          </p:cNvPr>
          <p:cNvSpPr txBox="1"/>
          <p:nvPr/>
        </p:nvSpPr>
        <p:spPr>
          <a:xfrm>
            <a:off x="2047593" y="3245172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/>
              <a:t>Contrast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119DD3-E88A-2929-CC0A-3A00F35BACE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617" t="11676" r="2494" b="8433"/>
          <a:stretch/>
        </p:blipFill>
        <p:spPr>
          <a:xfrm>
            <a:off x="7297082" y="2589230"/>
            <a:ext cx="4280688" cy="7812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529467-D758-F6DB-1C13-2D1E1D75B316}"/>
              </a:ext>
            </a:extLst>
          </p:cNvPr>
          <p:cNvSpPr txBox="1"/>
          <p:nvPr/>
        </p:nvSpPr>
        <p:spPr>
          <a:xfrm>
            <a:off x="8991336" y="3366818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/>
              <a:t>Structure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B1C874-2D61-8524-C918-323BC1D5B7F6}"/>
              </a:ext>
            </a:extLst>
          </p:cNvPr>
          <p:cNvSpPr/>
          <p:nvPr/>
        </p:nvSpPr>
        <p:spPr>
          <a:xfrm>
            <a:off x="273721" y="2419784"/>
            <a:ext cx="4386105" cy="1283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64D722-1D04-F247-162A-57CD9C6797A4}"/>
              </a:ext>
            </a:extLst>
          </p:cNvPr>
          <p:cNvSpPr/>
          <p:nvPr/>
        </p:nvSpPr>
        <p:spPr>
          <a:xfrm>
            <a:off x="7244373" y="2537772"/>
            <a:ext cx="4386105" cy="1283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54A59B4-C669-3452-0DE1-C061AD3E92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51252" y="5184161"/>
            <a:ext cx="7772400" cy="63592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DDB1B0-0B4C-930A-B8D3-81FC4B5BA9B7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9437426" y="3821360"/>
            <a:ext cx="680241" cy="14383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1F9B78-FAD4-E9C0-0BF1-8886B4C09B93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244198" y="4351467"/>
            <a:ext cx="2430323" cy="908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75AA0C-B1EB-0663-87F1-F89AE25B834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659826" y="2890873"/>
            <a:ext cx="3761658" cy="23907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7D054C77-8AA0-269C-4306-B784CC35B5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4373" y="5760534"/>
            <a:ext cx="2263687" cy="26448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9CD5FEE-EC92-887D-1117-42C20363C01C}"/>
              </a:ext>
            </a:extLst>
          </p:cNvPr>
          <p:cNvSpPr txBox="1"/>
          <p:nvPr/>
        </p:nvSpPr>
        <p:spPr>
          <a:xfrm>
            <a:off x="119291" y="1180131"/>
            <a:ext cx="320653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Wang, Z., </a:t>
            </a:r>
            <a:r>
              <a:rPr lang="en-GB" sz="1100" dirty="0" err="1"/>
              <a:t>Bovik</a:t>
            </a:r>
            <a:r>
              <a:rPr lang="en-GB" sz="1100" dirty="0"/>
              <a:t>, A. C., Sheikh, H. R., and </a:t>
            </a:r>
            <a:r>
              <a:rPr lang="en-GB" sz="1100" dirty="0" err="1"/>
              <a:t>Simoncelli</a:t>
            </a:r>
            <a:r>
              <a:rPr lang="en-GB" sz="1100" dirty="0"/>
              <a:t>, E. P., “Image quality assessment: from error visibility to structural similarity,” IEEE transactions on image processing 13(4), 600–612 (2004).</a:t>
            </a:r>
            <a:endParaRPr lang="en-CH" sz="1100" dirty="0"/>
          </a:p>
        </p:txBody>
      </p:sp>
    </p:spTree>
    <p:extLst>
      <p:ext uri="{BB962C8B-B14F-4D97-AF65-F5344CB8AC3E}">
        <p14:creationId xmlns:p14="http://schemas.microsoft.com/office/powerpoint/2010/main" val="578791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091EEC4-E27A-8008-0198-E0926EBA5365}"/>
              </a:ext>
            </a:extLst>
          </p:cNvPr>
          <p:cNvSpPr/>
          <p:nvPr/>
        </p:nvSpPr>
        <p:spPr>
          <a:xfrm>
            <a:off x="3766956" y="910985"/>
            <a:ext cx="4390516" cy="1465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7BF62-70BB-36CB-508A-0CAC63A3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AC01E-24D5-49CA-AD82-A6BF40B01499}" type="slidenum">
              <a:rPr lang="de-CH" smtClean="0"/>
              <a:t>16</a:t>
            </a:fld>
            <a:endParaRPr lang="de-CH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4E1208-8F1A-30D9-F4CE-796AD11E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91" y="161529"/>
            <a:ext cx="9673863" cy="833218"/>
          </a:xfrm>
        </p:spPr>
        <p:txBody>
          <a:bodyPr>
            <a:normAutofit fontScale="90000"/>
          </a:bodyPr>
          <a:lstStyle/>
          <a:p>
            <a:r>
              <a:rPr lang="en-CH" dirty="0"/>
              <a:t>Metrics III/III – Mean Structural Similarity Index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02A165-F76A-A947-B8F9-9F7093BFA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2" t="16618" r="1652" b="13571"/>
          <a:stretch/>
        </p:blipFill>
        <p:spPr>
          <a:xfrm>
            <a:off x="227437" y="2947064"/>
            <a:ext cx="8486561" cy="9151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616BA6-2A27-B0C7-225B-839987CE6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052" y="1168163"/>
            <a:ext cx="723900" cy="393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FB8CB6-58F9-088A-DEE2-92B0F8DFEEEE}"/>
              </a:ext>
            </a:extLst>
          </p:cNvPr>
          <p:cNvSpPr txBox="1"/>
          <p:nvPr/>
        </p:nvSpPr>
        <p:spPr>
          <a:xfrm>
            <a:off x="5019144" y="1058747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dirty="0"/>
              <a:t>Reference Image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5589FB-5063-1A05-7457-B7C9D5A07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252" y="1700067"/>
            <a:ext cx="774700" cy="393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9935B6-58A2-B85E-89F2-787B0498B1E6}"/>
              </a:ext>
            </a:extLst>
          </p:cNvPr>
          <p:cNvSpPr txBox="1"/>
          <p:nvPr/>
        </p:nvSpPr>
        <p:spPr>
          <a:xfrm>
            <a:off x="5019144" y="1635307"/>
            <a:ext cx="1943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dirty="0"/>
              <a:t>Test 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D8F905-25F6-97F1-334D-EA938CD95D2F}"/>
              </a:ext>
            </a:extLst>
          </p:cNvPr>
          <p:cNvSpPr txBox="1"/>
          <p:nvPr/>
        </p:nvSpPr>
        <p:spPr>
          <a:xfrm>
            <a:off x="8696855" y="3018589"/>
            <a:ext cx="32816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H" sz="2800" dirty="0"/>
              <a:t>Structural Similarity</a:t>
            </a:r>
          </a:p>
          <a:p>
            <a:pPr algn="r"/>
            <a:r>
              <a:rPr lang="en-CH" sz="2800" dirty="0"/>
              <a:t>Index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B902F3AD-66D1-E88F-64E6-50018B9C3C6E}"/>
              </a:ext>
            </a:extLst>
          </p:cNvPr>
          <p:cNvSpPr/>
          <p:nvPr/>
        </p:nvSpPr>
        <p:spPr>
          <a:xfrm>
            <a:off x="5855813" y="3885753"/>
            <a:ext cx="435640" cy="492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9C35C2-7E5A-C997-C605-8D8092CE1EEC}"/>
              </a:ext>
            </a:extLst>
          </p:cNvPr>
          <p:cNvSpPr txBox="1"/>
          <p:nvPr/>
        </p:nvSpPr>
        <p:spPr>
          <a:xfrm>
            <a:off x="347263" y="4576362"/>
            <a:ext cx="113829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A circular symmetric Gaussian weighting function with standard deviation of 1.5 pixels and a width of ∆w (∆w = 11 for the HR EEMs, ∆w = 4 for the LR) is applied (to a sliding window), then the mean is obtained MSSIM</a:t>
            </a:r>
            <a:endParaRPr lang="en-CH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4AD880-863D-991C-4E25-1B4242830B69}"/>
              </a:ext>
            </a:extLst>
          </p:cNvPr>
          <p:cNvSpPr/>
          <p:nvPr/>
        </p:nvSpPr>
        <p:spPr>
          <a:xfrm>
            <a:off x="119291" y="5799253"/>
            <a:ext cx="6193860" cy="5065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D5B9944-BDC5-8860-543E-8F26E3FAC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83" y="5984637"/>
            <a:ext cx="164703" cy="20587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9AF5E8E-9ED7-5E68-A460-F9FA07F36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2671" y="5954114"/>
            <a:ext cx="188695" cy="1509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D29E7CB-F4D1-B504-227F-FB4D05F55BF5}"/>
              </a:ext>
            </a:extLst>
          </p:cNvPr>
          <p:cNvSpPr txBox="1"/>
          <p:nvPr/>
        </p:nvSpPr>
        <p:spPr>
          <a:xfrm>
            <a:off x="418272" y="5844926"/>
            <a:ext cx="97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: Mean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65380-E566-48D9-FD6A-F8912D1E2654}"/>
              </a:ext>
            </a:extLst>
          </p:cNvPr>
          <p:cNvSpPr txBox="1"/>
          <p:nvPr/>
        </p:nvSpPr>
        <p:spPr>
          <a:xfrm>
            <a:off x="1489139" y="583560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: Standard Deviation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3A2901-EB83-825E-6872-55BC46C2F4AC}"/>
              </a:ext>
            </a:extLst>
          </p:cNvPr>
          <p:cNvSpPr txBox="1"/>
          <p:nvPr/>
        </p:nvSpPr>
        <p:spPr>
          <a:xfrm>
            <a:off x="4884555" y="582118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: covariance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97A5940-12A4-695C-3968-5AA977194E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5010" y="5951784"/>
            <a:ext cx="1147750" cy="23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66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2E31-E667-77D5-B7BD-3D20DF53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Examples (critic to PSNR)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DE70C3-CC5F-4F02-06C4-4C7106DA8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6725"/>
            <a:ext cx="10515600" cy="3509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261116-D2D1-C2FC-EFC9-6D32C57D0790}"/>
              </a:ext>
            </a:extLst>
          </p:cNvPr>
          <p:cNvSpPr txBox="1"/>
          <p:nvPr/>
        </p:nvSpPr>
        <p:spPr>
          <a:xfrm>
            <a:off x="67235" y="6492875"/>
            <a:ext cx="1066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>
                <a:latin typeface="Arial" panose="020B0604020202020204" pitchFamily="34" charset="0"/>
                <a:cs typeface="Arial" panose="020B0604020202020204" pitchFamily="34" charset="0"/>
              </a:rPr>
              <a:t>https://medium.com/@datamonsters/a-quick-overview-of-methods-to-measure-the-similarity-between-images-f907166694ee</a:t>
            </a:r>
          </a:p>
        </p:txBody>
      </p:sp>
    </p:spTree>
    <p:extLst>
      <p:ext uri="{BB962C8B-B14F-4D97-AF65-F5344CB8AC3E}">
        <p14:creationId xmlns:p14="http://schemas.microsoft.com/office/powerpoint/2010/main" val="4087818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2E31-E667-77D5-B7BD-3D20DF53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35" y="180068"/>
            <a:ext cx="10515600" cy="603704"/>
          </a:xfrm>
        </p:spPr>
        <p:txBody>
          <a:bodyPr>
            <a:normAutofit fontScale="90000"/>
          </a:bodyPr>
          <a:lstStyle/>
          <a:p>
            <a:r>
              <a:rPr lang="en-CH" dirty="0"/>
              <a:t>Examples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EE4A61-9A4E-8252-6833-6B1394C58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9"/>
          <a:stretch/>
        </p:blipFill>
        <p:spPr>
          <a:xfrm>
            <a:off x="2379631" y="49263"/>
            <a:ext cx="9747054" cy="63893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8C322F-F1F6-41B6-25CE-A1B258C913CF}"/>
              </a:ext>
            </a:extLst>
          </p:cNvPr>
          <p:cNvSpPr txBox="1"/>
          <p:nvPr/>
        </p:nvSpPr>
        <p:spPr>
          <a:xfrm>
            <a:off x="65314" y="6547127"/>
            <a:ext cx="120613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Wang, Zhou, et al. "Image quality assessment: from error visibility to structural similarity."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image processing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13.4 (2004): 600-612.</a:t>
            </a:r>
            <a:endParaRPr lang="en-CH" sz="1100" dirty="0"/>
          </a:p>
        </p:txBody>
      </p:sp>
    </p:spTree>
    <p:extLst>
      <p:ext uri="{BB962C8B-B14F-4D97-AF65-F5344CB8AC3E}">
        <p14:creationId xmlns:p14="http://schemas.microsoft.com/office/powerpoint/2010/main" val="346488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omputer Vision tasks">
            <a:extLst>
              <a:ext uri="{FF2B5EF4-FFF2-40B4-BE49-F238E27FC236}">
                <a16:creationId xmlns:a16="http://schemas.microsoft.com/office/drawing/2014/main" id="{AF8BB208-FBC9-454F-BBE2-453A2E66C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94"/>
          <a:stretch/>
        </p:blipFill>
        <p:spPr bwMode="auto">
          <a:xfrm>
            <a:off x="644028" y="936418"/>
            <a:ext cx="10764795" cy="498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11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76D1-D1F0-65B0-DDD6-B14DE0A2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2" y="2766218"/>
            <a:ext cx="10515600" cy="1325563"/>
          </a:xfrm>
        </p:spPr>
        <p:txBody>
          <a:bodyPr/>
          <a:lstStyle/>
          <a:p>
            <a:r>
              <a:rPr lang="en-CH" dirty="0"/>
              <a:t>Metrics for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4942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BCB4-2998-8E4D-96EC-830CBA28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4" y="219721"/>
            <a:ext cx="10515600" cy="1325563"/>
          </a:xfrm>
        </p:spPr>
        <p:txBody>
          <a:bodyPr/>
          <a:lstStyle/>
          <a:p>
            <a:r>
              <a:rPr lang="en-CH"/>
              <a:t>Confusion Matrix (binary classification)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C2C12-94A9-E440-A275-E6ADF12297A0}"/>
              </a:ext>
            </a:extLst>
          </p:cNvPr>
          <p:cNvSpPr/>
          <p:nvPr/>
        </p:nvSpPr>
        <p:spPr>
          <a:xfrm>
            <a:off x="2420903" y="1786809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0 and that have a true class of 0
(TRUE POSITIVES, TP)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BEDD6-3BCB-4440-ACB2-A6E9AABDAC09}"/>
              </a:ext>
            </a:extLst>
          </p:cNvPr>
          <p:cNvSpPr/>
          <p:nvPr/>
        </p:nvSpPr>
        <p:spPr>
          <a:xfrm>
            <a:off x="5227899" y="1786808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1 and that have a true class of 0
(FALSE NEGATIVES, FN)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966B3F-D6F7-FD4B-BFFC-A09607C8D02D}"/>
              </a:ext>
            </a:extLst>
          </p:cNvPr>
          <p:cNvSpPr/>
          <p:nvPr/>
        </p:nvSpPr>
        <p:spPr>
          <a:xfrm>
            <a:off x="2420903" y="3753831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0 and that have a true class of 1
(FALSE POSITIVES, FP)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780553-FD07-9642-B919-CD800EABBBB2}"/>
              </a:ext>
            </a:extLst>
          </p:cNvPr>
          <p:cNvSpPr/>
          <p:nvPr/>
        </p:nvSpPr>
        <p:spPr>
          <a:xfrm>
            <a:off x="5227899" y="3753830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1 and that have a true class of 1
(TRUE NEGATIVES, TN)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DE0AF-9873-7C41-8C27-52CA3C432FC9}"/>
              </a:ext>
            </a:extLst>
          </p:cNvPr>
          <p:cNvSpPr txBox="1"/>
          <p:nvPr/>
        </p:nvSpPr>
        <p:spPr>
          <a:xfrm>
            <a:off x="758680" y="2585653"/>
            <a:ext cx="138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True Label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CE0C3-D2A4-3145-B331-E157B57769C9}"/>
              </a:ext>
            </a:extLst>
          </p:cNvPr>
          <p:cNvSpPr txBox="1"/>
          <p:nvPr/>
        </p:nvSpPr>
        <p:spPr>
          <a:xfrm>
            <a:off x="2879655" y="5853394"/>
            <a:ext cx="188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Predicted Label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0D819-4EC7-644D-A001-DB2F4CBF6365}"/>
              </a:ext>
            </a:extLst>
          </p:cNvPr>
          <p:cNvSpPr txBox="1"/>
          <p:nvPr/>
        </p:nvSpPr>
        <p:spPr>
          <a:xfrm>
            <a:off x="5686653" y="5853394"/>
            <a:ext cx="188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Predicted Label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88D1E-E945-9B4A-A5AD-FAEE2CD84C4B}"/>
              </a:ext>
            </a:extLst>
          </p:cNvPr>
          <p:cNvSpPr txBox="1"/>
          <p:nvPr/>
        </p:nvSpPr>
        <p:spPr>
          <a:xfrm>
            <a:off x="758680" y="4552675"/>
            <a:ext cx="138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True Label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92A51-FE2E-0347-AE8B-904CD442CD30}"/>
              </a:ext>
            </a:extLst>
          </p:cNvPr>
          <p:cNvSpPr txBox="1"/>
          <p:nvPr/>
        </p:nvSpPr>
        <p:spPr>
          <a:xfrm>
            <a:off x="8277826" y="1929901"/>
            <a:ext cx="3914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>
                <a:latin typeface="Franklin Gothic Book" panose="020B0503020102020204" pitchFamily="34" charset="0"/>
              </a:rPr>
              <a:t>In the case of the perfect classifier:</a:t>
            </a:r>
          </a:p>
          <a:p>
            <a:r>
              <a:rPr lang="en-GB">
                <a:latin typeface="Franklin Gothic Book" panose="020B0503020102020204" pitchFamily="34" charset="0"/>
              </a:rPr>
              <a:t>FN = 0 and FP = 0 </a:t>
            </a:r>
            <a:endParaRPr lang="en-CH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C318B0-C1F2-6248-B8BF-0D152B08E364}"/>
              </a:ext>
            </a:extLst>
          </p:cNvPr>
          <p:cNvCxnSpPr/>
          <p:nvPr/>
        </p:nvCxnSpPr>
        <p:spPr>
          <a:xfrm flipH="1">
            <a:off x="7720314" y="2576232"/>
            <a:ext cx="983848" cy="37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C160ED-9E12-ED44-A9B3-6FE034F0D963}"/>
              </a:ext>
            </a:extLst>
          </p:cNvPr>
          <p:cNvCxnSpPr>
            <a:cxnSpLocks/>
          </p:cNvCxnSpPr>
          <p:nvPr/>
        </p:nvCxnSpPr>
        <p:spPr>
          <a:xfrm flipH="1">
            <a:off x="4984968" y="2576231"/>
            <a:ext cx="4786129" cy="1967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8409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589"/>
    </mc:Choice>
    <mc:Fallback xmlns="">
      <p:transition spd="slow" advTm="1805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FA55-7B73-B049-980D-91C3989C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52" y="0"/>
            <a:ext cx="10515600" cy="995842"/>
          </a:xfrm>
        </p:spPr>
        <p:txBody>
          <a:bodyPr/>
          <a:lstStyle/>
          <a:p>
            <a:r>
              <a:rPr lang="en-GB"/>
              <a:t>Summary – confusion matrix</a:t>
            </a:r>
            <a:endParaRPr lang="en-C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ABC1E0-3441-364D-BC17-29D3B444D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391"/>
            <a:ext cx="12192000" cy="564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3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41"/>
    </mc:Choice>
    <mc:Fallback xmlns="">
      <p:transition spd="slow" advTm="4094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9805-958D-A040-A9A4-72BB339B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83C4E-A56F-3F75-08D0-7AB021D3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All the previos metrics can be used in any segmentation task. You treat each pixel as correctly classified or wrongly classified </a:t>
            </a:r>
            <a:r>
              <a:rPr lang="en-CH" dirty="0">
                <a:sym typeface="Wingdings" pitchFamily="2" charset="2"/>
              </a:rPr>
              <a:t> So you are dealing with a binary classification problem</a:t>
            </a:r>
          </a:p>
          <a:p>
            <a:endParaRPr lang="en-CH" dirty="0">
              <a:sym typeface="Wingdings" pitchFamily="2" charset="2"/>
            </a:endParaRPr>
          </a:p>
          <a:p>
            <a:r>
              <a:rPr lang="en-CH" dirty="0">
                <a:sym typeface="Wingdings" pitchFamily="2" charset="2"/>
              </a:rPr>
              <a:t>But you must be careful when the portion of the image to be segmented is very small. You will easily get high accuracy but the segmentation could be very poor.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2531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BCB4-2998-8E4D-96EC-830CBA28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64" y="72475"/>
            <a:ext cx="11647206" cy="690059"/>
          </a:xfrm>
        </p:spPr>
        <p:txBody>
          <a:bodyPr>
            <a:normAutofit fontScale="90000"/>
          </a:bodyPr>
          <a:lstStyle/>
          <a:p>
            <a:r>
              <a:rPr lang="en-CH"/>
              <a:t>Confusion Matrix (Multi-class classification)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C2C12-94A9-E440-A275-E6ADF12297A0}"/>
              </a:ext>
            </a:extLst>
          </p:cNvPr>
          <p:cNvSpPr/>
          <p:nvPr/>
        </p:nvSpPr>
        <p:spPr>
          <a:xfrm>
            <a:off x="2098987" y="953433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0 and that have a true class of 0
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BEDD6-3BCB-4440-ACB2-A6E9AABDAC09}"/>
              </a:ext>
            </a:extLst>
          </p:cNvPr>
          <p:cNvSpPr/>
          <p:nvPr/>
        </p:nvSpPr>
        <p:spPr>
          <a:xfrm>
            <a:off x="4905983" y="953432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1 and that have a true class of 0
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966B3F-D6F7-FD4B-BFFC-A09607C8D02D}"/>
              </a:ext>
            </a:extLst>
          </p:cNvPr>
          <p:cNvSpPr/>
          <p:nvPr/>
        </p:nvSpPr>
        <p:spPr>
          <a:xfrm>
            <a:off x="2098987" y="2920455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0 and that have a true class of 1
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780553-FD07-9642-B919-CD800EABBBB2}"/>
              </a:ext>
            </a:extLst>
          </p:cNvPr>
          <p:cNvSpPr/>
          <p:nvPr/>
        </p:nvSpPr>
        <p:spPr>
          <a:xfrm>
            <a:off x="4905983" y="2920454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1 and that have a true class of 1
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DE0AF-9873-7C41-8C27-52CA3C432FC9}"/>
              </a:ext>
            </a:extLst>
          </p:cNvPr>
          <p:cNvSpPr txBox="1"/>
          <p:nvPr/>
        </p:nvSpPr>
        <p:spPr>
          <a:xfrm>
            <a:off x="436764" y="1752277"/>
            <a:ext cx="138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True Label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CE0C3-D2A4-3145-B331-E157B57769C9}"/>
              </a:ext>
            </a:extLst>
          </p:cNvPr>
          <p:cNvSpPr txBox="1"/>
          <p:nvPr/>
        </p:nvSpPr>
        <p:spPr>
          <a:xfrm>
            <a:off x="2523015" y="5936378"/>
            <a:ext cx="188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Predicted Label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0D819-4EC7-644D-A001-DB2F4CBF6365}"/>
              </a:ext>
            </a:extLst>
          </p:cNvPr>
          <p:cNvSpPr txBox="1"/>
          <p:nvPr/>
        </p:nvSpPr>
        <p:spPr>
          <a:xfrm>
            <a:off x="5330013" y="5936378"/>
            <a:ext cx="188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Predicted Label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88D1E-E945-9B4A-A5AD-FAEE2CD84C4B}"/>
              </a:ext>
            </a:extLst>
          </p:cNvPr>
          <p:cNvSpPr txBox="1"/>
          <p:nvPr/>
        </p:nvSpPr>
        <p:spPr>
          <a:xfrm>
            <a:off x="436764" y="3719299"/>
            <a:ext cx="138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True Label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15C0E3-FDA6-D243-87F9-B73D71B2111D}"/>
              </a:ext>
            </a:extLst>
          </p:cNvPr>
          <p:cNvSpPr/>
          <p:nvPr/>
        </p:nvSpPr>
        <p:spPr>
          <a:xfrm>
            <a:off x="7712979" y="953431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2 and that have a true class of 0
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32C8D-20BF-1D4C-B9B6-25460DA0152E}"/>
              </a:ext>
            </a:extLst>
          </p:cNvPr>
          <p:cNvSpPr txBox="1"/>
          <p:nvPr/>
        </p:nvSpPr>
        <p:spPr>
          <a:xfrm>
            <a:off x="8166462" y="5967177"/>
            <a:ext cx="188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Predicted Label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A25C5-69CA-D84E-B5E8-3E81AF87FD19}"/>
              </a:ext>
            </a:extLst>
          </p:cNvPr>
          <p:cNvSpPr txBox="1"/>
          <p:nvPr/>
        </p:nvSpPr>
        <p:spPr>
          <a:xfrm rot="1800000">
            <a:off x="9018567" y="3611577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latin typeface="Franklin Gothic Book" panose="020B0503020102020204" pitchFamily="34" charset="0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595437-6128-1E4F-AF3C-CBC2F3663C07}"/>
              </a:ext>
            </a:extLst>
          </p:cNvPr>
          <p:cNvSpPr txBox="1"/>
          <p:nvPr/>
        </p:nvSpPr>
        <p:spPr>
          <a:xfrm rot="5400000">
            <a:off x="3514728" y="5119541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latin typeface="Franklin Gothic Book" panose="020B0503020102020204" pitchFamily="34" charset="0"/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45E6B-0372-0841-B94B-27C9C34D2C57}"/>
              </a:ext>
            </a:extLst>
          </p:cNvPr>
          <p:cNvSpPr txBox="1"/>
          <p:nvPr/>
        </p:nvSpPr>
        <p:spPr>
          <a:xfrm rot="5400000">
            <a:off x="6064060" y="5119540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latin typeface="Franklin Gothic Book" panose="020B0503020102020204" pitchFamily="34" charset="0"/>
              </a:rPr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A5329E-FBDC-BE47-AF4B-19B0621CC5D8}"/>
              </a:ext>
            </a:extLst>
          </p:cNvPr>
          <p:cNvSpPr txBox="1"/>
          <p:nvPr/>
        </p:nvSpPr>
        <p:spPr>
          <a:xfrm rot="5400000">
            <a:off x="9037838" y="5119541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latin typeface="Franklin Gothic Book" panose="020B0503020102020204" pitchFamily="34" charset="0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AFF793-3BAD-B745-B79C-8500A9088888}"/>
              </a:ext>
            </a:extLst>
          </p:cNvPr>
          <p:cNvSpPr txBox="1"/>
          <p:nvPr/>
        </p:nvSpPr>
        <p:spPr>
          <a:xfrm>
            <a:off x="10856993" y="1531809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latin typeface="Franklin Gothic Book" panose="020B0503020102020204" pitchFamily="34" charset="0"/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8A7C0-3E6C-F149-9E86-13A338E0F6E1}"/>
              </a:ext>
            </a:extLst>
          </p:cNvPr>
          <p:cNvSpPr txBox="1"/>
          <p:nvPr/>
        </p:nvSpPr>
        <p:spPr>
          <a:xfrm>
            <a:off x="950014" y="516650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>
                <a:latin typeface="Franklin Gothic Book" panose="020B0503020102020204" pitchFamily="34" charset="0"/>
              </a:rPr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212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60"/>
    </mc:Choice>
    <mc:Fallback xmlns="">
      <p:transition spd="slow" advTm="366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3600-BACB-1833-6B4C-75760F2B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Metrics for Image Localisation</a:t>
            </a:r>
          </a:p>
        </p:txBody>
      </p:sp>
    </p:spTree>
    <p:extLst>
      <p:ext uri="{BB962C8B-B14F-4D97-AF65-F5344CB8AC3E}">
        <p14:creationId xmlns:p14="http://schemas.microsoft.com/office/powerpoint/2010/main" val="52234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232C-2C8D-0177-D707-0187EA15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31" y="124494"/>
            <a:ext cx="10515600" cy="645528"/>
          </a:xfrm>
        </p:spPr>
        <p:txBody>
          <a:bodyPr>
            <a:normAutofit fontScale="90000"/>
          </a:bodyPr>
          <a:lstStyle/>
          <a:p>
            <a:r>
              <a:rPr lang="en-CH" dirty="0"/>
              <a:t>Intersection Over Union (IoU)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3C0A7-1105-43DE-E952-5A263F2E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446"/>
            <a:ext cx="10515600" cy="4351338"/>
          </a:xfrm>
        </p:spPr>
        <p:txBody>
          <a:bodyPr/>
          <a:lstStyle/>
          <a:p>
            <a:r>
              <a:rPr lang="en-GB" dirty="0"/>
              <a:t>Intersection over union is actually a very straightforward and self-explanatory measurement and is based on the Jaccard index (a coefficient for similarity for two sets of data)</a:t>
            </a:r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8BE99-965F-232A-38E2-B7DA006DBC6E}"/>
              </a:ext>
            </a:extLst>
          </p:cNvPr>
          <p:cNvSpPr txBox="1"/>
          <p:nvPr/>
        </p:nvSpPr>
        <p:spPr>
          <a:xfrm>
            <a:off x="0" y="6469368"/>
            <a:ext cx="11117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https://www.superannotate.com/blog/intersection-over-union-for-object-detection</a:t>
            </a:r>
          </a:p>
        </p:txBody>
      </p:sp>
      <p:pic>
        <p:nvPicPr>
          <p:cNvPr id="1026" name="Picture 2" descr="intersection over union formula">
            <a:extLst>
              <a:ext uri="{FF2B5EF4-FFF2-40B4-BE49-F238E27FC236}">
                <a16:creationId xmlns:a16="http://schemas.microsoft.com/office/drawing/2014/main" id="{BB88A399-8669-F1C6-4D8F-B9051DC0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556" y="2446771"/>
            <a:ext cx="7078579" cy="341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2330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24.8|45.3|17.1|19|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3.9|1|0.5|2.7|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659</Words>
  <Application>Microsoft Macintosh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Franklin Gothic Book</vt:lpstr>
      <vt:lpstr>Office Theme</vt:lpstr>
      <vt:lpstr>Computer Vision Metrics</vt:lpstr>
      <vt:lpstr>PowerPoint Presentation</vt:lpstr>
      <vt:lpstr>Metrics for Image Classification</vt:lpstr>
      <vt:lpstr>Confusion Matrix (binary classification)</vt:lpstr>
      <vt:lpstr>Summary – confusion matrix</vt:lpstr>
      <vt:lpstr>Note</vt:lpstr>
      <vt:lpstr>Confusion Matrix (Multi-class classification)</vt:lpstr>
      <vt:lpstr>Metrics for Image Localisation</vt:lpstr>
      <vt:lpstr>Intersection Over Union (IoU)</vt:lpstr>
      <vt:lpstr>IoU - An example</vt:lpstr>
      <vt:lpstr>IoU in image segmentation</vt:lpstr>
      <vt:lpstr>PowerPoint Presentation</vt:lpstr>
      <vt:lpstr>Image Similarity Metrics</vt:lpstr>
      <vt:lpstr>Metrics I/III – MSE and PSNR</vt:lpstr>
      <vt:lpstr>Metrics II/III – Mean Structural Similarity Index</vt:lpstr>
      <vt:lpstr>Metrics III/III – Mean Structural Similarity Index</vt:lpstr>
      <vt:lpstr>Examples (critic to PSNR)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</dc:title>
  <dc:creator>Michelucci Umberto HSLU I</dc:creator>
  <cp:lastModifiedBy>Michelucci Umberto HSLU I</cp:lastModifiedBy>
  <cp:revision>44</cp:revision>
  <dcterms:created xsi:type="dcterms:W3CDTF">2023-02-08T07:03:36Z</dcterms:created>
  <dcterms:modified xsi:type="dcterms:W3CDTF">2023-09-04T05:57:31Z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2023-02-08T07:04:10Z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8a631ba1-43e2-4f87-a6e7-5c309d326f07</vt:lpwstr>
  </property>
  <property fmtid="{D5CDD505-2E9C-101B-9397-08002B2CF9AE}" pid="8" name="MSIP_Label_e8b0afbd-3cf7-4707-aee4-8dc9d855de29_ContentBits">
    <vt:lpwstr>0</vt:lpwstr>
  </property>
</Properties>
</file>