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7" r:id="rId4"/>
    <p:sldId id="268" r:id="rId5"/>
    <p:sldId id="263" r:id="rId6"/>
    <p:sldId id="271" r:id="rId7"/>
    <p:sldId id="272" r:id="rId8"/>
    <p:sldId id="273" r:id="rId9"/>
    <p:sldId id="264" r:id="rId10"/>
    <p:sldId id="257" r:id="rId11"/>
    <p:sldId id="258" r:id="rId12"/>
    <p:sldId id="259" r:id="rId13"/>
    <p:sldId id="265" r:id="rId14"/>
    <p:sldId id="260" r:id="rId15"/>
    <p:sldId id="269" r:id="rId16"/>
    <p:sldId id="270" r:id="rId17"/>
    <p:sldId id="274" r:id="rId18"/>
    <p:sldId id="261" r:id="rId19"/>
    <p:sldId id="266" r:id="rId2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/>
    <p:restoredTop sz="96327"/>
  </p:normalViewPr>
  <p:slideViewPr>
    <p:cSldViewPr snapToGrid="0">
      <p:cViewPr varScale="1">
        <p:scale>
          <a:sx n="150" d="100"/>
          <a:sy n="150" d="100"/>
        </p:scale>
        <p:origin x="2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4901-2FA8-E2E2-F620-C363FE279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889BF-33B2-C5A4-8ED3-E8A8E5871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FA1D0-85B7-D2BA-7D36-E76ED24B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2E0-A4F6-554F-B4E0-BB851E0A2671}" type="datetimeFigureOut">
              <a:rPr lang="en-CH" smtClean="0"/>
              <a:t>04.09.23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8298E-323B-3D6F-F223-BE92BA7B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C3B1-63D1-19E2-BF04-D590703F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33B3-4C66-5044-B28F-4C09AB827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04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2A2A-7612-D61C-C8B5-746E784E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6E8DF-68BD-7B79-35F9-14C82652A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5679B-138F-36A8-CA58-1D257F02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2E0-A4F6-554F-B4E0-BB851E0A2671}" type="datetimeFigureOut">
              <a:rPr lang="en-CH" smtClean="0"/>
              <a:t>04.09.23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C5D86-D82F-C4AE-9113-40AE767F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51FD-DC6A-227D-E3FF-4592FB62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33B3-4C66-5044-B28F-4C09AB827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031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EC2BB-1C3B-50FF-0C42-DA3366A6C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E1236-01A2-A880-7F69-37653A972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F6C77-8450-F117-E813-582D03AD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2E0-A4F6-554F-B4E0-BB851E0A2671}" type="datetimeFigureOut">
              <a:rPr lang="en-CH" smtClean="0"/>
              <a:t>04.09.23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B10E-F569-4EBC-E0E6-3584338F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817C-9969-7676-2D48-52B794F9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33B3-4C66-5044-B28F-4C09AB827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588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DF85-72EF-C950-1FB3-64AA110C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AA7E-B6D6-BD1A-78B4-B61B16197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8379-F7EE-82C2-6ACA-9E6C216D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2E0-A4F6-554F-B4E0-BB851E0A2671}" type="datetimeFigureOut">
              <a:rPr lang="en-CH" smtClean="0"/>
              <a:t>04.09.23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11B07-EA7A-22E9-2BE4-EBDE4DD2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8416-0823-2667-F1B7-FB31AF19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33B3-4C66-5044-B28F-4C09AB827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213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C490-138C-5173-CE4A-BF57989E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9F8F5-1F3A-735D-135B-724B4F7B2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FF85-69B0-59BF-1B25-1E6F1AD9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2E0-A4F6-554F-B4E0-BB851E0A2671}" type="datetimeFigureOut">
              <a:rPr lang="en-CH" smtClean="0"/>
              <a:t>04.09.23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32E31-FBC7-C50D-CAE7-0721C47C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4F4E-6216-3496-971A-4BB66F51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33B3-4C66-5044-B28F-4C09AB827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38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ABDB-FF43-0C8A-411B-76E19FC8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187D-F535-85FF-B9F2-9C5E513CD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C50B9-4B39-CBF5-FD5C-A2EDD214D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BDC-394E-0E5D-5180-2A5BF05C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2E0-A4F6-554F-B4E0-BB851E0A2671}" type="datetimeFigureOut">
              <a:rPr lang="en-CH" smtClean="0"/>
              <a:t>04.09.23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4DB4E-3A30-9313-93E1-DB647817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2939F-49B3-EC31-E1E1-D0554F48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33B3-4C66-5044-B28F-4C09AB827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1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F2A5-6456-5D04-248B-E9E092BC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95C73-AC6D-E928-EA4D-3CF06ABE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B6FBB-3661-0233-79CB-271C68CFF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911CF-2DDB-2972-1B84-DF736BE01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C4EAB-25DF-8919-2082-A036FDCF0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82D74-C4C6-FF11-BEFA-04019671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2E0-A4F6-554F-B4E0-BB851E0A2671}" type="datetimeFigureOut">
              <a:rPr lang="en-CH" smtClean="0"/>
              <a:t>04.09.23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DEEAA-6F2D-E9FC-317C-550304C9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83BF5-4B56-4F70-17D3-7E62303F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33B3-4C66-5044-B28F-4C09AB827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240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FA05-2DEC-2C03-66B6-B75D129C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A6679-F363-0664-7B94-04312695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2E0-A4F6-554F-B4E0-BB851E0A2671}" type="datetimeFigureOut">
              <a:rPr lang="en-CH" smtClean="0"/>
              <a:t>04.09.23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5E028-D1B9-451B-486B-47EA0ADA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6E956-E8AC-BA6A-D9D8-504C0909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33B3-4C66-5044-B28F-4C09AB827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804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120CE-844D-714D-C3D8-C9A4E4E1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2E0-A4F6-554F-B4E0-BB851E0A2671}" type="datetimeFigureOut">
              <a:rPr lang="en-CH" smtClean="0"/>
              <a:t>04.09.23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48A25-8C9B-16F8-CC80-41AE9474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9894-5756-758D-2729-873FE018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33B3-4C66-5044-B28F-4C09AB827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052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6A1-8336-DC0D-3E0E-ABDD679C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9E45-92C4-D83D-F319-B2078773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91D41-F5EF-EA28-FD51-2E451CEC8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3C1BE-746C-CF99-93E1-5FEA38B1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2E0-A4F6-554F-B4E0-BB851E0A2671}" type="datetimeFigureOut">
              <a:rPr lang="en-CH" smtClean="0"/>
              <a:t>04.09.23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6F308-123F-59DB-1580-1B5B9CA5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8B7AD-D81F-240F-379F-C432B458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33B3-4C66-5044-B28F-4C09AB827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357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DB10-F956-DF7D-EA53-E6BB57AB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0ED3F-C356-FCEB-C7AD-2C56C188E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304AC-F5AF-4FB2-D425-8BFDC948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F1223-9DC0-3734-33A5-2BC0D91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42E0-A4F6-554F-B4E0-BB851E0A2671}" type="datetimeFigureOut">
              <a:rPr lang="en-CH" smtClean="0"/>
              <a:t>04.09.23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F138-770E-398D-75D0-73BF06D8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C8DE5-5CB3-DECA-DDDF-EC74867A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33B3-4C66-5044-B28F-4C09AB827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908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D32D9-329F-7136-A974-E2A6D54E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F9AB-AC35-805F-F64F-4449E6923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C491-000E-2C96-FEC7-18092E6D8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42E0-A4F6-554F-B4E0-BB851E0A2671}" type="datetimeFigureOut">
              <a:rPr lang="en-CH" smtClean="0"/>
              <a:t>04.09.23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A6BB-A8C4-6297-3062-FEE001FC0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H" dirty="0"/>
              <a:t>Computer Vision – Dr. Umberto Michelucci – umberto.michelucci@hslu.ch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7C79-24C2-85B3-823D-2004DD144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233B3-4C66-5044-B28F-4C09AB827523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Picture 2" descr="Download HSLU Hochschule Luzern 2022 Logo PNG and Vector (PDF, SVG, Ai,  EPS) Free">
            <a:extLst>
              <a:ext uri="{FF2B5EF4-FFF2-40B4-BE49-F238E27FC236}">
                <a16:creationId xmlns:a16="http://schemas.microsoft.com/office/drawing/2014/main" id="{038D2F06-2712-80A6-7238-BBE1E864A7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7" b="32797"/>
          <a:stretch/>
        </p:blipFill>
        <p:spPr bwMode="auto">
          <a:xfrm>
            <a:off x="9939130" y="0"/>
            <a:ext cx="2252870" cy="5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92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hslu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AERT/#color-contras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.org/TR/AERT/#color-contra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7" Type="http://schemas.openxmlformats.org/officeDocument/2006/relationships/hyperlink" Target="https://www.tensorflow.org/api_docs/python/tf/image" TargetMode="External"/><Relationship Id="rId2" Type="http://schemas.openxmlformats.org/officeDocument/2006/relationships/hyperlink" Target="https://pillow.readthedocs.io/en/st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hotas.readthedocs.io/en/latest/" TargetMode="External"/><Relationship Id="rId5" Type="http://schemas.openxmlformats.org/officeDocument/2006/relationships/hyperlink" Target="https://scipy.org/" TargetMode="External"/><Relationship Id="rId4" Type="http://schemas.openxmlformats.org/officeDocument/2006/relationships/hyperlink" Target="https://scikit-imag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max.github.io/bezierinf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api/_as_gen/matplotlib.pyplot.savefi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F89B-F3DE-4F31-6F8F-709123F8F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Digital Image Formats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8B60F-1989-73AB-DC04-DE30784B1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Dr. Umberto Michelucci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mberto.michelucci@hslu.ch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971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2281-066A-B069-1DBA-96FEB174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Characteristics of images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D7954-E35D-16A1-04D1-17E18596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361" y="1815686"/>
            <a:ext cx="9697278" cy="4351338"/>
          </a:xfrm>
        </p:spPr>
        <p:txBody>
          <a:bodyPr/>
          <a:lstStyle/>
          <a:p>
            <a:r>
              <a:rPr lang="en-CH" i="1" dirty="0">
                <a:latin typeface="Arial" panose="020B0604020202020204" pitchFamily="34" charset="0"/>
                <a:cs typeface="Arial" panose="020B0604020202020204" pitchFamily="34" charset="0"/>
              </a:rPr>
              <a:t>Image size 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(storage space)</a:t>
            </a:r>
          </a:p>
          <a:p>
            <a:r>
              <a:rPr lang="en-CH" i="1" dirty="0">
                <a:latin typeface="Arial" panose="020B0604020202020204" pitchFamily="34" charset="0"/>
                <a:cs typeface="Arial" panose="020B0604020202020204" pitchFamily="34" charset="0"/>
              </a:rPr>
              <a:t>Image resolution</a:t>
            </a:r>
          </a:p>
          <a:p>
            <a:r>
              <a:rPr lang="en-CH" i="1" dirty="0">
                <a:latin typeface="Arial" panose="020B0604020202020204" pitchFamily="34" charset="0"/>
                <a:cs typeface="Arial" panose="020B0604020202020204" pitchFamily="34" charset="0"/>
              </a:rPr>
              <a:t>Number of channels 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(1 for B&amp;W, 3 for colors in RGB and 4 for CYMK, 4 with transparency)</a:t>
            </a:r>
          </a:p>
          <a:p>
            <a:r>
              <a:rPr lang="en-CH" i="1" dirty="0">
                <a:latin typeface="Arial" panose="020B0604020202020204" pitchFamily="34" charset="0"/>
                <a:cs typeface="Arial" panose="020B0604020202020204" pitchFamily="34" charset="0"/>
              </a:rPr>
              <a:t>Color Depth 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(number of bits to describe the color)</a:t>
            </a:r>
          </a:p>
          <a:p>
            <a:r>
              <a:rPr lang="en-CH" i="1" dirty="0">
                <a:latin typeface="Arial" panose="020B0604020202020204" pitchFamily="34" charset="0"/>
                <a:cs typeface="Arial" panose="020B0604020202020204" pitchFamily="34" charset="0"/>
              </a:rPr>
              <a:t>Compression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(lossless or lossy)</a:t>
            </a:r>
          </a:p>
          <a:p>
            <a:r>
              <a:rPr lang="en-CH" i="1" dirty="0">
                <a:latin typeface="Arial" panose="020B0604020202020204" pitchFamily="34" charset="0"/>
                <a:cs typeface="Arial" panose="020B0604020202020204" pitchFamily="34" charset="0"/>
              </a:rPr>
              <a:t>Specific formats 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(way in which the information is stored digitally)</a:t>
            </a:r>
          </a:p>
          <a:p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8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169E-3829-7999-4AAD-9147E60D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Lossless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8BA9-5CFB-1F0A-267F-9A733286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No information is lost in the process between acquisition and storage.</a:t>
            </a: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Typically lossless images are (very) large in size (especially with modern sensors)</a:t>
            </a:r>
          </a:p>
          <a:p>
            <a:pPr marL="0" indent="0">
              <a:buNone/>
            </a:pP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Lossless Formats:</a:t>
            </a:r>
          </a:p>
          <a:p>
            <a:pPr marL="0" indent="0">
              <a:buNone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TIFF, PNG, BMP, RAW, GIF</a:t>
            </a:r>
          </a:p>
        </p:txBody>
      </p:sp>
    </p:spTree>
    <p:extLst>
      <p:ext uri="{BB962C8B-B14F-4D97-AF65-F5344CB8AC3E}">
        <p14:creationId xmlns:p14="http://schemas.microsoft.com/office/powerpoint/2010/main" val="141997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D91B-0BEC-9D74-741F-626C6F56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9" y="116647"/>
            <a:ext cx="10515600" cy="658605"/>
          </a:xfrm>
        </p:spPr>
        <p:txBody>
          <a:bodyPr>
            <a:normAutofit fontScale="90000"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Non lossless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1B93-E96E-0151-1329-5C78180E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160" y="861530"/>
            <a:ext cx="9849679" cy="4351338"/>
          </a:xfrm>
        </p:spPr>
        <p:txBody>
          <a:bodyPr>
            <a:normAutofit/>
          </a:bodyPr>
          <a:lstStyle/>
          <a:p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Non-lossless compression reduce the size of images, at the cost of loosing informations.</a:t>
            </a:r>
          </a:p>
          <a:p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The original image cannot be recuperated from the compressed one.</a:t>
            </a:r>
          </a:p>
          <a:p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Too much compression may introduce artifacts and reduce drastically image quality.</a:t>
            </a:r>
          </a:p>
          <a:p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File formats examples: JPEG, GIF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A31C5-9EE1-AC74-6486-970C42B9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68" y="3652075"/>
            <a:ext cx="3147211" cy="2866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F0F6C-7711-2EC1-898F-0AD8A8A1A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50" y="3652075"/>
            <a:ext cx="3251546" cy="2866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5D8349-E2A2-283A-89AE-9262B59B47B1}"/>
              </a:ext>
            </a:extLst>
          </p:cNvPr>
          <p:cNvSpPr txBox="1"/>
          <p:nvPr/>
        </p:nvSpPr>
        <p:spPr>
          <a:xfrm rot="5400000">
            <a:off x="10048923" y="3521270"/>
            <a:ext cx="40245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>
                <a:latin typeface="Arial" panose="020B0604020202020204" pitchFamily="34" charset="0"/>
                <a:cs typeface="Arial" panose="020B0604020202020204" pitchFamily="34" charset="0"/>
              </a:rPr>
              <a:t>https://docs.gimp.org/2.8/en/gimp-tutorial-quickie-jpeg.html</a:t>
            </a:r>
          </a:p>
        </p:txBody>
      </p:sp>
    </p:spTree>
    <p:extLst>
      <p:ext uri="{BB962C8B-B14F-4D97-AF65-F5344CB8AC3E}">
        <p14:creationId xmlns:p14="http://schemas.microsoft.com/office/powerpoint/2010/main" val="337764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66B5-0635-70E2-47B2-2AC2C37F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Lossy compression with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5B1B-EB16-51FD-27A1-01501E80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135" y="2087216"/>
            <a:ext cx="9405730" cy="3801511"/>
          </a:xfrm>
        </p:spPr>
        <p:txBody>
          <a:bodyPr/>
          <a:lstStyle/>
          <a:p>
            <a:pPr marL="0" indent="0">
              <a:buNone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Curios fact: it is possible to do lossy compression thank to </a:t>
            </a: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autoencoders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12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7683-B99B-77DD-4A0B-9D6736B7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46"/>
            <a:ext cx="8912551" cy="1325563"/>
          </a:xfrm>
        </p:spPr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TensorFlow compatible image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D4A0-B7C1-4997-B6E1-BBD78FAB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112"/>
            <a:ext cx="10515600" cy="4351338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TensorFlow provides Ops to decode and encode JPEG and PNG formats. It results in a uint8 tensor of shape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[height, width, channels]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GIF is understood but results in a uint8 tensor of shape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num_frames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height, width, 3]</a:t>
            </a: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You can do all typical operations on images with TF as crop, adjust hue, saturation, resize, etc.</a:t>
            </a:r>
          </a:p>
          <a:p>
            <a:pPr marL="0" indent="0">
              <a:buNone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This is relevant since the datatypes are all Tensors, thus the code is optimized and no convertions are needed.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71C1C-0267-068F-10D3-5AEC35C60050}"/>
              </a:ext>
            </a:extLst>
          </p:cNvPr>
          <p:cNvSpPr txBox="1"/>
          <p:nvPr/>
        </p:nvSpPr>
        <p:spPr>
          <a:xfrm>
            <a:off x="0" y="6492875"/>
            <a:ext cx="1088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>
                <a:latin typeface="Arial" panose="020B0604020202020204" pitchFamily="34" charset="0"/>
                <a:cs typeface="Arial" panose="020B0604020202020204" pitchFamily="34" charset="0"/>
              </a:rPr>
              <a:t>https://www.tensorflow.org/api_docs/python/tf/image#:~:text=TensorFlow%20provides%20Ops%20to%20decode,(PNG%20also%20supports%20uint16.)</a:t>
            </a:r>
          </a:p>
        </p:txBody>
      </p:sp>
    </p:spTree>
    <p:extLst>
      <p:ext uri="{BB962C8B-B14F-4D97-AF65-F5344CB8AC3E}">
        <p14:creationId xmlns:p14="http://schemas.microsoft.com/office/powerpoint/2010/main" val="164351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A2E8-3F57-91B4-2806-7B2B014C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31" y="108752"/>
            <a:ext cx="10515600" cy="668916"/>
          </a:xfrm>
        </p:spPr>
        <p:txBody>
          <a:bodyPr>
            <a:normAutofit fontScale="90000"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 detour: luminance and colors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3E2824-5B3D-ABFF-BC00-3A7633AE7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5409"/>
                <a:ext cx="10515600" cy="329330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perceived </a:t>
                </a:r>
                <a:r>
                  <a:rPr lang="en-CH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luminance</a:t>
                </a:r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a color is not straightforward to calculate. There are a few methods. We will just look at one as an example</a:t>
                </a:r>
              </a:p>
              <a:p>
                <a:pPr marL="0" indent="0">
                  <a:buNone/>
                </a:pPr>
                <a:endParaRPr lang="en-CH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CH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 1</a:t>
                </a:r>
                <a:r>
                  <a:rPr lang="en-CH" sz="2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(1)</a:t>
                </a:r>
              </a:p>
              <a:p>
                <a:pPr marL="0" indent="0">
                  <a:buNone/>
                </a:pPr>
                <a:endParaRPr lang="en-CH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((Red value X 299) + (Green value X 587) + (Blue value X 114)) / 1000</a:t>
                </a:r>
              </a:p>
              <a:p>
                <a:pPr marL="0" indent="0">
                  <a:buNone/>
                </a:pP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H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CH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𝑅𝑒𝑑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∙299+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𝐺𝑟𝑒𝑒𝑛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∙587+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𝐵𝑙𝑢𝑒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∙114</m:t>
                          </m:r>
                        </m:num>
                        <m:den>
                          <m:r>
                            <a:rPr lang="de-CH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CH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3E2824-5B3D-ABFF-BC00-3A7633AE7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5409"/>
                <a:ext cx="10515600" cy="3293305"/>
              </a:xfrm>
              <a:blipFill>
                <a:blip r:embed="rId2"/>
                <a:stretch>
                  <a:fillRect l="-724" t="-3077" r="-48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55E1D2-38FD-26A5-6CD2-E34CBBA98494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(1)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algorithm is taken from a formula for converting RGB values to YIQ values. This brightness value gives a perceived brightness for a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Source: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https://www.w3.org/TR/AERT/#color-contrast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CH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E7CD1-B19B-0D50-7F35-DB0A14DFB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1837"/>
            <a:ext cx="10288742" cy="12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5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A2E8-3F57-91B4-2806-7B2B014C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31" y="108752"/>
            <a:ext cx="10515600" cy="668916"/>
          </a:xfrm>
        </p:spPr>
        <p:txBody>
          <a:bodyPr>
            <a:normAutofit fontScale="90000"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 detour: luminance and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2824-5B3D-ABFF-BC00-3A7633AE7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5409"/>
            <a:ext cx="10515600" cy="3293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luminance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reducing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a B&amp;W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de-C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same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just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luminance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calculated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formula</a:t>
            </a:r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5E1D2-38FD-26A5-6CD2-E34CBBA98494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(1)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algorithm is taken from a formula for converting RGB values to YIQ values. This brightness value gives a perceived brightness for a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Source: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https://www.w3.org/TR/AERT/#color-contrast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CH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EF544-D300-21CE-2870-1BA2E3ED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7123"/>
            <a:ext cx="10522939" cy="13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78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87CE-0399-F71A-A041-47986E55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24544" cy="1325563"/>
          </a:xfrm>
        </p:spPr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Colors and Resolution in Deep Learning: some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BB1D-6AB7-A3BD-E387-F43C9A43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60" y="2141537"/>
            <a:ext cx="9869680" cy="3695241"/>
          </a:xfrm>
        </p:spPr>
        <p:txBody>
          <a:bodyPr/>
          <a:lstStyle/>
          <a:p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may contain information and thus increase deep learning model performance.</a:t>
            </a: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This is not always obvious and needs to be </a:t>
            </a: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optimal resolution 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needs also to be tested. Large resolution will lead to very slow training. </a:t>
            </a: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Almost all </a:t>
            </a: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pre-trained models expected specific resolution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, so resizing is often needed.</a:t>
            </a:r>
          </a:p>
        </p:txBody>
      </p:sp>
    </p:spTree>
    <p:extLst>
      <p:ext uri="{BB962C8B-B14F-4D97-AF65-F5344CB8AC3E}">
        <p14:creationId xmlns:p14="http://schemas.microsoft.com/office/powerpoint/2010/main" val="3723947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B958-6CE8-BEC1-2314-9EA8F0C1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2641186"/>
            <a:ext cx="10515600" cy="1325563"/>
          </a:xfrm>
        </p:spPr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Code Discussion</a:t>
            </a:r>
          </a:p>
        </p:txBody>
      </p:sp>
    </p:spTree>
    <p:extLst>
      <p:ext uri="{BB962C8B-B14F-4D97-AF65-F5344CB8AC3E}">
        <p14:creationId xmlns:p14="http://schemas.microsoft.com/office/powerpoint/2010/main" val="172288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7115-DA63-16B2-889D-A3C151F9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Python libraries for 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7227-B60B-37AD-36C6-14264C64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Pillow/PIL 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https://pillow.readthedocs.io/en/stable/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https://opencv.org/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Scikit-Image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https://scikit-image.org/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(it does offer some machine learning algorithms, as face detection)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https://scipy.org/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Mahotas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https://mahotas.readthedocs.io/en/latest/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https://www.tensorflow.org/api_docs/python/tf/image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2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BC19-0796-69FC-1223-4CB17296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Raster and Vector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1735-E000-5886-152E-5AE7A29D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08" y="1775930"/>
            <a:ext cx="9876183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Raster Images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Image made of pixels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esolution dependent (cannot be scaled up or down without loss of quality)</a:t>
            </a:r>
          </a:p>
          <a:p>
            <a:pPr marL="0" indent="0">
              <a:buNone/>
            </a:pP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Vector Images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ade of lines and curves drawn with mathematical equations (Bezier curves for example, see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https://pomax.github.io/bezierinfo/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Not resolution related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Can be resized without loss of quality</a:t>
            </a:r>
          </a:p>
          <a:p>
            <a:pPr lvl="1"/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In Deep Learning we work with Raster images.</a:t>
            </a:r>
          </a:p>
        </p:txBody>
      </p:sp>
    </p:spTree>
    <p:extLst>
      <p:ext uri="{BB962C8B-B14F-4D97-AF65-F5344CB8AC3E}">
        <p14:creationId xmlns:p14="http://schemas.microsoft.com/office/powerpoint/2010/main" val="243498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804D-6C25-E1B2-13D4-663C4BE0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Vector images in Deep Learni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3E72-3965-9FA8-68A9-DC488348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Vector images are </a:t>
            </a:r>
            <a:r>
              <a:rPr lang="en-CH" sz="24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 used to train deep learning models but…</a:t>
            </a:r>
          </a:p>
          <a:p>
            <a:pPr marL="0" indent="0">
              <a:buNone/>
            </a:pP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They should be used in publications as they can be scaled and appear very sharp when published on </a:t>
            </a:r>
            <a:r>
              <a:rPr lang="en-CH" sz="2400" b="1" dirty="0"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CH" sz="2400" b="1" dirty="0">
                <a:latin typeface="Arial" panose="020B0604020202020204" pitchFamily="34" charset="0"/>
                <a:cs typeface="Arial" panose="020B0604020202020204" pitchFamily="34" charset="0"/>
              </a:rPr>
              <a:t>posters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 (typically in A0 format).</a:t>
            </a:r>
          </a:p>
          <a:p>
            <a:pPr marL="0" indent="0">
              <a:buNone/>
            </a:pP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Matplotlib can easily </a:t>
            </a:r>
            <a:r>
              <a:rPr lang="en-CH" sz="2400" b="1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 in vector formats (EPS, PDF, etc.) any figure you generate (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https://matplotlib.org/stable/api/_as_gen/matplotlib.pyplot.savefig.html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2400" b="1" dirty="0">
                <a:latin typeface="Arial" panose="020B0604020202020204" pitchFamily="34" charset="0"/>
                <a:cs typeface="Arial" panose="020B0604020202020204" pitchFamily="34" charset="0"/>
              </a:rPr>
              <a:t>ossible Formats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jpeg, jpg,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pgf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raw,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rgba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svgz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tif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tiff (underline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vector format)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A052-3367-873C-A200-CBDB8BCB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Raster image – an example</a:t>
            </a:r>
          </a:p>
        </p:txBody>
      </p:sp>
      <p:pic>
        <p:nvPicPr>
          <p:cNvPr id="5" name="Picture 4" descr="A person with a black hat and a black hat&#10;&#10;Description automatically generated">
            <a:extLst>
              <a:ext uri="{FF2B5EF4-FFF2-40B4-BE49-F238E27FC236}">
                <a16:creationId xmlns:a16="http://schemas.microsoft.com/office/drawing/2014/main" id="{802FDB5F-55E5-3E3A-B8F5-52984E581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01799"/>
            <a:ext cx="10439400" cy="46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0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CB51-D5D2-A602-16F9-C5DD3B98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Image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621-ED8E-F271-F4AC-4151C213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Resolution (relevant for quality)</a:t>
            </a: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Dot per inch (DPI) (relevant for printing)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ompression (relevant for storage and quality)</a:t>
            </a: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Transparency</a:t>
            </a: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Anti-aliasing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many more.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For deep learning normally those features (except </a:t>
            </a:r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) are irrelevant.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2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1CA9-DABE-D442-0BC4-85336979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DPI: an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A0FCC-245E-F2E9-2EA1-D4BF2E16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38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Let’s suppose you want to print an image </a:t>
            </a:r>
            <a:r>
              <a:rPr lang="en-CH" sz="2400" b="1" dirty="0">
                <a:latin typeface="Arial" panose="020B0604020202020204" pitchFamily="34" charset="0"/>
                <a:cs typeface="Arial" panose="020B0604020202020204" pitchFamily="34" charset="0"/>
              </a:rPr>
              <a:t>3 in x 3 in 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(ca. 7.6 cm x 7.6 cm).</a:t>
            </a:r>
          </a:p>
          <a:p>
            <a:pPr marL="0" indent="0">
              <a:buNone/>
            </a:pP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Let’s also suppose you want to print it with 300 dots for each horizonal in (300 DPI). </a:t>
            </a:r>
          </a:p>
          <a:p>
            <a:pPr marL="0" indent="0">
              <a:buNone/>
            </a:pP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This means that you need a resolution of at least (or more of course) 900x900 pixels. DPI choice is also related to viewing distance.</a:t>
            </a:r>
          </a:p>
          <a:p>
            <a:pPr marL="0" indent="0">
              <a:buNone/>
            </a:pP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H" sz="24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DPI is the number of printed dots within one inch (1″) of an image printed by a printer. PPI is the number of pixels within one inch (1″) of an image displayed on a computer monitor.</a:t>
            </a:r>
            <a:endParaRPr lang="en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9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1CA9-DABE-D442-0BC4-85336979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DPI: an explanation</a:t>
            </a:r>
          </a:p>
        </p:txBody>
      </p:sp>
      <p:pic>
        <p:nvPicPr>
          <p:cNvPr id="4098" name="Picture 2" descr="DPI comparison">
            <a:extLst>
              <a:ext uri="{FF2B5EF4-FFF2-40B4-BE49-F238E27FC236}">
                <a16:creationId xmlns:a16="http://schemas.microsoft.com/office/drawing/2014/main" id="{EA68B1C4-FCE8-1A58-22BC-3B6EBECCC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43" y="1997192"/>
            <a:ext cx="7888514" cy="357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0EDB78-CBAD-0A8F-1819-3323C7011C4E}"/>
              </a:ext>
            </a:extLst>
          </p:cNvPr>
          <p:cNvSpPr txBox="1"/>
          <p:nvPr/>
        </p:nvSpPr>
        <p:spPr>
          <a:xfrm>
            <a:off x="0" y="6596390"/>
            <a:ext cx="60974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>
                <a:latin typeface="Arial" panose="020B0604020202020204" pitchFamily="34" charset="0"/>
                <a:cs typeface="Arial" panose="020B0604020202020204" pitchFamily="34" charset="0"/>
              </a:rPr>
              <a:t>https://prinfab.com/blog/viewing-distance-and-dpi/</a:t>
            </a:r>
          </a:p>
        </p:txBody>
      </p:sp>
    </p:spTree>
    <p:extLst>
      <p:ext uri="{BB962C8B-B14F-4D97-AF65-F5344CB8AC3E}">
        <p14:creationId xmlns:p14="http://schemas.microsoft.com/office/powerpoint/2010/main" val="428658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1CA9-DABE-D442-0BC4-85336979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99" y="108751"/>
            <a:ext cx="10515600" cy="585687"/>
          </a:xfrm>
        </p:spPr>
        <p:txBody>
          <a:bodyPr>
            <a:normAutofit fontScale="90000"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DPI: an explanation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EDB78-CBAD-0A8F-1819-3323C7011C4E}"/>
              </a:ext>
            </a:extLst>
          </p:cNvPr>
          <p:cNvSpPr txBox="1"/>
          <p:nvPr/>
        </p:nvSpPr>
        <p:spPr>
          <a:xfrm>
            <a:off x="0" y="6596390"/>
            <a:ext cx="60974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>
                <a:latin typeface="Arial" panose="020B0604020202020204" pitchFamily="34" charset="0"/>
                <a:cs typeface="Arial" panose="020B0604020202020204" pitchFamily="34" charset="0"/>
              </a:rPr>
              <a:t>https://prinfab.com/blog/viewing-distance-and-dpi/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996F9-18F3-0F30-2D95-7FAF4444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9" y="1690688"/>
            <a:ext cx="10466494" cy="4165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CA74CB-C1D6-865E-6346-20F7457F1EB3}"/>
              </a:ext>
            </a:extLst>
          </p:cNvPr>
          <p:cNvSpPr txBox="1"/>
          <p:nvPr/>
        </p:nvSpPr>
        <p:spPr>
          <a:xfrm>
            <a:off x="128899" y="696066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The closer you are to a printed image, the higher you should choose the DPI.</a:t>
            </a:r>
          </a:p>
        </p:txBody>
      </p:sp>
    </p:spTree>
    <p:extLst>
      <p:ext uri="{BB962C8B-B14F-4D97-AF65-F5344CB8AC3E}">
        <p14:creationId xmlns:p14="http://schemas.microsoft.com/office/powerpoint/2010/main" val="60376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C14F-AEF5-1E62-A4FE-7584E9D4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Notable example: transparency and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B9177-7CF1-D981-3148-EBAD9F714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813" y="2156790"/>
            <a:ext cx="9518374" cy="4099685"/>
          </a:xfrm>
        </p:spPr>
        <p:txBody>
          <a:bodyPr>
            <a:normAutofit/>
          </a:bodyPr>
          <a:lstStyle/>
          <a:p>
            <a:r>
              <a:rPr lang="en-CH" sz="2000" dirty="0">
                <a:latin typeface="Arial" panose="020B0604020202020204" pitchFamily="34" charset="0"/>
                <a:cs typeface="Arial" panose="020B0604020202020204" pitchFamily="34" charset="0"/>
              </a:rPr>
              <a:t>Transparency is not relevant for deep learning, but it can be used in matplotlib (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https://matplotlib.org/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CH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CH" sz="2000" dirty="0">
                <a:latin typeface="Arial" panose="020B0604020202020204" pitchFamily="34" charset="0"/>
                <a:cs typeface="Arial" panose="020B0604020202020204" pitchFamily="34" charset="0"/>
              </a:rPr>
              <a:t>To introduce transparency, an additional channel is introduced (alpha channel) transforming an image from RGB to RGBA.</a:t>
            </a:r>
          </a:p>
          <a:p>
            <a:r>
              <a:rPr lang="en-CH" sz="2000" dirty="0">
                <a:latin typeface="Arial" panose="020B0604020202020204" pitchFamily="34" charset="0"/>
                <a:cs typeface="Arial" panose="020B0604020202020204" pitchFamily="34" charset="0"/>
              </a:rPr>
              <a:t>In matplotlib you can use this channel by using the </a:t>
            </a:r>
            <a:r>
              <a:rPr lang="en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en-CH" sz="2000" dirty="0">
                <a:latin typeface="Arial" panose="020B0604020202020204" pitchFamily="34" charset="0"/>
                <a:cs typeface="Arial" panose="020B0604020202020204" pitchFamily="34" charset="0"/>
              </a:rPr>
              <a:t> option.</a:t>
            </a:r>
          </a:p>
          <a:p>
            <a:pPr marL="0" indent="0">
              <a:buNone/>
            </a:pPr>
            <a:r>
              <a:rPr lang="en-CH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**2,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='purple', alpha=0.1)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Note that not all image formats support transparency (for example EPS does not). </a:t>
            </a: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Transparency is not used in Deep Learning.</a:t>
            </a:r>
            <a:endParaRPr lang="en-C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4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1224</Words>
  <Application>Microsoft Macintosh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Office Theme</vt:lpstr>
      <vt:lpstr>Digital Image Formats</vt:lpstr>
      <vt:lpstr>Raster and Vector images</vt:lpstr>
      <vt:lpstr>Vector images in Deep Learning Research</vt:lpstr>
      <vt:lpstr>Raster image – an example</vt:lpstr>
      <vt:lpstr>Image features</vt:lpstr>
      <vt:lpstr>DPI: an explanation</vt:lpstr>
      <vt:lpstr>DPI: an explanation</vt:lpstr>
      <vt:lpstr>DPI: an explanation</vt:lpstr>
      <vt:lpstr>Notable example: transparency and matplotlib</vt:lpstr>
      <vt:lpstr>Characteristics of images</vt:lpstr>
      <vt:lpstr>Lossless Formats</vt:lpstr>
      <vt:lpstr>Non lossless compression</vt:lpstr>
      <vt:lpstr>Lossy compression with Deep Learning</vt:lpstr>
      <vt:lpstr>TensorFlow compatible image formats</vt:lpstr>
      <vt:lpstr>A detour: luminance and colors</vt:lpstr>
      <vt:lpstr>A detour: luminance and colors</vt:lpstr>
      <vt:lpstr>Colors and Resolution in Deep Learning: some notes</vt:lpstr>
      <vt:lpstr>Code Discussion</vt:lpstr>
      <vt:lpstr>Python libraries for image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Michelucci Umberto HSLU I</dc:creator>
  <cp:lastModifiedBy>Michelucci Umberto HSLU I</cp:lastModifiedBy>
  <cp:revision>67</cp:revision>
  <dcterms:created xsi:type="dcterms:W3CDTF">2023-08-28T05:17:29Z</dcterms:created>
  <dcterms:modified xsi:type="dcterms:W3CDTF">2023-09-04T08:27:56Z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2023-08-28T05:17:43Z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bffdf0f9-6f3f-42d9-a5b4-cb668bacc803</vt:lpwstr>
  </property>
  <property fmtid="{D5CDD505-2E9C-101B-9397-08002B2CF9AE}" pid="8" name="MSIP_Label_e8b0afbd-3cf7-4707-aee4-8dc9d855de29_ContentBits">
    <vt:lpwstr>0</vt:lpwstr>
  </property>
</Properties>
</file>