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75" r:id="rId7"/>
    <p:sldId id="276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60" r:id="rId17"/>
    <p:sldId id="271" r:id="rId18"/>
    <p:sldId id="261" r:id="rId19"/>
    <p:sldId id="262" r:id="rId20"/>
  </p:sldIdLst>
  <p:sldSz cx="24384000" cy="13716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32759F-A24A-43E5-A586-9471D3646BF5}">
          <p14:sldIdLst>
            <p14:sldId id="256"/>
            <p14:sldId id="257"/>
            <p14:sldId id="275"/>
            <p14:sldId id="276"/>
            <p14:sldId id="264"/>
            <p14:sldId id="265"/>
            <p14:sldId id="266"/>
            <p14:sldId id="267"/>
            <p14:sldId id="268"/>
            <p14:sldId id="270"/>
            <p14:sldId id="272"/>
            <p14:sldId id="273"/>
            <p14:sldId id="260"/>
            <p14:sldId id="271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5D8"/>
    <a:srgbClr val="F6A9B2"/>
    <a:srgbClr val="BB365D"/>
    <a:srgbClr val="FFE086"/>
    <a:srgbClr val="F7A315"/>
    <a:srgbClr val="BAE0EA"/>
    <a:srgbClr val="449DC2"/>
    <a:srgbClr val="DAEEF3"/>
    <a:srgbClr val="FBD0D3"/>
    <a:srgbClr val="FF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6CDA308-BFF4-4FDC-AADD-983E46A9C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979CBCBF-AF02-43B2-B73B-D784795A48B0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F8B39FE-F082-41ED-AC68-B14657D0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de-DE"/>
              <a:t>Page ‹Nr.›</a:t>
            </a:r>
          </a:p>
        </p:txBody>
      </p:sp>
      <p:sp>
        <p:nvSpPr>
          <p:cNvPr id="27" name="DN|PlaceholderInline">
            <a:extLst>
              <a:ext uri="{FF2B5EF4-FFF2-40B4-BE49-F238E27FC236}">
                <a16:creationId xmlns:a16="http://schemas.microsoft.com/office/drawing/2014/main" id="{85235B01-FE68-449D-97FD-66925BB567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198533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pic>
        <p:nvPicPr>
          <p:cNvPr id="24" name="Bild" descr="Bild">
            <a:extLst>
              <a:ext uri="{FF2B5EF4-FFF2-40B4-BE49-F238E27FC236}">
                <a16:creationId xmlns:a16="http://schemas.microsoft.com/office/drawing/2014/main" id="{DB676377-ABEC-4BEB-A623-F63C2CDA33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pic>
        <p:nvPicPr>
          <p:cNvPr id="6" name="Grafik 5" descr="Ein Bild, das Text, Person, drinnen, Schreibtisch enthält.&#10;&#10;Automatisch generierte Beschreibung">
            <a:extLst>
              <a:ext uri="{FF2B5EF4-FFF2-40B4-BE49-F238E27FC236}">
                <a16:creationId xmlns:a16="http://schemas.microsoft.com/office/drawing/2014/main" id="{18CD36F9-52D9-4C4D-B7D7-42BB8699A3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862" y="1486528"/>
            <a:ext cx="10181138" cy="12267689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A1D44CE-5887-470D-BFE0-B5BB8E87017E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AD564C4-4AE4-4C4E-9FFD-8E6788ED9D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3300" y="3651250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CAC9591-E090-4D3D-A518-298893044C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8286" y="3651251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3AB3AD1-1D39-497C-8737-201C5D6E73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913270" y="3651251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F69A7-5541-4988-8AA8-4CA7046BF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22380916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 dirty="0"/>
              <a:t>Insert title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66E668-3245-4A6E-9131-F84992092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364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9" userDrawn="1">
          <p15:clr>
            <a:srgbClr val="FBAE40"/>
          </p15:clr>
        </p15:guide>
        <p15:guide id="2" pos="5643" userDrawn="1">
          <p15:clr>
            <a:srgbClr val="FBAE40"/>
          </p15:clr>
        </p15:guide>
        <p15:guide id="3" pos="9720" userDrawn="1">
          <p15:clr>
            <a:srgbClr val="FBAE40"/>
          </p15:clr>
        </p15:guide>
        <p15:guide id="4" pos="10653" userDrawn="1">
          <p15:clr>
            <a:srgbClr val="FBAE40"/>
          </p15:clr>
        </p15:guide>
        <p15:guide id="5" orient="horz" pos="2300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de-CH" noProof="0" dirty="0"/>
              <a:t>Insert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B8567AC-D06C-4A8E-AEAB-5FC4F752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F178CC8-0123-4607-9E83-1087E0034453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CA3932-4E58-4C53-B912-C89B27658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4732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0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6">
            <a:extLst>
              <a:ext uri="{FF2B5EF4-FFF2-40B4-BE49-F238E27FC236}">
                <a16:creationId xmlns:a16="http://schemas.microsoft.com/office/drawing/2014/main" id="{9B9F577F-F0A9-4853-B77C-37B3AAE0FD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43850" y="0"/>
            <a:ext cx="12240150" cy="12034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DD274-0081-4267-A5E5-76A5876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E4F9-F8E4-45F9-8680-DB5184232266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8127D-E9F8-4681-B43F-B6F3E3216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3301" y="3651250"/>
            <a:ext cx="10168128" cy="87026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r>
              <a:rPr lang="de-CH" dirty="0"/>
              <a:t>, sed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nonumy</a:t>
            </a:r>
            <a:r>
              <a:rPr lang="de-CH" dirty="0"/>
              <a:t> </a:t>
            </a:r>
            <a:r>
              <a:rPr lang="de-CH" dirty="0" err="1"/>
              <a:t>eirmod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invidunt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aliquyam</a:t>
            </a:r>
            <a:r>
              <a:rPr lang="de-CH" dirty="0"/>
              <a:t> erat, sed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voluptua</a:t>
            </a:r>
            <a:r>
              <a:rPr lang="de-CH" dirty="0"/>
              <a:t>. At </a:t>
            </a:r>
            <a:r>
              <a:rPr lang="de-CH" dirty="0" err="1"/>
              <a:t>vero</a:t>
            </a:r>
            <a:r>
              <a:rPr lang="de-CH" dirty="0"/>
              <a:t> </a:t>
            </a:r>
            <a:r>
              <a:rPr lang="de-CH" dirty="0" err="1"/>
              <a:t>eos</a:t>
            </a:r>
            <a:r>
              <a:rPr lang="de-CH" dirty="0"/>
              <a:t> et </a:t>
            </a:r>
            <a:r>
              <a:rPr lang="de-CH" dirty="0" err="1"/>
              <a:t>accusam</a:t>
            </a:r>
            <a:r>
              <a:rPr lang="de-CH" dirty="0"/>
              <a:t> et </a:t>
            </a:r>
            <a:r>
              <a:rPr lang="de-CH" dirty="0" err="1"/>
              <a:t>justo</a:t>
            </a:r>
            <a:r>
              <a:rPr lang="de-CH" dirty="0"/>
              <a:t> </a:t>
            </a:r>
            <a:r>
              <a:rPr lang="de-CH" dirty="0" err="1"/>
              <a:t>duo</a:t>
            </a:r>
            <a:r>
              <a:rPr lang="de-CH" dirty="0"/>
              <a:t> </a:t>
            </a:r>
            <a:r>
              <a:rPr lang="de-CH" dirty="0" err="1"/>
              <a:t>dolores</a:t>
            </a:r>
            <a:r>
              <a:rPr lang="de-CH" dirty="0"/>
              <a:t> et </a:t>
            </a:r>
            <a:r>
              <a:rPr lang="de-CH" dirty="0" err="1"/>
              <a:t>ea</a:t>
            </a:r>
            <a:r>
              <a:rPr lang="de-CH" dirty="0"/>
              <a:t> </a:t>
            </a:r>
            <a:r>
              <a:rPr lang="de-CH" dirty="0" err="1"/>
              <a:t>rebum</a:t>
            </a:r>
            <a:r>
              <a:rPr lang="de-CH" dirty="0"/>
              <a:t>.</a:t>
            </a:r>
          </a:p>
          <a:p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228367-2148-4750-BB4A-02D5082004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10168128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 dirty="0"/>
              <a:t>Insert title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71A613-B51D-482C-A0C1-867B7900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5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DD274-0081-4267-A5E5-76A5876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168-2F08-48B1-8CED-0A5B9A72CDC0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669B-0DDB-4583-AD51-9435F83F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Page ‹Nr.›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8127D-E9F8-4681-B43F-B6F3E3216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3301" y="3651250"/>
            <a:ext cx="8578849" cy="87026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(Level 1)</a:t>
            </a:r>
          </a:p>
          <a:p>
            <a:pPr lvl="1"/>
            <a:r>
              <a:rPr lang="de-CH" noProof="0" dirty="0"/>
              <a:t>First </a:t>
            </a:r>
            <a:r>
              <a:rPr lang="de-CH" noProof="0" dirty="0" err="1"/>
              <a:t>level</a:t>
            </a:r>
            <a:r>
              <a:rPr lang="de-CH" noProof="0" dirty="0"/>
              <a:t> </a:t>
            </a:r>
            <a:r>
              <a:rPr lang="de-CH" noProof="0" dirty="0" err="1"/>
              <a:t>of</a:t>
            </a:r>
            <a:r>
              <a:rPr lang="de-CH" noProof="0" dirty="0"/>
              <a:t> </a:t>
            </a:r>
            <a:r>
              <a:rPr lang="de-CH" noProof="0" dirty="0" err="1"/>
              <a:t>enumeration</a:t>
            </a:r>
            <a:r>
              <a:rPr lang="de-CH" noProof="0" dirty="0"/>
              <a:t> (Level 2)</a:t>
            </a:r>
            <a:endParaRPr lang="en-US" dirty="0"/>
          </a:p>
          <a:p>
            <a:pPr lvl="2"/>
            <a:r>
              <a:rPr lang="de-CH" noProof="0" dirty="0"/>
              <a:t>Second </a:t>
            </a:r>
            <a:r>
              <a:rPr lang="de-CH" noProof="0" dirty="0" err="1"/>
              <a:t>enumeration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r>
              <a:rPr lang="de-CH" noProof="0" dirty="0"/>
              <a:t> (Level 3)</a:t>
            </a:r>
            <a:endParaRPr lang="en-US" dirty="0"/>
          </a:p>
          <a:p>
            <a:pPr lvl="3"/>
            <a:r>
              <a:rPr lang="de-CH" noProof="0" dirty="0"/>
              <a:t>Text </a:t>
            </a:r>
            <a:r>
              <a:rPr lang="de-CH" noProof="0" dirty="0" err="1"/>
              <a:t>heading</a:t>
            </a:r>
            <a:r>
              <a:rPr lang="de-CH" noProof="0" dirty="0"/>
              <a:t> (Level 4)</a:t>
            </a:r>
            <a:endParaRPr lang="en-US" dirty="0"/>
          </a:p>
          <a:p>
            <a:pPr lvl="4"/>
            <a:r>
              <a:rPr lang="de-CH" noProof="0" dirty="0" err="1"/>
              <a:t>Smaller</a:t>
            </a:r>
            <a:r>
              <a:rPr lang="de-CH" noProof="0" dirty="0"/>
              <a:t>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layer</a:t>
            </a:r>
            <a:r>
              <a:rPr lang="de-CH" noProof="0" dirty="0"/>
              <a:t>, 24pt (Level 5)</a:t>
            </a:r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657A9C58-342D-4D2E-A65C-FD7EA89C5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03562" y="3412066"/>
            <a:ext cx="14280438" cy="10303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28EF62-FB75-4E1F-8AA9-487AA4A77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8578849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41351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D196-AE26-49F9-B103-78D647A7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1223-F1BE-4402-BE60-9ECE7B05B90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A5DDA2B4-AD70-401C-9C49-03B19A3797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51894" cy="12016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4E33B494-B393-4D3A-A2AE-7BF9C06D8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6850" y="11016809"/>
            <a:ext cx="2870200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de-CH" noProof="0" dirty="0"/>
              <a:t>Insert </a:t>
            </a:r>
            <a:r>
              <a:rPr lang="de-CH" noProof="0" dirty="0" err="1"/>
              <a:t>text</a:t>
            </a:r>
            <a:endParaRPr lang="de-CH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2AD2301-362D-499E-94C7-C36C2E13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96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4AC0DD6D-4CF4-4A78-B952-E31DC1F10591}" type="datetime4">
              <a:rPr lang="de-CH" noProof="0" smtClean="0"/>
              <a:t>2. September 2023</a:t>
            </a:fld>
            <a:endParaRPr lang="de-CH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F73D3-61DF-487A-A095-9ABE52E7CF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3651250"/>
            <a:ext cx="22380918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D59327-8DF3-4838-BF12-61EBE9590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Master Title Format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83AD271-9F71-471D-B629-C308DC5F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3247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0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DBD525-8EB4-4EDB-93B2-A7F92EDA8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7"/>
            <a:ext cx="10176561" cy="188661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/>
              <a:t>Thank you!
</a:t>
            </a:r>
            <a:endParaRPr lang="de-CH" noProof="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267BF8-58C3-441D-8030-CC059B9311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1" name="Bild" descr="Bild">
            <a:extLst>
              <a:ext uri="{FF2B5EF4-FFF2-40B4-BE49-F238E27FC236}">
                <a16:creationId xmlns:a16="http://schemas.microsoft.com/office/drawing/2014/main" id="{1170F23D-36BD-4313-B16F-31E325E7BF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N|PlaceholderInline">
            <a:extLst>
              <a:ext uri="{FF2B5EF4-FFF2-40B4-BE49-F238E27FC236}">
                <a16:creationId xmlns:a16="http://schemas.microsoft.com/office/drawing/2014/main" id="{C7CA2F45-89A0-4C99-96F0-14EC034146E9}"/>
              </a:ext>
            </a:extLst>
          </p:cNvPr>
          <p:cNvSpPr txBox="1"/>
          <p:nvPr userDrawn="1"/>
        </p:nvSpPr>
        <p:spPr>
          <a:xfrm>
            <a:off x="1028682" y="8269244"/>
            <a:ext cx="19202418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Lucerne University of
Applied Sciences and Arts</a:t>
            </a:r>
          </a:p>
          <a:p>
            <a:r>
              <a:rPr lang="en-US" sz="2000" b="1" dirty="0"/>
              <a:t>Information Technology</a:t>
            </a:r>
          </a:p>
          <a:p>
            <a:r>
              <a:rPr lang="en-US" sz="2000" dirty="0"/>
              <a:t>Research</a:t>
            </a:r>
          </a:p>
          <a:p>
            <a:r>
              <a:rPr lang="en-US" sz="2000" b="1" dirty="0"/>
              <a:t>Prof. Dr. Thomas Koller</a:t>
            </a:r>
          </a:p>
          <a:p>
            <a:r>
              <a:rPr lang="en-US" sz="2000" dirty="0"/>
              <a:t>Lecturer</a:t>
            </a:r>
          </a:p>
          <a:p>
            <a:r>
              <a:rPr dirty="0"/>
              <a:t> </a:t>
            </a:r>
            <a:endParaRPr lang="en-US" sz="2000" dirty="0"/>
          </a:p>
          <a:p>
            <a:r>
              <a:rPr lang="en-US" sz="2000" dirty="0"/>
              <a:t>Phone direct +41 41 757 68 32</a:t>
            </a:r>
          </a:p>
          <a:p>
            <a:r>
              <a:rPr lang="en-US" sz="2000" dirty="0"/>
              <a:t>thomas.koller@hslu.ch</a:t>
            </a:r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62B297EE-EC28-4F45-9FF0-08A4D8D020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4AC0DD6D-4CF4-4A78-B952-E31DC1F10591}" type="datetime4">
              <a:rPr lang="de-CH" noProof="0" smtClean="0"/>
              <a:t>2. September 2023</a:t>
            </a:fld>
            <a:endParaRPr lang="de-CH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F73D3-61DF-487A-A095-9ABE52E7CF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3651250"/>
            <a:ext cx="22380918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D59327-8DF3-4838-BF12-61EBE9590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Master Title Format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83AD271-9F71-471D-B629-C308DC5F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2366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0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10E1B4C-3036-49EB-A887-FC02E8B5F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DB447725-99CD-4E6E-B683-DBE2B19BC321}" type="datetime4">
              <a:rPr lang="de-CH" smtClean="0"/>
              <a:t>2. September 2023</a:t>
            </a:fld>
            <a:endParaRPr lang="en-US"/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91A1E4F9-D2EB-417B-ABA1-D8FBB972D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502E79F-F928-4FF1-826D-3040EE940C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2366D33-6B6D-4D08-B2D6-4DB31ED8B4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3" name="Grafik 2" descr="Ein Bild, das Person, drinnen, Personen, Fenster enthält.&#10;&#10;Automatisch generierte Beschreibung">
            <a:extLst>
              <a:ext uri="{FF2B5EF4-FFF2-40B4-BE49-F238E27FC236}">
                <a16:creationId xmlns:a16="http://schemas.microsoft.com/office/drawing/2014/main" id="{A8DD6327-CF27-4713-80F9-CC74E21649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146" y="324"/>
            <a:ext cx="12192000" cy="12034058"/>
          </a:xfrm>
          <a:prstGeom prst="rect">
            <a:avLst/>
          </a:prstGeom>
        </p:spPr>
      </p:pic>
      <p:pic>
        <p:nvPicPr>
          <p:cNvPr id="17" name="Graphic 9">
            <a:extLst>
              <a:ext uri="{FF2B5EF4-FFF2-40B4-BE49-F238E27FC236}">
                <a16:creationId xmlns:a16="http://schemas.microsoft.com/office/drawing/2014/main" id="{B642A626-F67E-4DB6-A608-DAC42095F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19" name="DN|PlaceholderInline">
            <a:extLst>
              <a:ext uri="{FF2B5EF4-FFF2-40B4-BE49-F238E27FC236}">
                <a16:creationId xmlns:a16="http://schemas.microsoft.com/office/drawing/2014/main" id="{47C35E5B-306E-49BB-B498-62E97DFF5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198533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73D560A-B232-4CB0-B169-9A6D85C38E46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649F68-C7BE-4259-BF2D-4A9F666E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13FC0235-2CDC-4B9C-B13D-53F2B48EDB9A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95AFAE-55E5-478D-A95E-879A1567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en-US"/>
              <a:t>Page ‹Nr.›</a:t>
            </a:r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51250317-DAE9-4E04-800E-141E77359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6C1D0D-F2DD-42E2-A95A-04D30C04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8691695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E88974-0312-4EF7-957A-C28F7C1FFF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3" name="Grafik 2" descr="Ein Bild, das Person, Boden, Anzug, angezogen enthält.&#10;&#10;Automatisch generierte Beschreibung">
            <a:extLst>
              <a:ext uri="{FF2B5EF4-FFF2-40B4-BE49-F238E27FC236}">
                <a16:creationId xmlns:a16="http://schemas.microsoft.com/office/drawing/2014/main" id="{B92F74D8-57EF-4AA5-A030-8DF4ECC086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442" y="3412066"/>
            <a:ext cx="14231389" cy="10307782"/>
          </a:xfrm>
          <a:prstGeom prst="rect">
            <a:avLst/>
          </a:prstGeom>
        </p:spPr>
      </p:pic>
      <p:pic>
        <p:nvPicPr>
          <p:cNvPr id="17" name="Graphic 9">
            <a:extLst>
              <a:ext uri="{FF2B5EF4-FFF2-40B4-BE49-F238E27FC236}">
                <a16:creationId xmlns:a16="http://schemas.microsoft.com/office/drawing/2014/main" id="{3B9E0901-0117-44C9-AC18-E604A7A798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19" name="DN|PlaceholderInline">
            <a:extLst>
              <a:ext uri="{FF2B5EF4-FFF2-40B4-BE49-F238E27FC236}">
                <a16:creationId xmlns:a16="http://schemas.microsoft.com/office/drawing/2014/main" id="{0EDEF32B-EF22-44A6-A91B-2A5F2CC9BE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869169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9F79A9F-8F49-4CAF-915A-CC8B24CD5300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4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649F68-C7BE-4259-BF2D-4A9F666E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ED737751-9810-4E24-AB91-CC0E921F7543}" type="datetime4">
              <a:rPr lang="de-CH" smtClean="0"/>
              <a:t>2. September 2023</a:t>
            </a:fld>
            <a:endParaRPr lang="en-US"/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51250317-DAE9-4E04-800E-141E77359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6C1D0D-F2DD-42E2-A95A-04D30C04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6" y="3099816"/>
            <a:ext cx="11186826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E88974-0312-4EF7-957A-C28F7C1FFF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1118870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17" name="Graphic 9">
            <a:extLst>
              <a:ext uri="{FF2B5EF4-FFF2-40B4-BE49-F238E27FC236}">
                <a16:creationId xmlns:a16="http://schemas.microsoft.com/office/drawing/2014/main" id="{AE39048B-DD51-436E-ACD4-F28F6FBC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20" name="DN|PlaceholderInline">
            <a:extLst>
              <a:ext uri="{FF2B5EF4-FFF2-40B4-BE49-F238E27FC236}">
                <a16:creationId xmlns:a16="http://schemas.microsoft.com/office/drawing/2014/main" id="{637AC969-0E9F-459E-91B0-950F031421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198533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34AA5C-B0C7-4EE2-8FC4-CEF832E786A0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9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6CDA308-BFF4-4FDC-AADD-983E46A9C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979CBCBF-AF02-43B2-B73B-D784795A48B0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F8B39FE-F082-41ED-AC68-B14657D0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de-DE"/>
              <a:t>Page ‹Nr.›</a:t>
            </a:r>
          </a:p>
        </p:txBody>
      </p:sp>
      <p:sp>
        <p:nvSpPr>
          <p:cNvPr id="27" name="DN|PlaceholderInline">
            <a:extLst>
              <a:ext uri="{FF2B5EF4-FFF2-40B4-BE49-F238E27FC236}">
                <a16:creationId xmlns:a16="http://schemas.microsoft.com/office/drawing/2014/main" id="{85235B01-FE68-449D-97FD-66925BB567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198533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pic>
        <p:nvPicPr>
          <p:cNvPr id="24" name="Bild" descr="Bild">
            <a:extLst>
              <a:ext uri="{FF2B5EF4-FFF2-40B4-BE49-F238E27FC236}">
                <a16:creationId xmlns:a16="http://schemas.microsoft.com/office/drawing/2014/main" id="{DB676377-ABEC-4BEB-A623-F63C2CDA33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A1D44CE-5887-470D-BFE0-B5BB8E87017E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B7108CF8-F4E6-4367-BAE4-B12BBE5EA2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02862" y="1486528"/>
            <a:ext cx="10181138" cy="12229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49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10E1B4C-3036-49EB-A887-FC02E8B5F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DB447725-99CD-4E6E-B683-DBE2B19BC321}" type="datetime4">
              <a:rPr lang="de-CH" smtClean="0"/>
              <a:t>2. September 2023</a:t>
            </a:fld>
            <a:endParaRPr lang="en-US"/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91A1E4F9-D2EB-417B-ABA1-D8FBB972D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502E79F-F928-4FF1-826D-3040EE940C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2366D33-6B6D-4D08-B2D6-4DB31ED8B4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17" name="Graphic 9">
            <a:extLst>
              <a:ext uri="{FF2B5EF4-FFF2-40B4-BE49-F238E27FC236}">
                <a16:creationId xmlns:a16="http://schemas.microsoft.com/office/drawing/2014/main" id="{B642A626-F67E-4DB6-A608-DAC42095F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19" name="DN|PlaceholderInline">
            <a:extLst>
              <a:ext uri="{FF2B5EF4-FFF2-40B4-BE49-F238E27FC236}">
                <a16:creationId xmlns:a16="http://schemas.microsoft.com/office/drawing/2014/main" id="{47C35E5B-306E-49BB-B498-62E97DFF5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198533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73D560A-B232-4CB0-B169-9A6D85C38E46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705212B3-2E7F-4AF3-B1D0-F1750312E5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7855" y="0"/>
            <a:ext cx="12196145" cy="12034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8458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649F68-C7BE-4259-BF2D-4A9F666E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13FC0235-2CDC-4B9C-B13D-53F2B48EDB9A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95AFAE-55E5-478D-A95E-879A1567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en-US"/>
              <a:t>Page ‹Nr.›</a:t>
            </a:r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51250317-DAE9-4E04-800E-141E77359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6C1D0D-F2DD-42E2-A95A-04D30C04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8691695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 dirty="0"/>
              <a:t>Titles about a</a:t>
            </a:r>
            <a:br>
              <a:rPr lang="en-US" noProof="0" dirty="0"/>
            </a:br>
            <a:r>
              <a:rPr lang="en-US" noProof="0" dirty="0"/>
              <a:t>or multiple lines</a:t>
            </a:r>
            <a:endParaRPr lang="de-CH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E88974-0312-4EF7-957A-C28F7C1FFF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noProof="0"/>
              <a:t>Subtitles over one or more lines
</a:t>
            </a:r>
            <a:endParaRPr lang="de-CH" noProof="0" dirty="0"/>
          </a:p>
        </p:txBody>
      </p:sp>
      <p:pic>
        <p:nvPicPr>
          <p:cNvPr id="17" name="Graphic 9">
            <a:extLst>
              <a:ext uri="{FF2B5EF4-FFF2-40B4-BE49-F238E27FC236}">
                <a16:creationId xmlns:a16="http://schemas.microsoft.com/office/drawing/2014/main" id="{3B9E0901-0117-44C9-AC18-E604A7A798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38356"/>
          <a:stretch/>
        </p:blipFill>
        <p:spPr>
          <a:xfrm>
            <a:off x="865408" y="555932"/>
            <a:ext cx="4278091" cy="1027681"/>
          </a:xfrm>
          <a:prstGeom prst="rect">
            <a:avLst/>
          </a:prstGeom>
        </p:spPr>
      </p:pic>
      <p:sp>
        <p:nvSpPr>
          <p:cNvPr id="19" name="DN|PlaceholderInline">
            <a:extLst>
              <a:ext uri="{FF2B5EF4-FFF2-40B4-BE49-F238E27FC236}">
                <a16:creationId xmlns:a16="http://schemas.microsoft.com/office/drawing/2014/main" id="{0EDEF32B-EF22-44A6-A91B-2A5F2CC9BE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8691695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 i="0" baseline="0">
                <a:latin typeface="Verdana" panose="020B0604030504040204" pitchFamily="34" charset="0"/>
              </a:defRPr>
            </a:lvl1pPr>
          </a:lstStyle>
          <a:p>
            <a:pPr lvl="0"/>
            <a:r>
              <a:rPr lang="de-CH" noProof="0" dirty="0"/>
              <a:t>Information Technology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9F79A9F-8F49-4CAF-915A-CC8B24CD5300}"/>
              </a:ext>
            </a:extLst>
          </p:cNvPr>
          <p:cNvSpPr txBox="1">
            <a:spLocks/>
          </p:cNvSpPr>
          <p:nvPr userDrawn="1"/>
        </p:nvSpPr>
        <p:spPr>
          <a:xfrm>
            <a:off x="1091224" y="11374943"/>
            <a:ext cx="3357685" cy="3922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2. September 2023</a:t>
            </a:fld>
            <a:endParaRPr lang="en-US" sz="2000" dirty="0">
              <a:latin typeface="+mn-lt"/>
            </a:endParaRP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45501CE1-F515-41F8-BEC7-97E731C1EB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17442" y="3408218"/>
            <a:ext cx="14266558" cy="10307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8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E2C1980-F360-409F-8C22-405AEED439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3300" y="3651250"/>
            <a:ext cx="10195560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776978B-3B7A-48A0-9AB8-F10BB7D840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88655" y="3651251"/>
            <a:ext cx="10195560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4651F6-9DB8-4F1A-AD6F-6223CE48D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22380916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 dirty="0"/>
              <a:t>Insert title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82D6BC7-44B5-4D6D-B0DF-946ED8928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9809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55" userDrawn="1">
          <p15:clr>
            <a:srgbClr val="FBAE40"/>
          </p15:clr>
        </p15:guide>
        <p15:guide id="2" pos="8310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2300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300" y="1361139"/>
            <a:ext cx="22380916" cy="5931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Insert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2CB537B1-69DE-4CEE-8019-D5915636CA34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Page </a:t>
            </a:r>
            <a:fld id="{F6D6BDF2-272F-4256-ACF1-DEAEC48BAB7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22" name="HSLU_Wortmarke_Schwarz_rgb.pdf" descr="HSLU_Wortmarke_Schwarz_rgb.pdf">
            <a:extLst>
              <a:ext uri="{FF2B5EF4-FFF2-40B4-BE49-F238E27FC236}">
                <a16:creationId xmlns:a16="http://schemas.microsoft.com/office/drawing/2014/main" id="{90BD4B69-5471-4A66-BCA9-21E3F205EB2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03300" y="12692259"/>
            <a:ext cx="533401" cy="16649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555015-DBB3-4012-A862-2BCB9054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0" y="3651250"/>
            <a:ext cx="22380916" cy="8702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Mastertext</a:t>
            </a:r>
            <a:endParaRPr lang="en-US" dirty="0"/>
          </a:p>
          <a:p>
            <a:pPr lvl="0"/>
            <a:r>
              <a:rPr lang="en-US" dirty="0"/>
              <a:t>Copytext</a:t>
            </a:r>
          </a:p>
          <a:p>
            <a:pPr lvl="0"/>
            <a:r>
              <a:rPr lang="en-US" dirty="0"/>
              <a:t>Text (Level 1)</a:t>
            </a:r>
          </a:p>
          <a:p>
            <a:pPr lvl="1"/>
            <a:r>
              <a:rPr lang="de-CH" noProof="0" dirty="0"/>
              <a:t>First </a:t>
            </a:r>
            <a:r>
              <a:rPr lang="en-US" noProof="0" dirty="0"/>
              <a:t>level</a:t>
            </a:r>
            <a:r>
              <a:rPr lang="de-CH" noProof="0" dirty="0"/>
              <a:t> </a:t>
            </a:r>
            <a:r>
              <a:rPr lang="en-US" noProof="0" dirty="0"/>
              <a:t>of</a:t>
            </a:r>
            <a:r>
              <a:rPr lang="de-CH" noProof="0" dirty="0"/>
              <a:t> </a:t>
            </a:r>
            <a:r>
              <a:rPr lang="en-US" noProof="0" dirty="0"/>
              <a:t>enumeration</a:t>
            </a:r>
            <a:r>
              <a:rPr lang="de-CH" noProof="0" dirty="0"/>
              <a:t> (Level 2)</a:t>
            </a:r>
            <a:endParaRPr lang="en-US" dirty="0"/>
          </a:p>
          <a:p>
            <a:pPr lvl="2"/>
            <a:r>
              <a:rPr lang="de-CH" noProof="0" dirty="0"/>
              <a:t>Second </a:t>
            </a:r>
            <a:r>
              <a:rPr lang="en-US" noProof="0" dirty="0"/>
              <a:t>enumeration</a:t>
            </a:r>
            <a:r>
              <a:rPr lang="de-CH" noProof="0" dirty="0"/>
              <a:t> </a:t>
            </a:r>
            <a:r>
              <a:rPr lang="en-US" noProof="0" dirty="0"/>
              <a:t>level</a:t>
            </a:r>
            <a:r>
              <a:rPr lang="de-CH" noProof="0" dirty="0"/>
              <a:t> (Level 3)</a:t>
            </a:r>
            <a:endParaRPr lang="en-US" dirty="0"/>
          </a:p>
          <a:p>
            <a:pPr lvl="3"/>
            <a:r>
              <a:rPr lang="de-CH" noProof="0" dirty="0"/>
              <a:t>Text </a:t>
            </a:r>
            <a:r>
              <a:rPr lang="de-CH" noProof="0" dirty="0" err="1"/>
              <a:t>heading</a:t>
            </a:r>
            <a:r>
              <a:rPr lang="de-CH" noProof="0" dirty="0"/>
              <a:t> (Level 4)</a:t>
            </a:r>
            <a:endParaRPr lang="en-US" dirty="0"/>
          </a:p>
          <a:p>
            <a:pPr lvl="4"/>
            <a:r>
              <a:rPr lang="de-CH" noProof="0" dirty="0" err="1"/>
              <a:t>Smaller</a:t>
            </a:r>
            <a:r>
              <a:rPr lang="de-CH" noProof="0" dirty="0"/>
              <a:t>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layer</a:t>
            </a:r>
            <a:r>
              <a:rPr lang="de-CH" noProof="0" dirty="0"/>
              <a:t>, 24pt (Level 5)</a:t>
            </a:r>
            <a:endParaRPr lang="en-US" dirty="0"/>
          </a:p>
          <a:p>
            <a:pPr lvl="5"/>
            <a:r>
              <a:rPr lang="de-CH" noProof="0" dirty="0" err="1"/>
              <a:t>Smaller</a:t>
            </a:r>
            <a:r>
              <a:rPr lang="de-CH" noProof="0" dirty="0"/>
              <a:t> </a:t>
            </a:r>
            <a:r>
              <a:rPr lang="de-CH" noProof="0" dirty="0" err="1"/>
              <a:t>enumeration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r>
              <a:rPr lang="de-CH" noProof="0" dirty="0"/>
              <a:t> (Level 6)</a:t>
            </a:r>
            <a:endParaRPr lang="en-US" dirty="0"/>
          </a:p>
          <a:p>
            <a:pPr lvl="6"/>
            <a:r>
              <a:rPr lang="de-CH" noProof="0" dirty="0" err="1"/>
              <a:t>Smaller</a:t>
            </a:r>
            <a:r>
              <a:rPr lang="de-CH" noProof="0" dirty="0"/>
              <a:t> </a:t>
            </a:r>
            <a:r>
              <a:rPr lang="de-CH" noProof="0" dirty="0" err="1"/>
              <a:t>enumeration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r>
              <a:rPr lang="de-CH" noProof="0" dirty="0"/>
              <a:t> (Level 7)</a:t>
            </a:r>
            <a:endParaRPr lang="en-US" dirty="0"/>
          </a:p>
          <a:p>
            <a:pPr lvl="7"/>
            <a:r>
              <a:rPr lang="de-CH" noProof="0" dirty="0"/>
              <a:t>Text </a:t>
            </a:r>
            <a:r>
              <a:rPr lang="de-CH" noProof="0" dirty="0" err="1"/>
              <a:t>heading</a:t>
            </a:r>
            <a:r>
              <a:rPr lang="de-CH" noProof="0" dirty="0"/>
              <a:t> (Level 8)</a:t>
            </a:r>
            <a:endParaRPr lang="en-US" dirty="0"/>
          </a:p>
          <a:p>
            <a:pPr lvl="8"/>
            <a:r>
              <a:rPr lang="de-CH" noProof="0" dirty="0" err="1"/>
              <a:t>Annotations</a:t>
            </a:r>
            <a:r>
              <a:rPr lang="de-CH" noProof="0" dirty="0"/>
              <a:t> and </a:t>
            </a:r>
            <a:r>
              <a:rPr lang="de-CH" noProof="0" dirty="0" err="1"/>
              <a:t>fine</a:t>
            </a:r>
            <a:r>
              <a:rPr lang="de-CH" noProof="0" dirty="0"/>
              <a:t> </a:t>
            </a:r>
            <a:r>
              <a:rPr lang="de-CH" noProof="0" dirty="0" err="1"/>
              <a:t>print</a:t>
            </a:r>
            <a:r>
              <a:rPr lang="de-CH" noProof="0" dirty="0"/>
              <a:t> (Level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81" r:id="rId5"/>
    <p:sldLayoutId id="2147483683" r:id="rId6"/>
    <p:sldLayoutId id="2147483684" r:id="rId7"/>
    <p:sldLayoutId id="2147483685" r:id="rId8"/>
    <p:sldLayoutId id="2147483674" r:id="rId9"/>
    <p:sldLayoutId id="2147483675" r:id="rId10"/>
    <p:sldLayoutId id="2147483676" r:id="rId11"/>
    <p:sldLayoutId id="2147483677" r:id="rId12"/>
    <p:sldLayoutId id="2147483680" r:id="rId13"/>
    <p:sldLayoutId id="2147483679" r:id="rId14"/>
    <p:sldLayoutId id="2147483682" r:id="rId15"/>
    <p:sldLayoutId id="2147483678" r:id="rId16"/>
  </p:sldLayoutIdLst>
  <p:hf sldNum="0" hdr="0"/>
  <p:txStyles>
    <p:titleStyle>
      <a:lvl1pPr algn="l" defTabSz="1828800" rtl="0" eaLnBrk="1" latinLnBrk="0" hangingPunct="1">
        <a:lnSpc>
          <a:spcPct val="11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ct val="120000"/>
        </a:lnSpc>
        <a:spcBef>
          <a:spcPts val="2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521208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416" indent="-521208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-274320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indent="-274320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8100" userDrawn="1">
          <p15:clr>
            <a:srgbClr val="F26B43"/>
          </p15:clr>
        </p15:guide>
        <p15:guide id="3" pos="14732" userDrawn="1">
          <p15:clr>
            <a:srgbClr val="F26B43"/>
          </p15:clr>
        </p15:guide>
        <p15:guide id="4" pos="632" userDrawn="1">
          <p15:clr>
            <a:srgbClr val="F26B43"/>
          </p15:clr>
        </p15:guide>
        <p15:guide id="5" orient="horz" pos="924" userDrawn="1">
          <p15:clr>
            <a:srgbClr val="F26B43"/>
          </p15:clr>
        </p15:guide>
        <p15:guide id="6" orient="horz" pos="1320" userDrawn="1">
          <p15:clr>
            <a:srgbClr val="F26B43"/>
          </p15:clr>
        </p15:guide>
        <p15:guide id="7" orient="horz" pos="480" userDrawn="1">
          <p15:clr>
            <a:srgbClr val="F26B43"/>
          </p15:clr>
        </p15:guide>
        <p15:guide id="8" pos="3240" userDrawn="1">
          <p15:clr>
            <a:srgbClr val="F26B43"/>
          </p15:clr>
        </p15:guide>
        <p15:guide id="9" pos="12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Z78" TargetMode="External"/><Relationship Id="rId2" Type="http://schemas.openxmlformats.org/officeDocument/2006/relationships/hyperlink" Target="https://en.wikipedia.org/wiki/LZ77_and_LZ78#LZ78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empel-Ziv-Welch-Algorithmus" TargetMode="External"/><Relationship Id="rId2" Type="http://schemas.openxmlformats.org/officeDocument/2006/relationships/hyperlink" Target="https://en.wikipedia.org/wiki/Lempel%E2%80%93Ziv%E2%80%93Welch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uffman-Kodierung" TargetMode="External"/><Relationship Id="rId2" Type="http://schemas.openxmlformats.org/officeDocument/2006/relationships/hyperlink" Target="https://en.wikipedia.org/wiki/Huffman_coding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hyperlink" Target="https://de.wikipedia.org/wiki/Fourier-Analysis" TargetMode="External"/><Relationship Id="rId5" Type="http://schemas.openxmlformats.org/officeDocument/2006/relationships/hyperlink" Target="https://en.wikipedia.org/wiki/Fourier_analysis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-length_encod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.wikipedia.org/wiki/Laufl%C3%A4ngenkodieru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%C3%B6rterbuchkompression" TargetMode="External"/><Relationship Id="rId2" Type="http://schemas.openxmlformats.org/officeDocument/2006/relationships/hyperlink" Target="https://en.wikipedia.org/wiki/Dictionary_coder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Z77" TargetMode="External"/><Relationship Id="rId2" Type="http://schemas.openxmlformats.org/officeDocument/2006/relationships/hyperlink" Target="https://en.wikipedia.org/wiki/LZ77_and_LZ78#LZ77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1B68A700-C05B-4617-9CE4-515D06ECE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</p:spPr>
        <p:txBody>
          <a:bodyPr/>
          <a:lstStyle/>
          <a:p>
            <a:pPr>
              <a:spcAft>
                <a:spcPts val="600"/>
              </a:spcAft>
            </a:pPr>
            <a:fld id="{13FC0235-2CDC-4B9C-B13D-53F2B48EDB9A}" type="datetime4">
              <a:rPr lang="de-CH" smtClean="0"/>
              <a:pPr>
                <a:spcAft>
                  <a:spcPts val="600"/>
                </a:spcAft>
              </a:pPr>
              <a:t>2. September 2023</a:t>
            </a:fld>
            <a:endParaRPr lang="en-US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A87330D5-C372-4700-9779-07D880AEE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Page ‹Nr.›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562D89-7EAC-43CF-8123-D807E2AB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755" y="3099816"/>
            <a:ext cx="8691695" cy="1883664"/>
          </a:xfrm>
        </p:spPr>
        <p:txBody>
          <a:bodyPr anchor="b">
            <a:normAutofit/>
          </a:bodyPr>
          <a:lstStyle/>
          <a:p>
            <a:r>
              <a:rPr lang="en-US"/>
              <a:t>Computer Vision &amp; AI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0E31F03-CDF4-4D9D-BB92-46BA840C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300" y="5952744"/>
            <a:ext cx="5615214" cy="1886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SW 04: Image Compression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F2341C4-3F52-4A2D-A0F2-C2139A7B0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3301" y="10366913"/>
            <a:ext cx="8691695" cy="10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0A54EBC-1367-447B-9678-382593D423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9617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B902E5-1B7D-4A39-81E5-1C3DE0327E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F68206A-AEEF-4C68-AE7D-ABB82D9A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LZ78</a:t>
            </a:r>
            <a:r>
              <a:rPr lang="de-CH" dirty="0"/>
              <a:t>: </a:t>
            </a:r>
            <a:r>
              <a:rPr lang="de-CH" dirty="0" err="1"/>
              <a:t>Decompress</a:t>
            </a:r>
            <a:r>
              <a:rPr lang="de-CH" dirty="0"/>
              <a:t> (</a:t>
            </a:r>
            <a:r>
              <a:rPr lang="de-CH" dirty="0" err="1"/>
              <a:t>Decode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C17360-0B6B-4354-B9F8-50D14E98C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10</a:t>
            </a:fld>
            <a:endParaRPr lang="de-CH" dirty="0"/>
          </a:p>
        </p:txBody>
      </p:sp>
      <p:graphicFrame>
        <p:nvGraphicFramePr>
          <p:cNvPr id="9" name="Tabelle 20">
            <a:extLst>
              <a:ext uri="{FF2B5EF4-FFF2-40B4-BE49-F238E27FC236}">
                <a16:creationId xmlns:a16="http://schemas.microsoft.com/office/drawing/2014/main" id="{DA0425DB-CB28-4BAC-848A-E6A30A6CB6A7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42322892"/>
              </p:ext>
            </p:extLst>
          </p:nvPr>
        </p:nvGraphicFramePr>
        <p:xfrm>
          <a:off x="8710862" y="3656932"/>
          <a:ext cx="432009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45">
                  <a:extLst>
                    <a:ext uri="{9D8B030D-6E8A-4147-A177-3AD203B41FA5}">
                      <a16:colId xmlns:a16="http://schemas.microsoft.com/office/drawing/2014/main" val="3734048097"/>
                    </a:ext>
                  </a:extLst>
                </a:gridCol>
                <a:gridCol w="2160045">
                  <a:extLst>
                    <a:ext uri="{9D8B030D-6E8A-4147-A177-3AD203B41FA5}">
                      <a16:colId xmlns:a16="http://schemas.microsoft.com/office/drawing/2014/main" val="5434662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72484"/>
                  </a:ext>
                </a:extLst>
              </a:tr>
              <a:tr h="49636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552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(0,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(2, 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3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5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(2,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89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(4,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052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(6,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32149"/>
                  </a:ext>
                </a:extLst>
              </a:tr>
            </a:tbl>
          </a:graphicData>
        </a:graphic>
      </p:graphicFrame>
      <p:graphicFrame>
        <p:nvGraphicFramePr>
          <p:cNvPr id="10" name="Tabelle 11">
            <a:extLst>
              <a:ext uri="{FF2B5EF4-FFF2-40B4-BE49-F238E27FC236}">
                <a16:creationId xmlns:a16="http://schemas.microsoft.com/office/drawing/2014/main" id="{609D9255-A564-4F6E-A73B-5D1D8A812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638491"/>
              </p:ext>
            </p:extLst>
          </p:nvPr>
        </p:nvGraphicFramePr>
        <p:xfrm>
          <a:off x="13313694" y="3651250"/>
          <a:ext cx="647223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119">
                  <a:extLst>
                    <a:ext uri="{9D8B030D-6E8A-4147-A177-3AD203B41FA5}">
                      <a16:colId xmlns:a16="http://schemas.microsoft.com/office/drawing/2014/main" val="1759689816"/>
                    </a:ext>
                  </a:extLst>
                </a:gridCol>
                <a:gridCol w="3236119">
                  <a:extLst>
                    <a:ext uri="{9D8B030D-6E8A-4147-A177-3AD203B41FA5}">
                      <a16:colId xmlns:a16="http://schemas.microsoft.com/office/drawing/2014/main" val="25336324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dictionary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6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4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9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84460"/>
                  </a:ext>
                </a:extLst>
              </a:tr>
            </a:tbl>
          </a:graphicData>
        </a:graphic>
      </p:graphicFrame>
      <p:graphicFrame>
        <p:nvGraphicFramePr>
          <p:cNvPr id="12" name="Tabelle 20">
            <a:extLst>
              <a:ext uri="{FF2B5EF4-FFF2-40B4-BE49-F238E27FC236}">
                <a16:creationId xmlns:a16="http://schemas.microsoft.com/office/drawing/2014/main" id="{D323671F-C154-402F-92AF-085BA5519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667373"/>
              </p:ext>
            </p:extLst>
          </p:nvPr>
        </p:nvGraphicFramePr>
        <p:xfrm>
          <a:off x="19984453" y="3651250"/>
          <a:ext cx="340259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596">
                  <a:extLst>
                    <a:ext uri="{9D8B030D-6E8A-4147-A177-3AD203B41FA5}">
                      <a16:colId xmlns:a16="http://schemas.microsoft.com/office/drawing/2014/main" val="3734048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7248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552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3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5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89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052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32149"/>
                  </a:ext>
                </a:extLst>
              </a:tr>
            </a:tbl>
          </a:graphicData>
        </a:graphic>
      </p:graphicFrame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700F6B6-A14C-43E9-8095-930931E56C35}"/>
              </a:ext>
            </a:extLst>
          </p:cNvPr>
          <p:cNvSpPr txBox="1">
            <a:spLocks/>
          </p:cNvSpPr>
          <p:nvPr/>
        </p:nvSpPr>
        <p:spPr>
          <a:xfrm>
            <a:off x="1003300" y="3651250"/>
            <a:ext cx="6472238" cy="870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substrings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dictionary</a:t>
            </a:r>
            <a:r>
              <a:rPr lang="de-CH" dirty="0"/>
              <a:t>: "..."</a:t>
            </a:r>
            <a:br>
              <a:rPr lang="de-CH" dirty="0"/>
            </a:br>
            <a:r>
              <a:rPr lang="de-CH" dirty="0" err="1"/>
              <a:t>character</a:t>
            </a:r>
            <a:r>
              <a:rPr lang="de-CH" dirty="0"/>
              <a:t> </a:t>
            </a:r>
            <a:r>
              <a:rPr lang="de-CH" dirty="0" err="1"/>
              <a:t>fromcode</a:t>
            </a:r>
            <a:r>
              <a:rPr lang="de-CH" dirty="0"/>
              <a:t>: '.'</a:t>
            </a:r>
          </a:p>
          <a:p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added</a:t>
            </a:r>
            <a:br>
              <a:rPr lang="de-CH" dirty="0"/>
            </a:b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dictionary</a:t>
            </a:r>
            <a:r>
              <a:rPr lang="de-CH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, 'b'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"b" at </a:t>
            </a:r>
            <a:r>
              <a:rPr lang="de-CH" dirty="0" err="1"/>
              <a:t>index</a:t>
            </a:r>
            <a:r>
              <a:rPr lang="de-CH" dirty="0"/>
              <a:t> 2,  'c'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</a:t>
            </a:r>
            <a:r>
              <a:rPr lang="de-CH" dirty="0" err="1"/>
              <a:t>bc</a:t>
            </a:r>
            <a:r>
              <a:rPr lang="de-CH" dirty="0"/>
              <a:t>" at </a:t>
            </a:r>
            <a:r>
              <a:rPr lang="de-CH" dirty="0" err="1"/>
              <a:t>index</a:t>
            </a:r>
            <a:r>
              <a:rPr lang="de-CH" dirty="0"/>
              <a:t> 3,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"b" at </a:t>
            </a:r>
            <a:r>
              <a:rPr lang="de-CH" dirty="0" err="1"/>
              <a:t>index</a:t>
            </a:r>
            <a:r>
              <a:rPr lang="de-CH" dirty="0"/>
              <a:t> 2,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</a:t>
            </a:r>
            <a:r>
              <a:rPr lang="de-CH" dirty="0" err="1"/>
              <a:t>bca</a:t>
            </a:r>
            <a:r>
              <a:rPr lang="de-CH" dirty="0"/>
              <a:t>" at </a:t>
            </a:r>
            <a:r>
              <a:rPr lang="de-CH" dirty="0" err="1"/>
              <a:t>index</a:t>
            </a:r>
            <a:r>
              <a:rPr lang="de-CH" dirty="0"/>
              <a:t> 4,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</a:t>
            </a:r>
            <a:r>
              <a:rPr lang="de-CH" dirty="0" err="1"/>
              <a:t>bcaa</a:t>
            </a:r>
            <a:r>
              <a:rPr lang="de-CH" dirty="0"/>
              <a:t>" at </a:t>
            </a:r>
            <a:r>
              <a:rPr lang="de-CH" dirty="0" err="1"/>
              <a:t>index</a:t>
            </a:r>
            <a:r>
              <a:rPr lang="de-CH" dirty="0"/>
              <a:t> 6, 'b'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endParaRPr lang="en-US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39E2BD51-BC7D-4938-A49B-54990ABC444D}"/>
              </a:ext>
            </a:extLst>
          </p:cNvPr>
          <p:cNvSpPr txBox="1">
            <a:spLocks/>
          </p:cNvSpPr>
          <p:nvPr/>
        </p:nvSpPr>
        <p:spPr>
          <a:xfrm>
            <a:off x="13047380" y="11643600"/>
            <a:ext cx="10339670" cy="12270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en.wikipedia.org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LZ77_and_LZ78#LZ78</a:t>
            </a:r>
            <a:br>
              <a:rPr lang="de-CH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de.wikipedia.org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LZ78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2DA5E4-4A7B-49FD-8774-8A56EB88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51842" y="12673627"/>
            <a:ext cx="3053396" cy="185482"/>
          </a:xfrm>
        </p:spPr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3E79C40-E5F4-433A-AC9C-94D45EFFE8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8654740"/>
              </p:ext>
            </p:extLst>
          </p:nvPr>
        </p:nvGraphicFramePr>
        <p:xfrm>
          <a:off x="12185650" y="1502501"/>
          <a:ext cx="11195050" cy="108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89">
                  <a:extLst>
                    <a:ext uri="{9D8B030D-6E8A-4147-A177-3AD203B41FA5}">
                      <a16:colId xmlns:a16="http://schemas.microsoft.com/office/drawing/2014/main" val="796723616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127305593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3341311792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val="408315943"/>
                    </a:ext>
                  </a:extLst>
                </a:gridCol>
                <a:gridCol w="2017032">
                  <a:extLst>
                    <a:ext uri="{9D8B030D-6E8A-4147-A177-3AD203B41FA5}">
                      <a16:colId xmlns:a16="http://schemas.microsoft.com/office/drawing/2014/main" val="3915317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LW+CC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4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 /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r</a:t>
                      </a:r>
                      <a:r>
                        <a:rPr lang="de-CH" dirty="0"/>
                        <a:t> /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256: </a:t>
                      </a:r>
                      <a:r>
                        <a:rPr lang="de-CH" dirty="0" err="1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a</a:t>
                      </a:r>
                      <a:r>
                        <a:rPr lang="de-CH" dirty="0"/>
                        <a:t> 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257: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b</a:t>
                      </a:r>
                      <a:r>
                        <a:rPr lang="de-CH" dirty="0"/>
                        <a:t> /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258: </a:t>
                      </a:r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a</a:t>
                      </a:r>
                      <a:r>
                        <a:rPr lang="de-CH" dirty="0"/>
                        <a:t> /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259: </a:t>
                      </a:r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r</a:t>
                      </a:r>
                      <a:r>
                        <a:rPr lang="de-CH" dirty="0"/>
                        <a:t> 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260: </a:t>
                      </a:r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5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 / </a:t>
                      </a:r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9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 err="1"/>
                        <a:t>ba</a:t>
                      </a:r>
                      <a:r>
                        <a:rPr lang="de-CH" dirty="0"/>
                        <a:t> /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261: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0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 / </a:t>
                      </a:r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9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 err="1"/>
                        <a:t>rb</a:t>
                      </a:r>
                      <a:r>
                        <a:rPr lang="de-CH" dirty="0"/>
                        <a:t> /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262: </a:t>
                      </a:r>
                      <a:r>
                        <a:rPr lang="de-CH" dirty="0" err="1"/>
                        <a:t>rba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 / </a:t>
                      </a:r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 err="1"/>
                        <a:t>ar</a:t>
                      </a:r>
                      <a:r>
                        <a:rPr lang="de-CH" dirty="0"/>
                        <a:t> 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263: </a:t>
                      </a:r>
                      <a:r>
                        <a:rPr lang="de-CH" dirty="0" err="1"/>
                        <a:t>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0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 / </a:t>
                      </a:r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r>
                        <a:rPr lang="de-CH" dirty="0"/>
                        <a:t> /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8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bar</a:t>
                      </a:r>
                      <a:r>
                        <a:rPr lang="de-CH" dirty="0"/>
                        <a:t> /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264: </a:t>
                      </a:r>
                      <a:r>
                        <a:rPr lang="de-CH" dirty="0" err="1"/>
                        <a:t>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u="sng" dirty="0"/>
                        <a:t>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8815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8483B981-21D3-42D7-939F-F94CE2FA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1361139"/>
            <a:ext cx="22380916" cy="1917215"/>
          </a:xfrm>
        </p:spPr>
        <p:txBody>
          <a:bodyPr/>
          <a:lstStyle/>
          <a:p>
            <a:r>
              <a:rPr lang="de-CH" dirty="0" err="1"/>
              <a:t>LZW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 err="1"/>
              <a:t>Compress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Encode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A7D41-B4C2-405A-9199-8C405986D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80ACF4-4767-4BFC-AB79-38E3D660888F}"/>
              </a:ext>
            </a:extLst>
          </p:cNvPr>
          <p:cNvSpPr/>
          <p:nvPr/>
        </p:nvSpPr>
        <p:spPr>
          <a:xfrm>
            <a:off x="4689918" y="1496047"/>
            <a:ext cx="2993571" cy="599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/>
              <a:t>CC </a:t>
            </a:r>
            <a:r>
              <a:rPr lang="en-US" sz="2000" dirty="0">
                <a:latin typeface="Symbol" panose="05050102010706020507" pitchFamily="18" charset="2"/>
              </a:rPr>
              <a:t>¬</a:t>
            </a:r>
            <a:r>
              <a:rPr lang="de-CH" sz="2000" dirty="0"/>
              <a:t> </a:t>
            </a:r>
            <a:r>
              <a:rPr lang="de-CH" sz="2000" dirty="0" err="1"/>
              <a:t>NextC</a:t>
            </a:r>
            <a:endParaRPr lang="en-US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2F3E41-4D77-4A0D-B805-8D79E95387C9}"/>
              </a:ext>
            </a:extLst>
          </p:cNvPr>
          <p:cNvSpPr/>
          <p:nvPr/>
        </p:nvSpPr>
        <p:spPr>
          <a:xfrm>
            <a:off x="7657518" y="4977346"/>
            <a:ext cx="2993571" cy="599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/>
              <a:t>LW + CC </a:t>
            </a:r>
            <a:r>
              <a:rPr lang="en-US" sz="2000" dirty="0">
                <a:latin typeface="Symbol" panose="05050102010706020507" pitchFamily="18" charset="2"/>
              </a:rPr>
              <a:t>®</a:t>
            </a:r>
            <a:r>
              <a:rPr lang="en-US" sz="2000" dirty="0">
                <a:latin typeface="MS Shell Dlg 2" panose="020B0604030504040204" pitchFamily="34" charset="0"/>
              </a:rPr>
              <a:t> </a:t>
            </a:r>
            <a:r>
              <a:rPr lang="de-CH" sz="2000" dirty="0" err="1"/>
              <a:t>Dict</a:t>
            </a:r>
            <a:endParaRPr lang="en-US" sz="2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2D528E-6119-4DCE-840F-4A0CBC57A505}"/>
              </a:ext>
            </a:extLst>
          </p:cNvPr>
          <p:cNvSpPr/>
          <p:nvPr/>
        </p:nvSpPr>
        <p:spPr>
          <a:xfrm>
            <a:off x="4660378" y="12210026"/>
            <a:ext cx="2993571" cy="63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 err="1"/>
              <a:t>index</a:t>
            </a:r>
            <a:r>
              <a:rPr lang="de-CH" sz="2000" dirty="0"/>
              <a:t> (LW) </a:t>
            </a:r>
            <a:r>
              <a:rPr lang="en-US" sz="2000" dirty="0">
                <a:latin typeface="Symbol" panose="05050102010706020507" pitchFamily="18" charset="2"/>
              </a:rPr>
              <a:t>®</a:t>
            </a:r>
            <a:r>
              <a:rPr lang="de-CH" sz="2000" dirty="0"/>
              <a:t> Out</a:t>
            </a:r>
            <a:endParaRPr lang="en-US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8594CB0-7905-48A7-8BF8-208D5862C422}"/>
              </a:ext>
            </a:extLst>
          </p:cNvPr>
          <p:cNvSpPr/>
          <p:nvPr/>
        </p:nvSpPr>
        <p:spPr>
          <a:xfrm>
            <a:off x="7657517" y="7689675"/>
            <a:ext cx="2993571" cy="63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/>
              <a:t>LW </a:t>
            </a:r>
            <a:r>
              <a:rPr lang="en-US" sz="2000" dirty="0">
                <a:latin typeface="Symbol" panose="05050102010706020507" pitchFamily="18" charset="2"/>
              </a:rPr>
              <a:t>¬</a:t>
            </a:r>
            <a:r>
              <a:rPr lang="de-CH" sz="2000" dirty="0"/>
              <a:t> CC</a:t>
            </a:r>
            <a:endParaRPr lang="en-US" sz="2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3C761F-79AE-467B-B288-5A474E0C3E2E}"/>
              </a:ext>
            </a:extLst>
          </p:cNvPr>
          <p:cNvSpPr/>
          <p:nvPr/>
        </p:nvSpPr>
        <p:spPr>
          <a:xfrm>
            <a:off x="1617450" y="6306597"/>
            <a:ext cx="2993571" cy="65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/>
              <a:t>LW </a:t>
            </a:r>
            <a:r>
              <a:rPr lang="en-US" sz="2000" dirty="0">
                <a:latin typeface="Symbol" panose="05050102010706020507" pitchFamily="18" charset="2"/>
              </a:rPr>
              <a:t>¬</a:t>
            </a:r>
            <a:r>
              <a:rPr lang="de-CH" sz="2000" dirty="0"/>
              <a:t> LW + CC</a:t>
            </a:r>
            <a:endParaRPr lang="en-US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0DE3B7-F3F9-413F-A22B-0633F1F1098E}"/>
              </a:ext>
            </a:extLst>
          </p:cNvPr>
          <p:cNvSpPr/>
          <p:nvPr/>
        </p:nvSpPr>
        <p:spPr>
          <a:xfrm>
            <a:off x="7630789" y="6306597"/>
            <a:ext cx="2993571" cy="65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 err="1"/>
              <a:t>index</a:t>
            </a:r>
            <a:r>
              <a:rPr lang="de-CH" sz="2000" dirty="0"/>
              <a:t> (LW) </a:t>
            </a:r>
            <a:r>
              <a:rPr lang="en-US" sz="2000" dirty="0">
                <a:latin typeface="Symbol" panose="05050102010706020507" pitchFamily="18" charset="2"/>
              </a:rPr>
              <a:t>®</a:t>
            </a:r>
            <a:r>
              <a:rPr lang="de-CH" sz="2000" dirty="0"/>
              <a:t> Out</a:t>
            </a:r>
            <a:endParaRPr lang="en-US" sz="2000" dirty="0"/>
          </a:p>
        </p:txBody>
      </p:sp>
      <p:sp>
        <p:nvSpPr>
          <p:cNvPr id="14" name="Raute 13">
            <a:extLst>
              <a:ext uri="{FF2B5EF4-FFF2-40B4-BE49-F238E27FC236}">
                <a16:creationId xmlns:a16="http://schemas.microsoft.com/office/drawing/2014/main" id="{B7291471-E880-4F97-A4F3-B3F6E122CB93}"/>
              </a:ext>
            </a:extLst>
          </p:cNvPr>
          <p:cNvSpPr/>
          <p:nvPr/>
        </p:nvSpPr>
        <p:spPr>
          <a:xfrm>
            <a:off x="4612017" y="2950755"/>
            <a:ext cx="3149374" cy="18310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de-CH" sz="2000" dirty="0"/>
              <a:t>LW + CC </a:t>
            </a:r>
            <a:r>
              <a:rPr lang="en-US" sz="2000" dirty="0">
                <a:latin typeface="Symbol" panose="05050102010706020507" pitchFamily="18" charset="2"/>
              </a:rPr>
              <a:t>Î</a:t>
            </a:r>
            <a:r>
              <a:rPr lang="en-US" sz="2000" dirty="0">
                <a:latin typeface="MS Shell Dlg 2" panose="020B0604030504040204" pitchFamily="34" charset="0"/>
              </a:rPr>
              <a:t> </a:t>
            </a:r>
            <a:r>
              <a:rPr lang="de-CH" sz="2000" dirty="0" err="1"/>
              <a:t>Dict</a:t>
            </a:r>
            <a:r>
              <a:rPr lang="de-CH" sz="2000" dirty="0"/>
              <a:t>?</a:t>
            </a:r>
            <a:endParaRPr lang="en-US" sz="2000" dirty="0"/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ECF01F99-30D5-4729-808A-0CC82975F8C7}"/>
              </a:ext>
            </a:extLst>
          </p:cNvPr>
          <p:cNvSpPr/>
          <p:nvPr/>
        </p:nvSpPr>
        <p:spPr>
          <a:xfrm>
            <a:off x="4603395" y="9685469"/>
            <a:ext cx="3149374" cy="18310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sz="2000" dirty="0" err="1"/>
              <a:t>EOF</a:t>
            </a:r>
            <a:r>
              <a:rPr lang="de-CH" sz="2000" dirty="0"/>
              <a:t>?</a:t>
            </a:r>
            <a:endParaRPr lang="en-US" sz="20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2FDA86A-1DC9-421E-BADC-79E14F3FACC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186704" y="2095500"/>
            <a:ext cx="0" cy="85525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59ABE59-EFFE-4FDD-B13C-A953467C2F0E}"/>
              </a:ext>
            </a:extLst>
          </p:cNvPr>
          <p:cNvCxnSpPr>
            <a:cxnSpLocks/>
          </p:cNvCxnSpPr>
          <p:nvPr/>
        </p:nvCxnSpPr>
        <p:spPr>
          <a:xfrm>
            <a:off x="6178082" y="9091440"/>
            <a:ext cx="0" cy="61462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3BC82A11-9A74-4300-BBDA-DFC4A463C84E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7761391" y="3866289"/>
            <a:ext cx="1392913" cy="1111057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E034796-8D34-4FF5-B5F3-5029ABD26340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>
          <a:xfrm rot="10800000" flipV="1">
            <a:off x="3114237" y="3866289"/>
            <a:ext cx="1497781" cy="2440308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64598F-B9CB-4E54-9CCB-4F5DF483A3C3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6157164" y="11516536"/>
            <a:ext cx="20918" cy="69349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A8D5321-D323-4B1B-81A6-9BDBAB94B6D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27574" y="5576799"/>
            <a:ext cx="1" cy="72979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0B0266-8BEE-4858-95B4-58AF2D1DCD9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54302" y="6959876"/>
            <a:ext cx="1" cy="72979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D3BE6B3-AB09-43E2-A8B1-3888F4414323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16200000" flipH="1">
            <a:off x="5450767" y="4623344"/>
            <a:ext cx="1367005" cy="6040067"/>
          </a:xfrm>
          <a:prstGeom prst="bentConnector3">
            <a:avLst>
              <a:gd name="adj1" fmla="val 1536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7B68CB1-BC09-4B8A-9A53-2664A0E1A23A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H="1" flipV="1">
            <a:off x="7683489" y="1795774"/>
            <a:ext cx="69280" cy="8805229"/>
          </a:xfrm>
          <a:prstGeom prst="bentConnector3">
            <a:avLst>
              <a:gd name="adj1" fmla="val -505782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0659632-FC4E-4DFC-A189-A05E3347B505}"/>
              </a:ext>
            </a:extLst>
          </p:cNvPr>
          <p:cNvSpPr txBox="1"/>
          <p:nvPr/>
        </p:nvSpPr>
        <p:spPr>
          <a:xfrm>
            <a:off x="3792473" y="3270655"/>
            <a:ext cx="867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/>
              <a:t>yes</a:t>
            </a:r>
            <a:endParaRPr lang="en-US" sz="20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C49E8EF-093B-4B35-A97B-E94B5EC447A9}"/>
              </a:ext>
            </a:extLst>
          </p:cNvPr>
          <p:cNvSpPr txBox="1"/>
          <p:nvPr/>
        </p:nvSpPr>
        <p:spPr>
          <a:xfrm>
            <a:off x="7677940" y="3288155"/>
            <a:ext cx="867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/>
              <a:t>no</a:t>
            </a:r>
            <a:endParaRPr lang="en-US" sz="20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6EAACB8-F145-42B3-BA50-4B970246D219}"/>
              </a:ext>
            </a:extLst>
          </p:cNvPr>
          <p:cNvSpPr txBox="1"/>
          <p:nvPr/>
        </p:nvSpPr>
        <p:spPr>
          <a:xfrm>
            <a:off x="6134269" y="11537135"/>
            <a:ext cx="867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/>
              <a:t>yes</a:t>
            </a:r>
            <a:endParaRPr lang="en-US" sz="20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C6043D0-37D9-45AE-A9D3-D1F5CC421273}"/>
              </a:ext>
            </a:extLst>
          </p:cNvPr>
          <p:cNvSpPr txBox="1"/>
          <p:nvPr/>
        </p:nvSpPr>
        <p:spPr>
          <a:xfrm>
            <a:off x="7630789" y="10062540"/>
            <a:ext cx="867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01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F859CC-5514-4D8B-8FFA-53590D9684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578C7-1CC1-4B2C-BD34-C7E78D974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0596" y="3569362"/>
            <a:ext cx="10195560" cy="8702675"/>
          </a:xfrm>
        </p:spPr>
        <p:txBody>
          <a:bodyPr/>
          <a:lstStyle/>
          <a:p>
            <a:r>
              <a:rPr lang="de-CH" dirty="0"/>
              <a:t>code </a:t>
            </a:r>
            <a:r>
              <a:rPr lang="en-US" sz="3200" dirty="0">
                <a:latin typeface="Symbol" panose="05050102010706020507" pitchFamily="18" charset="2"/>
              </a:rPr>
              <a:t>¬</a:t>
            </a:r>
            <a:r>
              <a:rPr lang="de-CH" dirty="0"/>
              <a:t> </a:t>
            </a:r>
            <a:r>
              <a:rPr lang="de-CH" dirty="0" err="1"/>
              <a:t>NextCode</a:t>
            </a:r>
            <a:br>
              <a:rPr lang="de-CH" dirty="0"/>
            </a:br>
            <a:r>
              <a:rPr lang="de-CH" dirty="0"/>
              <a:t>w </a:t>
            </a:r>
            <a:r>
              <a:rPr lang="en-US" sz="3200" dirty="0">
                <a:latin typeface="Symbol" panose="05050102010706020507" pitchFamily="18" charset="2"/>
              </a:rPr>
              <a:t>¬</a:t>
            </a:r>
            <a:r>
              <a:rPr lang="de-CH" dirty="0"/>
              <a:t> </a:t>
            </a:r>
            <a:r>
              <a:rPr lang="de-CH" dirty="0" err="1"/>
              <a:t>Dict</a:t>
            </a:r>
            <a:r>
              <a:rPr lang="de-CH" dirty="0"/>
              <a:t> [code]</a:t>
            </a:r>
            <a:br>
              <a:rPr lang="de-CH" dirty="0"/>
            </a:br>
            <a:r>
              <a:rPr lang="de-CH" dirty="0"/>
              <a:t>w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de-CH" dirty="0"/>
              <a:t> Out</a:t>
            </a:r>
          </a:p>
          <a:p>
            <a:r>
              <a:rPr lang="de-CH" dirty="0" err="1"/>
              <a:t>while</a:t>
            </a:r>
            <a:r>
              <a:rPr lang="de-CH" dirty="0"/>
              <a:t> (code </a:t>
            </a:r>
            <a:r>
              <a:rPr lang="en-US" sz="3600" dirty="0">
                <a:latin typeface="Symbol" panose="05050102010706020507" pitchFamily="18" charset="2"/>
              </a:rPr>
              <a:t>¬</a:t>
            </a:r>
            <a:r>
              <a:rPr lang="de-CH" dirty="0"/>
              <a:t> </a:t>
            </a:r>
            <a:r>
              <a:rPr lang="de-CH" dirty="0" err="1"/>
              <a:t>NextCode</a:t>
            </a:r>
            <a:r>
              <a:rPr lang="de-CH" dirty="0"/>
              <a:t>) {</a:t>
            </a:r>
            <a:br>
              <a:rPr lang="de-CH" dirty="0"/>
            </a:br>
            <a:r>
              <a:rPr lang="de-CH" dirty="0"/>
              <a:t>    </a:t>
            </a:r>
            <a:r>
              <a:rPr lang="de-CH" dirty="0" err="1"/>
              <a:t>if</a:t>
            </a:r>
            <a:r>
              <a:rPr lang="de-CH" dirty="0"/>
              <a:t> (code </a:t>
            </a:r>
            <a:r>
              <a:rPr lang="en-US" sz="3200" dirty="0">
                <a:latin typeface="Symbol" panose="05050102010706020507" pitchFamily="18" charset="2"/>
              </a:rPr>
              <a:t>Î</a:t>
            </a:r>
            <a:r>
              <a:rPr lang="de-CH" dirty="0"/>
              <a:t> </a:t>
            </a:r>
            <a:r>
              <a:rPr lang="de-CH" dirty="0" err="1"/>
              <a:t>Dict</a:t>
            </a:r>
            <a:r>
              <a:rPr lang="de-CH" dirty="0"/>
              <a:t>) {</a:t>
            </a:r>
            <a:br>
              <a:rPr lang="de-CH" dirty="0"/>
            </a:br>
            <a:r>
              <a:rPr lang="de-CH" dirty="0"/>
              <a:t>        </a:t>
            </a:r>
            <a:r>
              <a:rPr lang="de-CH" dirty="0" err="1"/>
              <a:t>tmp</a:t>
            </a:r>
            <a:r>
              <a:rPr lang="de-CH" dirty="0"/>
              <a:t> </a:t>
            </a:r>
            <a:r>
              <a:rPr lang="en-US" sz="3200" dirty="0">
                <a:latin typeface="Symbol" panose="05050102010706020507" pitchFamily="18" charset="2"/>
              </a:rPr>
              <a:t>¬</a:t>
            </a:r>
            <a:r>
              <a:rPr lang="de-CH" dirty="0"/>
              <a:t> w</a:t>
            </a:r>
            <a:br>
              <a:rPr lang="de-CH" dirty="0"/>
            </a:br>
            <a:r>
              <a:rPr lang="de-CH" dirty="0"/>
              <a:t>        w </a:t>
            </a:r>
            <a:r>
              <a:rPr lang="en-US" sz="3200" dirty="0">
                <a:latin typeface="Symbol" panose="05050102010706020507" pitchFamily="18" charset="2"/>
              </a:rPr>
              <a:t>¬</a:t>
            </a:r>
            <a:r>
              <a:rPr lang="de-CH" dirty="0"/>
              <a:t> </a:t>
            </a:r>
            <a:r>
              <a:rPr lang="de-CH" dirty="0" err="1"/>
              <a:t>Dict</a:t>
            </a:r>
            <a:r>
              <a:rPr lang="de-CH" dirty="0"/>
              <a:t> (code)</a:t>
            </a:r>
            <a:br>
              <a:rPr lang="de-CH" dirty="0"/>
            </a:br>
            <a:r>
              <a:rPr lang="de-CH" dirty="0"/>
              <a:t>        </a:t>
            </a:r>
            <a:r>
              <a:rPr lang="de-CH" dirty="0" err="1"/>
              <a:t>tmp</a:t>
            </a:r>
            <a:r>
              <a:rPr lang="de-CH" dirty="0"/>
              <a:t> + w [0]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de-CH" dirty="0"/>
              <a:t> </a:t>
            </a:r>
            <a:r>
              <a:rPr lang="de-CH" dirty="0" err="1"/>
              <a:t>Dict</a:t>
            </a:r>
            <a:br>
              <a:rPr lang="de-CH" dirty="0"/>
            </a:br>
            <a:r>
              <a:rPr lang="de-CH" dirty="0"/>
              <a:t>    } </a:t>
            </a:r>
            <a:r>
              <a:rPr lang="de-CH" dirty="0" err="1"/>
              <a:t>else</a:t>
            </a:r>
            <a:r>
              <a:rPr lang="de-CH" dirty="0"/>
              <a:t> {</a:t>
            </a:r>
            <a:br>
              <a:rPr lang="de-CH" dirty="0"/>
            </a:br>
            <a:r>
              <a:rPr lang="de-CH" dirty="0"/>
              <a:t>        w + w [0]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de-CH" dirty="0"/>
              <a:t> </a:t>
            </a:r>
            <a:r>
              <a:rPr lang="de-CH" dirty="0" err="1"/>
              <a:t>Dict</a:t>
            </a:r>
            <a:br>
              <a:rPr lang="de-CH" dirty="0"/>
            </a:br>
            <a:r>
              <a:rPr lang="de-CH" dirty="0"/>
              <a:t>        w </a:t>
            </a:r>
            <a:r>
              <a:rPr lang="en-US" sz="3200" dirty="0">
                <a:latin typeface="Symbol" panose="05050102010706020507" pitchFamily="18" charset="2"/>
              </a:rPr>
              <a:t>¬</a:t>
            </a:r>
            <a:r>
              <a:rPr lang="de-CH" dirty="0"/>
              <a:t> </a:t>
            </a:r>
            <a:r>
              <a:rPr lang="de-CH" dirty="0" err="1"/>
              <a:t>Dict</a:t>
            </a:r>
            <a:r>
              <a:rPr lang="de-CH" dirty="0"/>
              <a:t> (code)</a:t>
            </a:r>
            <a:br>
              <a:rPr lang="de-CH" dirty="0"/>
            </a:br>
            <a:r>
              <a:rPr lang="de-CH" dirty="0"/>
              <a:t>    }</a:t>
            </a:r>
            <a:br>
              <a:rPr lang="de-CH" dirty="0"/>
            </a:br>
            <a:r>
              <a:rPr lang="de-CH" dirty="0"/>
              <a:t>    w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de-CH" dirty="0"/>
              <a:t> Out</a:t>
            </a:r>
            <a:br>
              <a:rPr lang="de-CH" dirty="0"/>
            </a:br>
            <a:r>
              <a:rPr lang="de-CH" dirty="0"/>
              <a:t>}</a:t>
            </a:r>
            <a:endParaRPr lang="en-US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461A365-8A99-4303-9C94-446ADD4FFB2A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46293022"/>
              </p:ext>
            </p:extLst>
          </p:nvPr>
        </p:nvGraphicFramePr>
        <p:xfrm>
          <a:off x="11199814" y="3651250"/>
          <a:ext cx="12184060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867">
                  <a:extLst>
                    <a:ext uri="{9D8B030D-6E8A-4147-A177-3AD203B41FA5}">
                      <a16:colId xmlns:a16="http://schemas.microsoft.com/office/drawing/2014/main" val="1662445138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895435897"/>
                    </a:ext>
                  </a:extLst>
                </a:gridCol>
                <a:gridCol w="2101755">
                  <a:extLst>
                    <a:ext uri="{9D8B030D-6E8A-4147-A177-3AD203B41FA5}">
                      <a16:colId xmlns:a16="http://schemas.microsoft.com/office/drawing/2014/main" val="535362043"/>
                    </a:ext>
                  </a:extLst>
                </a:gridCol>
                <a:gridCol w="3573462">
                  <a:extLst>
                    <a:ext uri="{9D8B030D-6E8A-4147-A177-3AD203B41FA5}">
                      <a16:colId xmlns:a16="http://schemas.microsoft.com/office/drawing/2014/main" val="1107533346"/>
                    </a:ext>
                  </a:extLst>
                </a:gridCol>
                <a:gridCol w="2436812">
                  <a:extLst>
                    <a:ext uri="{9D8B030D-6E8A-4147-A177-3AD203B41FA5}">
                      <a16:colId xmlns:a16="http://schemas.microsoft.com/office/drawing/2014/main" val="239881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3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256: </a:t>
                      </a:r>
                      <a:r>
                        <a:rPr lang="de-CH" dirty="0" err="1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257: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258: </a:t>
                      </a:r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0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259: </a:t>
                      </a:r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260: </a:t>
                      </a:r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261: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262: </a:t>
                      </a:r>
                      <a:r>
                        <a:rPr lang="de-CH" dirty="0" err="1"/>
                        <a:t>rba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263: </a:t>
                      </a:r>
                      <a:r>
                        <a:rPr lang="de-CH" dirty="0" err="1"/>
                        <a:t>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6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264: </a:t>
                      </a:r>
                      <a:r>
                        <a:rPr lang="de-CH" dirty="0" err="1"/>
                        <a:t>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4734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54559FF2-0682-45CD-AA20-DE98EE5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LZW</a:t>
            </a:r>
            <a:r>
              <a:rPr lang="de-CH" dirty="0"/>
              <a:t>: </a:t>
            </a:r>
            <a:r>
              <a:rPr lang="de-CH" dirty="0" err="1"/>
              <a:t>Decompress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935E7-72A2-4BF8-B54E-1BE17885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E4870411-EEA4-446E-B007-EDC23CDAE36F}"/>
              </a:ext>
            </a:extLst>
          </p:cNvPr>
          <p:cNvSpPr txBox="1">
            <a:spLocks/>
          </p:cNvSpPr>
          <p:nvPr/>
        </p:nvSpPr>
        <p:spPr>
          <a:xfrm>
            <a:off x="8957922" y="11458118"/>
            <a:ext cx="14425952" cy="1412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en.wikipedia.org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Lempel%E2%80%93Ziv%E2%80%93Welch</a:t>
            </a:r>
            <a:br>
              <a:rPr lang="de-CH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de.wikipedia.org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/Lempel-Ziv-Welch-Algorithmus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026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7CB812-F865-4716-B4A0-1FC2F01F35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6FA6D-4412-46EA-B316-DBD7C28B9B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3299" y="3651250"/>
            <a:ext cx="10192047" cy="87026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count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frequencies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characters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text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construct</a:t>
            </a:r>
            <a:r>
              <a:rPr lang="de-CH" dirty="0"/>
              <a:t> a </a:t>
            </a:r>
            <a:r>
              <a:rPr lang="de-CH" dirty="0" err="1"/>
              <a:t>forest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character</a:t>
            </a:r>
            <a:r>
              <a:rPr lang="de-CH" dirty="0"/>
              <a:t> </a:t>
            </a:r>
            <a:r>
              <a:rPr lang="de-CH" dirty="0" err="1"/>
              <a:t>itself</a:t>
            </a:r>
            <a:endParaRPr lang="de-CH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character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attribute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forest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trees</a:t>
            </a:r>
            <a:br>
              <a:rPr lang="de-CH" dirty="0"/>
            </a:b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smallest</a:t>
            </a:r>
            <a:r>
              <a:rPr lang="de-CH" dirty="0"/>
              <a:t> </a:t>
            </a:r>
            <a:r>
              <a:rPr lang="de-CH" dirty="0" err="1"/>
              <a:t>frequencies</a:t>
            </a:r>
            <a:r>
              <a:rPr lang="de-CH" dirty="0"/>
              <a:t> 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and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subtree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br>
              <a:rPr lang="de-CH" dirty="0"/>
            </a:b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subtrees</a:t>
            </a:r>
            <a:r>
              <a:rPr lang="de-CH" dirty="0"/>
              <a:t>' </a:t>
            </a:r>
            <a:r>
              <a:rPr lang="de-CH" dirty="0" err="1"/>
              <a:t>frequencies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repeat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left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F877D-C349-44B9-8E08-BEDBDF173D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88655" y="3651251"/>
            <a:ext cx="10195560" cy="66850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process</a:t>
            </a:r>
            <a:br>
              <a:rPr lang="de-CH" dirty="0"/>
            </a:b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Huffman </a:t>
            </a:r>
            <a:r>
              <a:rPr lang="de-CH" dirty="0" err="1"/>
              <a:t>tree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Huffman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denote</a:t>
            </a:r>
            <a:r>
              <a:rPr lang="de-CH" dirty="0"/>
              <a:t> 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edge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subtree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0 and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edge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subtree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follow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Huffman </a:t>
            </a:r>
            <a:r>
              <a:rPr lang="de-CH" dirty="0" err="1"/>
              <a:t>tree's</a:t>
            </a:r>
            <a:r>
              <a:rPr lang="de-CH" dirty="0"/>
              <a:t> root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character's</a:t>
            </a:r>
            <a:r>
              <a:rPr lang="de-CH" dirty="0"/>
              <a:t> </a:t>
            </a:r>
            <a:r>
              <a:rPr lang="de-CH" dirty="0" err="1"/>
              <a:t>leaf</a:t>
            </a:r>
            <a:endParaRPr lang="de-CH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zeros</a:t>
            </a:r>
            <a:r>
              <a:rPr lang="de-CH" dirty="0"/>
              <a:t> and </a:t>
            </a:r>
            <a:r>
              <a:rPr lang="de-CH" dirty="0" err="1"/>
              <a:t>ones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edges</a:t>
            </a:r>
            <a:endParaRPr lang="de-CH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lvl="1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99BA523-F508-45CF-9208-E18A31C3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Huffman Coding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0A40F3-CCAF-44B3-A202-689D7C6E7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27919CDC-9DEB-4527-90C7-200F275BD669}"/>
              </a:ext>
            </a:extLst>
          </p:cNvPr>
          <p:cNvSpPr txBox="1">
            <a:spLocks/>
          </p:cNvSpPr>
          <p:nvPr/>
        </p:nvSpPr>
        <p:spPr>
          <a:xfrm>
            <a:off x="11199813" y="11655476"/>
            <a:ext cx="9725863" cy="1215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en.wikipedia.org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Huffman_coding</a:t>
            </a:r>
            <a:br>
              <a:rPr lang="de-CH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de.wikipedia.org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/Huffman-Kodierung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52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2282D2-B614-4886-9C9A-EF2C40185C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91C69-D19B-4E22-9DEA-2DDE933441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3300" y="3651250"/>
            <a:ext cx="11114902" cy="87026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aeebafabacecffcdefeff</a:t>
            </a:r>
            <a:r>
              <a:rPr lang="de-CH" dirty="0"/>
              <a:t>, 21 Byte = 168 Bit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Frequencies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a: 4, b: 2, c: 3, d: 1, e: 5, f: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Huffman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Codes: </a:t>
            </a:r>
            <a:br>
              <a:rPr lang="de-CH" dirty="0"/>
            </a:br>
            <a:r>
              <a:rPr lang="de-CH" dirty="0"/>
              <a:t>a: 00, b: 1000, c: 101, d: 1001, e: 01, f: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Compressed:</a:t>
            </a:r>
            <a:br>
              <a:rPr lang="de-CH" dirty="0"/>
            </a:br>
            <a:r>
              <a:rPr lang="de-CH" dirty="0"/>
              <a:t>00 01 01 1000 00 11 00 1000 00 101</a:t>
            </a:r>
            <a:br>
              <a:rPr lang="de-CH" dirty="0"/>
            </a:br>
            <a:r>
              <a:rPr lang="de-CH" dirty="0"/>
              <a:t>01 101 11 11 101 1001 01 11 01 11</a:t>
            </a:r>
            <a:br>
              <a:rPr lang="de-CH" dirty="0"/>
            </a:br>
            <a:r>
              <a:rPr lang="de-CH" dirty="0"/>
              <a:t>11 (51 Bit)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Decompressed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a e e b a f a b a c</a:t>
            </a:r>
            <a:br>
              <a:rPr lang="de-CH" dirty="0"/>
            </a:br>
            <a:r>
              <a:rPr lang="de-CH" dirty="0"/>
              <a:t>e c f f c d e f e f f</a:t>
            </a:r>
            <a:br>
              <a:rPr lang="de-CH" dirty="0"/>
            </a:br>
            <a:r>
              <a:rPr lang="de-CH" dirty="0"/>
              <a:t>f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EDE3558-071C-489B-B201-B7E11258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Huffman Coding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46200D-A101-4161-B749-9DB044151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F470CE-FDD9-4CBC-8F41-E28361CE8493}"/>
              </a:ext>
            </a:extLst>
          </p:cNvPr>
          <p:cNvSpPr/>
          <p:nvPr/>
        </p:nvSpPr>
        <p:spPr>
          <a:xfrm>
            <a:off x="17699957" y="3651250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21</a:t>
            </a:r>
            <a:endParaRPr lang="en-US" sz="3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5F8A8D-721A-404F-B828-930621AB6D36}"/>
              </a:ext>
            </a:extLst>
          </p:cNvPr>
          <p:cNvSpPr/>
          <p:nvPr/>
        </p:nvSpPr>
        <p:spPr>
          <a:xfrm>
            <a:off x="14223877" y="5456440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9</a:t>
            </a:r>
            <a:endParaRPr lang="en-US" sz="3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8ADDBE-379F-4A34-922F-4DEE9589FB54}"/>
              </a:ext>
            </a:extLst>
          </p:cNvPr>
          <p:cNvSpPr/>
          <p:nvPr/>
        </p:nvSpPr>
        <p:spPr>
          <a:xfrm>
            <a:off x="13234235" y="8544713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4</a:t>
            </a:r>
            <a:endParaRPr lang="en-US" sz="32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D1839B-87C3-46A5-BCB9-A05B9852A384}"/>
              </a:ext>
            </a:extLst>
          </p:cNvPr>
          <p:cNvSpPr/>
          <p:nvPr/>
        </p:nvSpPr>
        <p:spPr>
          <a:xfrm>
            <a:off x="21285367" y="5028380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12</a:t>
            </a:r>
            <a:endParaRPr lang="en-US" sz="3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5ED184-2860-47E0-AAC5-3105A2D0BDB4}"/>
              </a:ext>
            </a:extLst>
          </p:cNvPr>
          <p:cNvSpPr/>
          <p:nvPr/>
        </p:nvSpPr>
        <p:spPr>
          <a:xfrm>
            <a:off x="15090151" y="8544713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5</a:t>
            </a:r>
            <a:endParaRPr lang="en-US" sz="3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DED7AD-A8C4-4C68-A0DD-D1DB800FA21F}"/>
              </a:ext>
            </a:extLst>
          </p:cNvPr>
          <p:cNvSpPr/>
          <p:nvPr/>
        </p:nvSpPr>
        <p:spPr>
          <a:xfrm>
            <a:off x="19364826" y="6197567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6</a:t>
            </a:r>
            <a:endParaRPr lang="en-US" sz="3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547CAE-579B-49C1-958D-717869082E40}"/>
              </a:ext>
            </a:extLst>
          </p:cNvPr>
          <p:cNvSpPr/>
          <p:nvPr/>
        </p:nvSpPr>
        <p:spPr>
          <a:xfrm>
            <a:off x="22514426" y="6890896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6</a:t>
            </a:r>
            <a:endParaRPr lang="en-US" sz="3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4047A6-AA3A-4670-B34D-65FB8DD87BFD}"/>
              </a:ext>
            </a:extLst>
          </p:cNvPr>
          <p:cNvSpPr/>
          <p:nvPr/>
        </p:nvSpPr>
        <p:spPr>
          <a:xfrm>
            <a:off x="17927053" y="7805570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3</a:t>
            </a:r>
            <a:endParaRPr lang="en-US" sz="3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78FF7A-449A-418F-AC60-CDCE994A0135}"/>
              </a:ext>
            </a:extLst>
          </p:cNvPr>
          <p:cNvSpPr/>
          <p:nvPr/>
        </p:nvSpPr>
        <p:spPr>
          <a:xfrm>
            <a:off x="20743278" y="7803586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3</a:t>
            </a:r>
            <a:endParaRPr lang="en-US" sz="3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ACF397-A116-4878-9D37-F1172CE10D76}"/>
              </a:ext>
            </a:extLst>
          </p:cNvPr>
          <p:cNvSpPr/>
          <p:nvPr/>
        </p:nvSpPr>
        <p:spPr>
          <a:xfrm>
            <a:off x="17077950" y="9286823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2</a:t>
            </a:r>
            <a:endParaRPr lang="en-US" sz="32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E2B8010-A71D-4A76-A8EA-C9C12D09BF94}"/>
              </a:ext>
            </a:extLst>
          </p:cNvPr>
          <p:cNvSpPr/>
          <p:nvPr/>
        </p:nvSpPr>
        <p:spPr>
          <a:xfrm>
            <a:off x="18793327" y="9286824"/>
            <a:ext cx="866274" cy="7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DBF12E3-4C5B-4D89-BAA8-2FE3931C2E80}"/>
              </a:ext>
            </a:extLst>
          </p:cNvPr>
          <p:cNvSpPr/>
          <p:nvPr/>
        </p:nvSpPr>
        <p:spPr>
          <a:xfrm>
            <a:off x="13234235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a</a:t>
            </a:r>
            <a:endParaRPr lang="en-US" sz="3200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F0D073-358E-4D95-9050-84E468EAE4DD}"/>
              </a:ext>
            </a:extLst>
          </p:cNvPr>
          <p:cNvSpPr/>
          <p:nvPr/>
        </p:nvSpPr>
        <p:spPr>
          <a:xfrm>
            <a:off x="15090151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e</a:t>
            </a:r>
            <a:endParaRPr lang="en-US" sz="32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AA5B5E1-DB03-4F53-8E50-1CC49C29DE2C}"/>
              </a:ext>
            </a:extLst>
          </p:cNvPr>
          <p:cNvSpPr/>
          <p:nvPr/>
        </p:nvSpPr>
        <p:spPr>
          <a:xfrm>
            <a:off x="17077950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b</a:t>
            </a:r>
            <a:endParaRPr lang="en-US" sz="32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1673BE4-5D77-4EB8-86EC-5ABB54AB23E8}"/>
              </a:ext>
            </a:extLst>
          </p:cNvPr>
          <p:cNvSpPr/>
          <p:nvPr/>
        </p:nvSpPr>
        <p:spPr>
          <a:xfrm>
            <a:off x="18793327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d</a:t>
            </a:r>
            <a:endParaRPr lang="en-US" sz="3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DB7EE97-AB66-421A-A949-DBEFC5116243}"/>
              </a:ext>
            </a:extLst>
          </p:cNvPr>
          <p:cNvSpPr/>
          <p:nvPr/>
        </p:nvSpPr>
        <p:spPr>
          <a:xfrm>
            <a:off x="20743278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c</a:t>
            </a:r>
            <a:endParaRPr lang="en-US" sz="3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C95DC18-6B4A-45BC-B1BA-4539C617DCB8}"/>
              </a:ext>
            </a:extLst>
          </p:cNvPr>
          <p:cNvSpPr/>
          <p:nvPr/>
        </p:nvSpPr>
        <p:spPr>
          <a:xfrm>
            <a:off x="22514426" y="10767076"/>
            <a:ext cx="866274" cy="86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f</a:t>
            </a:r>
            <a:endParaRPr lang="en-US" sz="320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3459A3-BA26-4601-A060-A0D0D02DAF2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4657014" y="4392377"/>
            <a:ext cx="3476080" cy="10640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72C168D-3BA7-4644-80D3-F25D236BCC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3788190" y="6197567"/>
            <a:ext cx="868824" cy="2347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C2A8D62-9205-4BB4-8A46-ABCDE02147C1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14657014" y="6197567"/>
            <a:ext cx="866274" cy="2347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6492411-E868-4753-B9F4-88531C67249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5523288" y="9285840"/>
            <a:ext cx="5492" cy="1481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8E70448-B7BE-48F0-AA48-369D6AC5E2FA}"/>
              </a:ext>
            </a:extLst>
          </p:cNvPr>
          <p:cNvCxnSpPr>
            <a:cxnSpLocks/>
          </p:cNvCxnSpPr>
          <p:nvPr/>
        </p:nvCxnSpPr>
        <p:spPr>
          <a:xfrm flipV="1">
            <a:off x="13667372" y="9285840"/>
            <a:ext cx="5492" cy="1481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7668B1D-FE57-4080-9D57-7CB6FC3A926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8129690" y="4392378"/>
            <a:ext cx="3588814" cy="636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52ECC26-E838-4672-AA0C-773F5E0FADF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9797963" y="5769507"/>
            <a:ext cx="1926033" cy="4280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D21B4E1-F7C0-4B13-9997-BB6F5EFD59D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1718505" y="5769508"/>
            <a:ext cx="1229058" cy="1121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D8A89A7-A934-4691-854D-69ADE508F7A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947563" y="7632024"/>
            <a:ext cx="8043" cy="3135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AC1B857-F675-47BB-8BC9-23210E07829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165659" y="8458932"/>
            <a:ext cx="10756" cy="2308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1E09894-5306-46CA-B40F-72091EE1010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18360190" y="6938694"/>
            <a:ext cx="1437773" cy="866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1EC1540-8AE7-4080-BAE1-1D7E221F830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9871741" y="6977696"/>
            <a:ext cx="1304674" cy="825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6073582-43FF-4F31-AFEA-00FBC9BDCCD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7511087" y="8466357"/>
            <a:ext cx="854595" cy="8204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3CB0BA2-783C-4A7F-BBF4-24E2F1A9417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8315994" y="8458932"/>
            <a:ext cx="910470" cy="8278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E8486DA-2253-4132-AED8-540E82E1D5A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7511087" y="10025950"/>
            <a:ext cx="7269" cy="741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CBD3941-22F4-49D7-A8BF-222DE32DC20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9226464" y="10025950"/>
            <a:ext cx="2746" cy="741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9D45F915-1DED-4E88-BE1E-15A2CD9B924B}"/>
              </a:ext>
            </a:extLst>
          </p:cNvPr>
          <p:cNvSpPr txBox="1"/>
          <p:nvPr/>
        </p:nvSpPr>
        <p:spPr>
          <a:xfrm>
            <a:off x="19761367" y="3995865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424C32F-1ACD-41A8-8435-A2C860FF522A}"/>
              </a:ext>
            </a:extLst>
          </p:cNvPr>
          <p:cNvSpPr txBox="1"/>
          <p:nvPr/>
        </p:nvSpPr>
        <p:spPr>
          <a:xfrm>
            <a:off x="22333034" y="5769507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3B4D799-AC7D-40C3-B391-74590113F0B7}"/>
              </a:ext>
            </a:extLst>
          </p:cNvPr>
          <p:cNvSpPr txBox="1"/>
          <p:nvPr/>
        </p:nvSpPr>
        <p:spPr>
          <a:xfrm>
            <a:off x="15187107" y="6991407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8EF7A05-A862-472A-9240-C00F7AC10460}"/>
              </a:ext>
            </a:extLst>
          </p:cNvPr>
          <p:cNvSpPr txBox="1"/>
          <p:nvPr/>
        </p:nvSpPr>
        <p:spPr>
          <a:xfrm>
            <a:off x="20538657" y="6881743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55F00AE-B0D1-433B-A6CC-3131BE9A7D66}"/>
              </a:ext>
            </a:extLst>
          </p:cNvPr>
          <p:cNvSpPr txBox="1"/>
          <p:nvPr/>
        </p:nvSpPr>
        <p:spPr>
          <a:xfrm>
            <a:off x="18960876" y="8548786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1</a:t>
            </a:r>
            <a:endParaRPr lang="en-US" sz="3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72CD20D-97E9-4AA6-B788-F4B8E1888667}"/>
              </a:ext>
            </a:extLst>
          </p:cNvPr>
          <p:cNvSpPr txBox="1"/>
          <p:nvPr/>
        </p:nvSpPr>
        <p:spPr>
          <a:xfrm>
            <a:off x="18488319" y="6859820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0</a:t>
            </a:r>
            <a:endParaRPr lang="en-US" sz="3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1CA1273-A3B1-4567-88CE-CF648FF50701}"/>
              </a:ext>
            </a:extLst>
          </p:cNvPr>
          <p:cNvSpPr txBox="1"/>
          <p:nvPr/>
        </p:nvSpPr>
        <p:spPr>
          <a:xfrm>
            <a:off x="13600566" y="6977696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0</a:t>
            </a:r>
            <a:endParaRPr lang="en-US" sz="3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A9FDE95-640B-481A-AA7E-3B6DC2CBDB5B}"/>
              </a:ext>
            </a:extLst>
          </p:cNvPr>
          <p:cNvSpPr txBox="1"/>
          <p:nvPr/>
        </p:nvSpPr>
        <p:spPr>
          <a:xfrm>
            <a:off x="17260129" y="8497176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0</a:t>
            </a:r>
            <a:endParaRPr lang="en-US" sz="3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2358F14-A530-4DDE-9364-E4DCE571EC8D}"/>
              </a:ext>
            </a:extLst>
          </p:cNvPr>
          <p:cNvSpPr txBox="1"/>
          <p:nvPr/>
        </p:nvSpPr>
        <p:spPr>
          <a:xfrm>
            <a:off x="20231100" y="5376459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0</a:t>
            </a:r>
            <a:endParaRPr lang="en-US" sz="32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B87C5DA-2D16-45EB-9906-0B3BDE19B7EF}"/>
              </a:ext>
            </a:extLst>
          </p:cNvPr>
          <p:cNvSpPr txBox="1"/>
          <p:nvPr/>
        </p:nvSpPr>
        <p:spPr>
          <a:xfrm>
            <a:off x="15873162" y="4339633"/>
            <a:ext cx="39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217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7DF170-21F7-44AB-A4F5-1EFE28DEDF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14A6F-92F8-41A7-8268-D7CA3EDA76C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3300" y="3651251"/>
            <a:ext cx="10195560" cy="4894036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Sound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noise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mixture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sine </a:t>
            </a:r>
            <a:r>
              <a:rPr lang="de-CH" dirty="0" err="1"/>
              <a:t>waves</a:t>
            </a:r>
            <a:r>
              <a:rPr lang="de-CH" dirty="0"/>
              <a:t> (</a:t>
            </a:r>
            <a:r>
              <a:rPr lang="de-CH" dirty="0" err="1"/>
              <a:t>synthesis</a:t>
            </a:r>
            <a:r>
              <a:rPr lang="de-CH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Analysis: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identify</a:t>
            </a:r>
            <a:r>
              <a:rPr lang="de-CH" dirty="0"/>
              <a:t> all sine </a:t>
            </a:r>
            <a:r>
              <a:rPr lang="de-CH" dirty="0" err="1"/>
              <a:t>waves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sound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(Fourier) </a:t>
            </a:r>
            <a:r>
              <a:rPr lang="de-CH" dirty="0" err="1"/>
              <a:t>analysis</a:t>
            </a:r>
            <a:endParaRPr lang="de-CH" dirty="0"/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952C62-E5FA-41D1-95E6-1B1B162A5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Mathematics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3837EA-1C67-42BE-9E20-754656B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Discrete</a:t>
            </a:r>
            <a:r>
              <a:rPr lang="de-CH" dirty="0"/>
              <a:t> </a:t>
            </a:r>
            <a:r>
              <a:rPr lang="de-CH" dirty="0" err="1"/>
              <a:t>Cosine</a:t>
            </a:r>
            <a:r>
              <a:rPr lang="de-CH" dirty="0"/>
              <a:t> Transform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4A3FC5-0C26-4DC9-A819-D288F3EC2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23" name="Grafik 22" descr="\documentclass{article}&#10;\usepackage{amsmath}&#10;\pagestyle{empty}&#10;\begin{document}&#10;&#10;\begin{align*}&#10;f (x) &#10;    \;\approx\;&#10;    \frac{a_0}{2} + \sum_{k=1}^{n} a_k \,\cos (kx) + b_k \, \sin(kx)&#10;    &amp;\qquad\mbox{sound} &#10;    \\&#10;a_k \;=\;&#10;    \frac{1}{\pi} \int_{-\pi}^{\pi} \, f (x) \, \cos(kx) \, \mathrm{d}x&#10;    &amp; \qquad\mbox{cosine amplitudes}&#10;    \\&#10;b_k \;=\;&#10;    \frac{1}{\pi} \int_{-\pi}^{\pi} \, f (x) \, \cos(kx) \, \mathrm{d}x&#10;    &amp; \qquad\mbox{sine amplitudes}&#10;\end{align*}&#10;&#10;&#10;\end{document}" title="IguanaTex Bitmap Display">
            <a:extLst>
              <a:ext uri="{FF2B5EF4-FFF2-40B4-BE49-F238E27FC236}">
                <a16:creationId xmlns:a16="http://schemas.microsoft.com/office/drawing/2014/main" id="{53D79F45-4A90-4F80-A312-67891EB10B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410" y="4819805"/>
            <a:ext cx="10525719" cy="3188574"/>
          </a:xfrm>
          <a:prstGeom prst="rect">
            <a:avLst/>
          </a:prstGeom>
        </p:spPr>
      </p:pic>
      <p:pic>
        <p:nvPicPr>
          <p:cNvPr id="21" name="Inhaltsplatzhalter 7">
            <a:extLst>
              <a:ext uri="{FF2B5EF4-FFF2-40B4-BE49-F238E27FC236}">
                <a16:creationId xmlns:a16="http://schemas.microsoft.com/office/drawing/2014/main" id="{D6319BD3-EB8E-414C-9001-9F393B04C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586" y="8299937"/>
            <a:ext cx="11203589" cy="4385207"/>
          </a:xfrm>
          <a:prstGeom prst="rect">
            <a:avLst/>
          </a:prstGeom>
        </p:spPr>
      </p:pic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901555C6-946E-46CC-85BA-813667DAA7ED}"/>
              </a:ext>
            </a:extLst>
          </p:cNvPr>
          <p:cNvSpPr txBox="1">
            <a:spLocks/>
          </p:cNvSpPr>
          <p:nvPr/>
        </p:nvSpPr>
        <p:spPr>
          <a:xfrm>
            <a:off x="1003300" y="10438776"/>
            <a:ext cx="9725863" cy="1915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hlinkClick r:id="rId5"/>
              </a:rPr>
              <a:t>https://</a:t>
            </a:r>
            <a:r>
              <a:rPr lang="de-CH" dirty="0" err="1">
                <a:hlinkClick r:id="rId5"/>
              </a:rPr>
              <a:t>en.wikipedia.org</a:t>
            </a:r>
            <a:r>
              <a:rPr lang="de-CH" dirty="0">
                <a:hlinkClick r:id="rId5"/>
              </a:rPr>
              <a:t>/</a:t>
            </a:r>
            <a:r>
              <a:rPr lang="de-CH" dirty="0" err="1">
                <a:hlinkClick r:id="rId5"/>
              </a:rPr>
              <a:t>wiki</a:t>
            </a:r>
            <a:r>
              <a:rPr lang="de-CH" dirty="0">
                <a:hlinkClick r:id="rId5"/>
              </a:rPr>
              <a:t>/</a:t>
            </a:r>
            <a:r>
              <a:rPr lang="de-CH" dirty="0" err="1">
                <a:hlinkClick r:id="rId5"/>
              </a:rPr>
              <a:t>Fourier_analysis</a:t>
            </a:r>
            <a:br>
              <a:rPr lang="de-CH" dirty="0"/>
            </a:br>
            <a:r>
              <a:rPr lang="de-CH" dirty="0">
                <a:hlinkClick r:id="rId6"/>
              </a:rPr>
              <a:t>https://</a:t>
            </a:r>
            <a:r>
              <a:rPr lang="de-CH" dirty="0" err="1">
                <a:hlinkClick r:id="rId6"/>
              </a:rPr>
              <a:t>de.wikipedia.org</a:t>
            </a:r>
            <a:r>
              <a:rPr lang="de-CH" dirty="0">
                <a:hlinkClick r:id="rId6"/>
              </a:rPr>
              <a:t>/</a:t>
            </a:r>
            <a:r>
              <a:rPr lang="de-CH" dirty="0" err="1">
                <a:hlinkClick r:id="rId6"/>
              </a:rPr>
              <a:t>wiki</a:t>
            </a:r>
            <a:r>
              <a:rPr lang="de-CH" dirty="0">
                <a:hlinkClick r:id="rId6"/>
              </a:rPr>
              <a:t>/Fourier-Analysis</a:t>
            </a:r>
            <a:br>
              <a:rPr lang="de-CH" dirty="0"/>
            </a:br>
            <a:r>
              <a:rPr lang="de-CH" dirty="0"/>
              <a:t>Python Notebook: </a:t>
            </a:r>
            <a:r>
              <a:rPr lang="de-CH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fourier.ipynb</a:t>
            </a:r>
            <a:endParaRPr lang="de-CH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1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30D4A3-AD70-4CF1-93B3-F9F097012E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6A4456-D8EF-4AD0-9F14-1B51092AC7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003300" y="3651250"/>
                <a:ext cx="10195560" cy="8702675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start </a:t>
                </a:r>
                <a:r>
                  <a:rPr lang="de-CH" dirty="0" err="1"/>
                  <a:t>with</a:t>
                </a:r>
                <a:r>
                  <a:rPr lang="de-CH" dirty="0"/>
                  <a:t> Fourier </a:t>
                </a:r>
                <a:r>
                  <a:rPr lang="de-CH" dirty="0" err="1"/>
                  <a:t>analysis</a:t>
                </a:r>
                <a:endParaRPr lang="de-CH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switch </a:t>
                </a:r>
                <a:r>
                  <a:rPr lang="de-CH" dirty="0" err="1"/>
                  <a:t>to</a:t>
                </a:r>
                <a:r>
                  <a:rPr lang="de-CH" dirty="0"/>
                  <a:t> Fourier </a:t>
                </a:r>
                <a:r>
                  <a:rPr lang="de-CH" dirty="0" err="1"/>
                  <a:t>transform</a:t>
                </a:r>
                <a:br>
                  <a:rPr lang="de-CH" dirty="0"/>
                </a:br>
                <a:r>
                  <a:rPr lang="de-CH" dirty="0"/>
                  <a:t>(</a:t>
                </a:r>
                <a:r>
                  <a:rPr lang="de-CH" dirty="0" err="1"/>
                  <a:t>complex</a:t>
                </a:r>
                <a:r>
                  <a:rPr lang="de-CH" dirty="0"/>
                  <a:t> </a:t>
                </a:r>
                <a:r>
                  <a:rPr lang="de-CH" dirty="0" err="1"/>
                  <a:t>numbers</a:t>
                </a:r>
                <a:r>
                  <a:rPr lang="de-CH" dirty="0"/>
                  <a:t> </a:t>
                </a:r>
                <a:r>
                  <a:rPr lang="de-CH" dirty="0" err="1"/>
                  <a:t>necessary</a:t>
                </a:r>
                <a:r>
                  <a:rPr lang="de-CH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DCT</a:t>
                </a:r>
                <a:r>
                  <a:rPr lang="de-CH" dirty="0"/>
                  <a:t> </a:t>
                </a:r>
                <a:r>
                  <a:rPr lang="de-CH" dirty="0" err="1"/>
                  <a:t>complex</a:t>
                </a:r>
                <a:r>
                  <a:rPr lang="de-CH" dirty="0"/>
                  <a:t> </a:t>
                </a:r>
                <a:r>
                  <a:rPr lang="de-CH" dirty="0" err="1"/>
                  <a:t>numbers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avoided</a:t>
                </a:r>
                <a:endParaRPr lang="de-CH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use</a:t>
                </a:r>
                <a:r>
                  <a:rPr lang="de-CH" dirty="0"/>
                  <a:t> </a:t>
                </a:r>
                <a:r>
                  <a:rPr lang="de-CH" dirty="0" err="1"/>
                  <a:t>interval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3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de-CH" sz="3600" dirty="0">
                            <a:sym typeface="Symbol" panose="05050102010706020507" pitchFamily="18" charset="2"/>
                          </a:rPr>
                          <m:t></m:t>
                        </m:r>
                      </m:e>
                    </m:d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instead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CH" sz="3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CH" sz="3600" dirty="0">
                            <a:sym typeface="Symbol" panose="05050102010706020507" pitchFamily="18" charset="2"/>
                          </a:rPr>
                          <m:t></m:t>
                        </m:r>
                        <m:r>
                          <a:rPr lang="de-CH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CH" sz="3600" dirty="0">
                            <a:sym typeface="Symbol" panose="05050102010706020507" pitchFamily="18" charset="2"/>
                          </a:rPr>
                          <m:t></m:t>
                        </m:r>
                      </m:e>
                    </m:d>
                  </m:oMath>
                </a14:m>
                <a:r>
                  <a:rPr lang="de-CH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omit</a:t>
                </a:r>
                <a:r>
                  <a:rPr lang="de-CH" dirty="0"/>
                  <a:t> sine, </a:t>
                </a:r>
                <a:r>
                  <a:rPr lang="de-CH" dirty="0" err="1"/>
                  <a:t>restrict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cosine</a:t>
                </a:r>
                <a:endParaRPr lang="de-CH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replace</a:t>
                </a:r>
                <a:r>
                  <a:rPr lang="de-CH" dirty="0"/>
                  <a:t> </a:t>
                </a:r>
                <a:r>
                  <a:rPr lang="de-CH" dirty="0" err="1"/>
                  <a:t>integrals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sums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use</a:t>
                </a:r>
                <a:r>
                  <a:rPr lang="de-CH" dirty="0"/>
                  <a:t> </a:t>
                </a:r>
                <a:r>
                  <a:rPr lang="de-CH" dirty="0" err="1"/>
                  <a:t>discretization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function</a:t>
                </a:r>
                <a:endParaRPr lang="de-CH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see</a:t>
                </a:r>
                <a:r>
                  <a:rPr lang="de-CH" dirty="0"/>
                  <a:t> </a:t>
                </a:r>
                <a:r>
                  <a:rPr lang="de-CH" dirty="0" err="1"/>
                  <a:t>slides</a:t>
                </a:r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Prof. Dr. J. Bürgler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 err="1"/>
                  <a:t>python</a:t>
                </a:r>
                <a:r>
                  <a:rPr lang="de-CH" dirty="0"/>
                  <a:t> </a:t>
                </a:r>
                <a:r>
                  <a:rPr lang="de-CH" dirty="0" err="1"/>
                  <a:t>notebook</a:t>
                </a:r>
                <a:r>
                  <a:rPr lang="de-CH" dirty="0"/>
                  <a:t>: </a:t>
                </a:r>
                <a:r>
                  <a:rPr lang="de-CH" dirty="0" err="1"/>
                  <a:t>dct.ipynb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6A4456-D8EF-4AD0-9F14-1B51092AC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003300" y="3651250"/>
                <a:ext cx="10195560" cy="8702675"/>
              </a:xfrm>
              <a:blipFill>
                <a:blip r:embed="rId2"/>
                <a:stretch>
                  <a:fillRect l="-2153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>
            <a:extLst>
              <a:ext uri="{FF2B5EF4-FFF2-40B4-BE49-F238E27FC236}">
                <a16:creationId xmlns:a16="http://schemas.microsoft.com/office/drawing/2014/main" id="{BEA6D0E9-7351-43B9-92EA-C608BEB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Discrete</a:t>
            </a:r>
            <a:r>
              <a:rPr lang="de-CH" dirty="0"/>
              <a:t> </a:t>
            </a:r>
            <a:r>
              <a:rPr lang="de-CH" dirty="0" err="1"/>
              <a:t>Cosine</a:t>
            </a:r>
            <a:r>
              <a:rPr lang="de-CH" dirty="0"/>
              <a:t> Transform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A3A5C-EC30-48D5-906A-B6EE7BDF8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16</a:t>
            </a:fld>
            <a:endParaRPr lang="de-CH" dirty="0"/>
          </a:p>
        </p:txBody>
      </p:sp>
      <p:pic>
        <p:nvPicPr>
          <p:cNvPr id="14" name="Inhaltsplatzhalter 13" descr="Ein Bild, das Text, Wasser, Himmel, Fluss enthält.&#10;&#10;Automatisch generierte Beschreibung">
            <a:extLst>
              <a:ext uri="{FF2B5EF4-FFF2-40B4-BE49-F238E27FC236}">
                <a16:creationId xmlns:a16="http://schemas.microsoft.com/office/drawing/2014/main" id="{7269360F-5E35-4D52-B4A9-2AEB3D98245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829" y="3468909"/>
            <a:ext cx="7171871" cy="9019171"/>
          </a:xfrm>
        </p:spPr>
      </p:pic>
    </p:spTree>
    <p:extLst>
      <p:ext uri="{BB962C8B-B14F-4D97-AF65-F5344CB8AC3E}">
        <p14:creationId xmlns:p14="http://schemas.microsoft.com/office/powerpoint/2010/main" val="33839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25804A-A2CA-486C-BB75-D233120993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FC0235-2CDC-4B9C-B13D-53F2B48EDB9A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04096CB-7295-43C7-A8BD-693F51051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 err="1"/>
              <a:t>Compression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Lossless</a:t>
            </a:r>
            <a:r>
              <a:rPr lang="de-CH" dirty="0"/>
              <a:t> </a:t>
            </a:r>
            <a:r>
              <a:rPr lang="de-CH" dirty="0" err="1"/>
              <a:t>Compression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Run </a:t>
            </a:r>
            <a:r>
              <a:rPr lang="de-CH" dirty="0" err="1"/>
              <a:t>Length</a:t>
            </a:r>
            <a:r>
              <a:rPr lang="de-CH" dirty="0"/>
              <a:t> Encoding (</a:t>
            </a:r>
            <a:r>
              <a:rPr lang="de-CH" dirty="0" err="1"/>
              <a:t>RLE</a:t>
            </a:r>
            <a:r>
              <a:rPr lang="de-CH" dirty="0"/>
              <a:t>)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Lempel-Ziv </a:t>
            </a:r>
            <a:r>
              <a:rPr lang="de-CH" dirty="0" err="1"/>
              <a:t>Compression</a:t>
            </a:r>
            <a:endParaRPr lang="de-CH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Lempel-Ziv 77 (</a:t>
            </a:r>
            <a:r>
              <a:rPr lang="de-CH" dirty="0" err="1"/>
              <a:t>LZ77</a:t>
            </a:r>
            <a:r>
              <a:rPr lang="de-CH" dirty="0"/>
              <a:t>)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Lempel-Ziv 78 (</a:t>
            </a:r>
            <a:r>
              <a:rPr lang="de-CH" dirty="0" err="1"/>
              <a:t>LZ78</a:t>
            </a:r>
            <a:r>
              <a:rPr lang="de-CH" dirty="0"/>
              <a:t>)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Lempel-Ziv-Welch (</a:t>
            </a:r>
            <a:r>
              <a:rPr lang="de-CH" dirty="0" err="1"/>
              <a:t>LZW</a:t>
            </a:r>
            <a:r>
              <a:rPr lang="de-CH" dirty="0"/>
              <a:t>)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Huffman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Lossy</a:t>
            </a:r>
            <a:r>
              <a:rPr lang="de-CH" dirty="0"/>
              <a:t> </a:t>
            </a:r>
            <a:r>
              <a:rPr lang="de-CH" dirty="0" err="1"/>
              <a:t>Compression</a:t>
            </a:r>
            <a:br>
              <a:rPr lang="de-CH" dirty="0"/>
            </a:br>
            <a:r>
              <a:rPr lang="de-CH" dirty="0" err="1"/>
              <a:t>Discrete</a:t>
            </a:r>
            <a:r>
              <a:rPr lang="de-CH" dirty="0"/>
              <a:t> </a:t>
            </a:r>
            <a:r>
              <a:rPr lang="de-CH" dirty="0" err="1"/>
              <a:t>Cosine</a:t>
            </a:r>
            <a:r>
              <a:rPr lang="de-CH" dirty="0"/>
              <a:t> Transform (</a:t>
            </a:r>
            <a:r>
              <a:rPr lang="de-CH" dirty="0" err="1"/>
              <a:t>DCT</a:t>
            </a:r>
            <a:r>
              <a:rPr lang="de-CH" dirty="0"/>
              <a:t>)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F4B9231-6160-4DB7-8851-E54FA29DF2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Knowledge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Compression</a:t>
            </a:r>
            <a:r>
              <a:rPr lang="de-CH" dirty="0"/>
              <a:t>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Knowledge </a:t>
            </a:r>
            <a:r>
              <a:rPr lang="de-CH" dirty="0" err="1"/>
              <a:t>of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Advantages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Disadvantages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Applications</a:t>
            </a:r>
            <a:endParaRPr lang="de-CH" dirty="0"/>
          </a:p>
          <a:p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6D1AB5-1120-46A9-BAF5-67CA368E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FA74C6-A142-4149-A0A5-A3EDBD41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Page ‹Nr.›</a:t>
            </a:r>
          </a:p>
        </p:txBody>
      </p:sp>
    </p:spTree>
    <p:extLst>
      <p:ext uri="{BB962C8B-B14F-4D97-AF65-F5344CB8AC3E}">
        <p14:creationId xmlns:p14="http://schemas.microsoft.com/office/powerpoint/2010/main" val="84380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6DE0CA-250F-45AB-9A65-5ECDDC33E9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4D66-C233-4A7E-93F5-17CF4346B5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volume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necessary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transmission</a:t>
            </a:r>
            <a:r>
              <a:rPr lang="de-CH" dirty="0"/>
              <a:t>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A0260D-C750-449F-B733-6E21C9CB73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/>
              <a:t>Fields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Images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Digital Photographs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JPEG</a:t>
            </a:r>
            <a:r>
              <a:rPr lang="de-CH" dirty="0"/>
              <a:t>)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Videos</a:t>
            </a:r>
            <a:br>
              <a:rPr lang="de-CH" dirty="0"/>
            </a:br>
            <a:r>
              <a:rPr lang="de-CH" dirty="0"/>
              <a:t>(MPEG)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Audio</a:t>
            </a:r>
            <a:br>
              <a:rPr lang="de-CH" dirty="0"/>
            </a:br>
            <a:r>
              <a:rPr lang="de-CH" dirty="0"/>
              <a:t>(MP3)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Communiction</a:t>
            </a:r>
            <a:endParaRPr lang="en-US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en-US" dirty="0"/>
              <a:t>Transmission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en-US" dirty="0"/>
              <a:t>Reception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93C624-1CBF-4F5D-B88A-D0CF914E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Applications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57651C-1102-4829-8358-90D64AD4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864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D9DD6-1CE4-41F4-9E6C-C3AF8037EF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92760-0419-4189-A348-6B766685DEC1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75437-8E84-423C-A048-F8E2E95E817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RLE</a:t>
            </a:r>
            <a:r>
              <a:rPr lang="de-CH" dirty="0"/>
              <a:t>: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BMP</a:t>
            </a:r>
            <a:r>
              <a:rPr lang="de-CH" dirty="0"/>
              <a:t> (Windows Bitmap)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FAX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LZ77</a:t>
            </a:r>
            <a:br>
              <a:rPr lang="de-CH" dirty="0"/>
            </a:br>
            <a:r>
              <a:rPr lang="de-CH" dirty="0" err="1"/>
              <a:t>GZIP</a:t>
            </a:r>
            <a:r>
              <a:rPr lang="de-CH" dirty="0"/>
              <a:t>, ZIP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LZ78</a:t>
            </a:r>
            <a:br>
              <a:rPr lang="de-CH" dirty="0"/>
            </a:br>
            <a:r>
              <a:rPr lang="de-CH" dirty="0"/>
              <a:t>GIF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LZW</a:t>
            </a:r>
            <a:br>
              <a:rPr lang="de-CH" dirty="0"/>
            </a:br>
            <a:r>
              <a:rPr lang="de-CH" dirty="0" err="1"/>
              <a:t>compress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Huffman Coding</a:t>
            </a:r>
            <a:br>
              <a:rPr lang="de-CH" dirty="0"/>
            </a:br>
            <a:r>
              <a:rPr lang="de-CH" dirty="0"/>
              <a:t>pack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br>
              <a:rPr lang="de-CH" dirty="0"/>
            </a:br>
            <a:r>
              <a:rPr lang="de-CH" dirty="0"/>
              <a:t>		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4F3E0C-E409-4780-B409-E271011B58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DCT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JPEG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MPEG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728B048-5CE2-4F95-AFC4-25855D65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6B444-D9D8-44CA-BF71-BFBA990B6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24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47890A-8106-4490-B3FE-140E416C21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0F1ECB6-A9B9-4BAC-AD4E-AF4BECA9FDA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85" y="3651249"/>
            <a:ext cx="6470945" cy="81877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36FCE8-F140-4635-B3B2-019D70212F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8286" y="3651252"/>
            <a:ext cx="6470945" cy="67446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0, 0, 0, 0, 0, 0, 0, </a:t>
            </a:r>
            <a:br>
              <a:rPr lang="en-US" dirty="0"/>
            </a:br>
            <a:r>
              <a:rPr lang="en-US" dirty="0"/>
              <a:t>0, 0, 1, 1, 1, 0, 0, </a:t>
            </a:r>
            <a:br>
              <a:rPr lang="en-US" dirty="0"/>
            </a:br>
            <a:r>
              <a:rPr lang="en-US" dirty="0"/>
              <a:t>0, 1, 0, 0, 0, 1, 0, </a:t>
            </a:r>
            <a:br>
              <a:rPr lang="en-US" dirty="0"/>
            </a:br>
            <a:r>
              <a:rPr lang="en-US" dirty="0"/>
              <a:t>0, 1, 0, 0, 0, 1, 0, </a:t>
            </a:r>
            <a:br>
              <a:rPr lang="en-US" dirty="0"/>
            </a:br>
            <a:r>
              <a:rPr lang="en-US" dirty="0"/>
              <a:t>0, 1, 1, 1, 1, 1, 0, </a:t>
            </a:r>
            <a:br>
              <a:rPr lang="en-US" dirty="0"/>
            </a:br>
            <a:r>
              <a:rPr lang="en-US" dirty="0"/>
              <a:t>0, 1, 0, 0, 0, 1, 0, </a:t>
            </a:r>
            <a:br>
              <a:rPr lang="en-US" dirty="0"/>
            </a:br>
            <a:r>
              <a:rPr lang="en-US" dirty="0"/>
              <a:t>0, 1, 0, 0, 0, 1, 0, </a:t>
            </a:r>
            <a:br>
              <a:rPr lang="en-US" dirty="0"/>
            </a:br>
            <a:r>
              <a:rPr lang="en-US" dirty="0"/>
              <a:t>0, 1, 0, 0, 0, 1, 0, </a:t>
            </a:r>
            <a:br>
              <a:rPr lang="en-US" dirty="0"/>
            </a:br>
            <a:r>
              <a:rPr lang="en-US" dirty="0"/>
              <a:t>0, 0, 0, 0, 0, 0, 0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9 x 7 = 63 pixels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A8548C-357C-406C-981D-EB65BDD355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913270" y="3651252"/>
            <a:ext cx="6470945" cy="67446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sequences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identical</a:t>
            </a:r>
            <a:r>
              <a:rPr lang="de-CH" dirty="0"/>
              <a:t> </a:t>
            </a:r>
            <a:r>
              <a:rPr lang="de-CH" dirty="0" err="1"/>
              <a:t>pixels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sequences</a:t>
            </a:r>
            <a:r>
              <a:rPr lang="de-CH" dirty="0"/>
              <a:t> </a:t>
            </a:r>
            <a:r>
              <a:rPr lang="de-CH" dirty="0" err="1"/>
              <a:t>lengths</a:t>
            </a:r>
            <a:r>
              <a:rPr lang="de-CH" dirty="0"/>
              <a:t> </a:t>
            </a:r>
            <a:r>
              <a:rPr lang="de-CH" dirty="0" err="1"/>
              <a:t>are</a:t>
            </a:r>
            <a:br>
              <a:rPr lang="de-CH" dirty="0"/>
            </a:br>
            <a:r>
              <a:rPr lang="de-CH" dirty="0"/>
              <a:t>9, 3, 3, 1, 3, 1, 2, 1, 3, 1, 2, 5, 2, 1, 3, 1, 2, 1, 3, 1, 2, 1, 3, 1, 8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store</a:t>
            </a:r>
            <a:r>
              <a:rPr lang="de-CH" dirty="0"/>
              <a:t> 25 </a:t>
            </a:r>
            <a:r>
              <a:rPr lang="de-CH" dirty="0" err="1"/>
              <a:t>lengths</a:t>
            </a:r>
            <a:br>
              <a:rPr lang="de-CH" dirty="0"/>
            </a:b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63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sequences</a:t>
            </a:r>
            <a:br>
              <a:rPr lang="de-CH" dirty="0"/>
            </a:b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compression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worst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checkerboard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3A87E0-A8A4-4CA3-8AF5-F9128FEF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Run </a:t>
            </a:r>
            <a:r>
              <a:rPr lang="de-CH" dirty="0" err="1"/>
              <a:t>Length</a:t>
            </a:r>
            <a:r>
              <a:rPr lang="de-CH" dirty="0"/>
              <a:t> Encoding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3E9086-A991-4A12-9F86-AC2B4090D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0C3BF718-6972-4918-A957-975D7C150067}"/>
              </a:ext>
            </a:extLst>
          </p:cNvPr>
          <p:cNvSpPr txBox="1">
            <a:spLocks/>
          </p:cNvSpPr>
          <p:nvPr/>
        </p:nvSpPr>
        <p:spPr>
          <a:xfrm>
            <a:off x="8958286" y="10907486"/>
            <a:ext cx="13303000" cy="1951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https://en.wikipedia.org/wiki/Run-length_encoding</a:t>
            </a:r>
            <a:br>
              <a:rPr lang="en-US" dirty="0"/>
            </a:br>
            <a:r>
              <a:rPr lang="en-US" dirty="0">
                <a:hlinkClick r:id="rId4"/>
              </a:rPr>
              <a:t>https://de.wikipedia.org/wiki/Laufl%C3%A4ngenkodierung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961324-1C0B-4C64-AE8A-DC00402BD9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8837B-A764-417C-924E-2DE4ACB8736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3301" y="3651250"/>
            <a:ext cx="4140200" cy="8702675"/>
          </a:xfrm>
        </p:spPr>
        <p:txBody>
          <a:bodyPr/>
          <a:lstStyle/>
          <a:p>
            <a:r>
              <a:rPr lang="de-CH" dirty="0"/>
              <a:t>Dictionary </a:t>
            </a:r>
            <a:r>
              <a:rPr lang="de-CH" dirty="0" err="1"/>
              <a:t>contains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all </a:t>
            </a:r>
            <a:r>
              <a:rPr lang="de-CH" dirty="0" err="1"/>
              <a:t>letters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alphabet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digrams</a:t>
            </a:r>
            <a:br>
              <a:rPr lang="de-CH" dirty="0"/>
            </a:br>
            <a:r>
              <a:rPr lang="de-CH" dirty="0" err="1"/>
              <a:t>as</a:t>
            </a:r>
            <a:r>
              <a:rPr lang="de-CH" dirty="0"/>
              <a:t> possible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5849D2-6915-4F7D-9939-B2BFDD10B2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8652" y="3651251"/>
            <a:ext cx="4637314" cy="9219376"/>
          </a:xfrm>
        </p:spPr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String "</a:t>
            </a:r>
            <a:r>
              <a:rPr lang="de-CH" dirty="0" err="1"/>
              <a:t>abracadabra</a:t>
            </a:r>
            <a:r>
              <a:rPr lang="de-CH" dirty="0"/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11 x 8 Bit = 88 Bit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Dictionary: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Alphabet: 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0 (000): a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1 (001): b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2 (010): c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3 (011): d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4 (100): r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Digrams</a:t>
            </a:r>
            <a:r>
              <a:rPr lang="de-CH" dirty="0"/>
              <a:t>: 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5 (101): ab</a:t>
            </a:r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6 (110): </a:t>
            </a:r>
            <a:r>
              <a:rPr lang="de-CH" dirty="0" err="1"/>
              <a:t>ac</a:t>
            </a:r>
            <a:endParaRPr lang="de-CH" dirty="0"/>
          </a:p>
          <a:p>
            <a:pPr marL="1499616" lvl="2" indent="-457200">
              <a:buFont typeface="Arial" panose="020B0604020202020204" pitchFamily="34" charset="0"/>
              <a:buChar char="•"/>
            </a:pPr>
            <a:r>
              <a:rPr lang="de-CH" dirty="0"/>
              <a:t>7 (111): ad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36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59EF96-A3D9-4B8E-9D9F-CE8396B227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683342" y="3651251"/>
            <a:ext cx="9700873" cy="5383467"/>
          </a:xfrm>
        </p:spPr>
        <p:txBody>
          <a:bodyPr/>
          <a:lstStyle/>
          <a:p>
            <a:r>
              <a:rPr lang="de-CH" dirty="0"/>
              <a:t>Encoding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Decomposition of string in letters and </a:t>
            </a:r>
            <a:r>
              <a:rPr lang="en-US" dirty="0" err="1"/>
              <a:t>digrams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ab r ac ad ab r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indices instead of letters and </a:t>
            </a:r>
            <a:r>
              <a:rPr lang="en-US" dirty="0" err="1"/>
              <a:t>digrams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101 100 110 111 101 100 000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 x 3 Bit = 21 Bit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29F10E-10B6-4B91-AF88-44AF5B41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Dictionary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8976614-262A-4B4E-879C-13F2FF026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E95CF2F6-682C-4E82-B201-A42DDC2C9176}"/>
              </a:ext>
            </a:extLst>
          </p:cNvPr>
          <p:cNvSpPr txBox="1">
            <a:spLocks/>
          </p:cNvSpPr>
          <p:nvPr/>
        </p:nvSpPr>
        <p:spPr>
          <a:xfrm>
            <a:off x="11296424" y="11028875"/>
            <a:ext cx="12286751" cy="11930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en.wikipedia.org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Dictionary_coder</a:t>
            </a:r>
            <a:br>
              <a:rPr lang="de-CH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de.wikipedia.org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W%C3%B6rterbuchkompression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386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C4F1F-14BE-4499-9404-8872D0C7EC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6304770-B71A-44FB-9F45-6B5448FD70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3300" y="3651250"/>
            <a:ext cx="6769100" cy="87026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idea</a:t>
            </a:r>
            <a:r>
              <a:rPr lang="de-CH" dirty="0"/>
              <a:t>: </a:t>
            </a:r>
            <a:r>
              <a:rPr lang="de-CH" dirty="0" err="1"/>
              <a:t>replace</a:t>
            </a:r>
            <a:r>
              <a:rPr lang="de-CH" dirty="0"/>
              <a:t> </a:t>
            </a:r>
            <a:r>
              <a:rPr lang="de-CH" dirty="0" err="1"/>
              <a:t>substrings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occured</a:t>
            </a:r>
            <a:r>
              <a:rPr lang="de-CH" dirty="0"/>
              <a:t> in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codes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processed</a:t>
            </a:r>
            <a:r>
              <a:rPr lang="de-CH" dirty="0"/>
              <a:t> </a:t>
            </a:r>
            <a:r>
              <a:rPr lang="de-CH" dirty="0" err="1"/>
              <a:t>next</a:t>
            </a:r>
            <a:br>
              <a:rPr lang="de-CH" dirty="0"/>
            </a:br>
            <a:r>
              <a:rPr lang="de-CH" dirty="0"/>
              <a:t>in </a:t>
            </a:r>
            <a:r>
              <a:rPr lang="de-CH" dirty="0" err="1"/>
              <a:t>look-ahead</a:t>
            </a:r>
            <a:r>
              <a:rPr lang="de-CH" dirty="0"/>
              <a:t> </a:t>
            </a:r>
            <a:r>
              <a:rPr lang="de-CH" dirty="0" err="1"/>
              <a:t>buffer</a:t>
            </a:r>
            <a:r>
              <a:rPr lang="de-CH" dirty="0"/>
              <a:t> (</a:t>
            </a:r>
            <a:r>
              <a:rPr lang="de-CH" dirty="0" err="1"/>
              <a:t>size</a:t>
            </a:r>
            <a:r>
              <a:rPr lang="de-CH" dirty="0"/>
              <a:t>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processed</a:t>
            </a:r>
            <a:br>
              <a:rPr lang="de-CH" dirty="0"/>
            </a:br>
            <a:r>
              <a:rPr lang="de-CH" dirty="0"/>
              <a:t>in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buffer</a:t>
            </a:r>
            <a:r>
              <a:rPr lang="de-CH" dirty="0"/>
              <a:t> (</a:t>
            </a:r>
            <a:r>
              <a:rPr lang="de-CH" dirty="0" err="1"/>
              <a:t>size</a:t>
            </a:r>
            <a:r>
              <a:rPr lang="de-CH" dirty="0"/>
              <a:t> 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coincident</a:t>
            </a:r>
            <a:r>
              <a:rPr lang="de-CH" dirty="0"/>
              <a:t> </a:t>
            </a:r>
            <a:r>
              <a:rPr lang="de-CH" dirty="0" err="1"/>
              <a:t>substrings</a:t>
            </a:r>
            <a:br>
              <a:rPr lang="de-CH" dirty="0"/>
            </a:br>
            <a:r>
              <a:rPr lang="de-CH" dirty="0"/>
              <a:t>in </a:t>
            </a:r>
            <a:r>
              <a:rPr lang="de-CH" dirty="0" err="1"/>
              <a:t>lookahead</a:t>
            </a:r>
            <a:r>
              <a:rPr lang="de-CH" dirty="0"/>
              <a:t> and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buffer</a:t>
            </a: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code: (m, n, c) 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 err="1"/>
              <a:t>index</a:t>
            </a:r>
            <a:r>
              <a:rPr lang="de-CH" dirty="0"/>
              <a:t> (m) and </a:t>
            </a:r>
            <a:r>
              <a:rPr lang="de-CH" dirty="0" err="1"/>
              <a:t>length</a:t>
            </a:r>
            <a:r>
              <a:rPr lang="de-CH" dirty="0"/>
              <a:t> (n)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substring</a:t>
            </a:r>
            <a:r>
              <a:rPr lang="de-CH" dirty="0"/>
              <a:t> in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buffer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/>
              <a:t>m = n = 0: not </a:t>
            </a:r>
            <a:r>
              <a:rPr lang="de-CH" dirty="0" err="1"/>
              <a:t>found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last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7152FAA-A0A2-4D59-BF00-620E3CFCEE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4341" y="3651250"/>
            <a:ext cx="14992710" cy="768350"/>
          </a:xfrm>
        </p:spPr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Compress</a:t>
            </a:r>
            <a:r>
              <a:rPr lang="de-CH" dirty="0"/>
              <a:t> "</a:t>
            </a:r>
            <a:r>
              <a:rPr lang="de-CH" dirty="0" err="1"/>
              <a:t>abracabrabra</a:t>
            </a:r>
            <a:r>
              <a:rPr lang="de-CH" dirty="0"/>
              <a:t>" (</a:t>
            </a:r>
            <a:r>
              <a:rPr lang="de-CH" dirty="0" err="1"/>
              <a:t>abra</a:t>
            </a:r>
            <a:r>
              <a:rPr lang="de-CH" dirty="0"/>
              <a:t> c a b </a:t>
            </a:r>
            <a:r>
              <a:rPr lang="de-CH" dirty="0" err="1"/>
              <a:t>ra</a:t>
            </a:r>
            <a:r>
              <a:rPr lang="de-CH" dirty="0"/>
              <a:t> </a:t>
            </a:r>
            <a:r>
              <a:rPr lang="de-CH" dirty="0" err="1"/>
              <a:t>bra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7AEC19E-B6C9-4892-90CF-B3783809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34" y="1362075"/>
            <a:ext cx="22380916" cy="593101"/>
          </a:xfrm>
        </p:spPr>
        <p:txBody>
          <a:bodyPr/>
          <a:lstStyle/>
          <a:p>
            <a:r>
              <a:rPr lang="de-CH" dirty="0" err="1"/>
              <a:t>LZ77</a:t>
            </a:r>
            <a:r>
              <a:rPr lang="de-CH" dirty="0"/>
              <a:t>: </a:t>
            </a:r>
            <a:r>
              <a:rPr lang="de-CH" dirty="0" err="1"/>
              <a:t>Compress</a:t>
            </a:r>
            <a:r>
              <a:rPr lang="de-CH" dirty="0"/>
              <a:t> (</a:t>
            </a:r>
            <a:r>
              <a:rPr lang="de-CH" dirty="0" err="1"/>
              <a:t>Encode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6D1826D-67D8-4806-8BB7-51C53FFED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7</a:t>
            </a:fld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2A58FEDE-35FD-4CD8-A8DA-166038645D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3751306"/>
              </p:ext>
            </p:extLst>
          </p:nvPr>
        </p:nvGraphicFramePr>
        <p:xfrm>
          <a:off x="14860521" y="4702628"/>
          <a:ext cx="4120696" cy="765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74">
                  <a:extLst>
                    <a:ext uri="{9D8B030D-6E8A-4147-A177-3AD203B41FA5}">
                      <a16:colId xmlns:a16="http://schemas.microsoft.com/office/drawing/2014/main" val="2724284622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3006747053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1558334360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1902162833"/>
                    </a:ext>
                  </a:extLst>
                </a:gridCol>
              </a:tblGrid>
              <a:tr h="1604304">
                <a:tc gridSpan="4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look-ahead</a:t>
                      </a:r>
                      <a:endParaRPr lang="de-CH" dirty="0"/>
                    </a:p>
                    <a:p>
                      <a:pPr algn="ctr"/>
                      <a:r>
                        <a:rPr lang="de-CH" dirty="0" err="1"/>
                        <a:t>buffer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44011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97532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7858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49622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9350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82199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16386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11815"/>
                  </a:ext>
                </a:extLst>
              </a:tr>
            </a:tbl>
          </a:graphicData>
        </a:graphic>
      </p:graphicFrame>
      <p:graphicFrame>
        <p:nvGraphicFramePr>
          <p:cNvPr id="10" name="Tabelle 17">
            <a:extLst>
              <a:ext uri="{FF2B5EF4-FFF2-40B4-BE49-F238E27FC236}">
                <a16:creationId xmlns:a16="http://schemas.microsoft.com/office/drawing/2014/main" id="{8897CEA8-D257-4186-89B3-C4522B134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284681"/>
              </p:ext>
            </p:extLst>
          </p:nvPr>
        </p:nvGraphicFramePr>
        <p:xfrm>
          <a:off x="8394340" y="4702627"/>
          <a:ext cx="6181044" cy="765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74">
                  <a:extLst>
                    <a:ext uri="{9D8B030D-6E8A-4147-A177-3AD203B41FA5}">
                      <a16:colId xmlns:a16="http://schemas.microsoft.com/office/drawing/2014/main" val="4153706625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1238925217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573300932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1623229966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384527497"/>
                    </a:ext>
                  </a:extLst>
                </a:gridCol>
                <a:gridCol w="1030174">
                  <a:extLst>
                    <a:ext uri="{9D8B030D-6E8A-4147-A177-3AD203B41FA5}">
                      <a16:colId xmlns:a16="http://schemas.microsoft.com/office/drawing/2014/main" val="337530147"/>
                    </a:ext>
                  </a:extLst>
                </a:gridCol>
              </a:tblGrid>
              <a:tr h="1604305">
                <a:tc gridSpan="6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search</a:t>
                      </a:r>
                      <a:br>
                        <a:rPr lang="de-CH" dirty="0"/>
                      </a:br>
                      <a:r>
                        <a:rPr lang="de-CH" dirty="0" err="1"/>
                        <a:t>buffer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44011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97532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7858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49622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9350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82199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16386"/>
                  </a:ext>
                </a:extLst>
              </a:tr>
              <a:tr h="86385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11815"/>
                  </a:ext>
                </a:extLst>
              </a:tr>
            </a:tbl>
          </a:graphicData>
        </a:graphic>
      </p:graphicFrame>
      <p:graphicFrame>
        <p:nvGraphicFramePr>
          <p:cNvPr id="12" name="Tabelle 17">
            <a:extLst>
              <a:ext uri="{FF2B5EF4-FFF2-40B4-BE49-F238E27FC236}">
                <a16:creationId xmlns:a16="http://schemas.microsoft.com/office/drawing/2014/main" id="{5658C801-D1E4-4C32-BA93-804AC69750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09905"/>
              </p:ext>
            </p:extLst>
          </p:nvPr>
        </p:nvGraphicFramePr>
        <p:xfrm>
          <a:off x="19266354" y="4713514"/>
          <a:ext cx="4120696" cy="764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696">
                  <a:extLst>
                    <a:ext uri="{9D8B030D-6E8A-4147-A177-3AD203B41FA5}">
                      <a16:colId xmlns:a16="http://schemas.microsoft.com/office/drawing/2014/main" val="282389129"/>
                    </a:ext>
                  </a:extLst>
                </a:gridCol>
              </a:tblGrid>
              <a:tr h="1602022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44011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97532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0,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7858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0,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49622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0, 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9350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1, 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82199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(5, 3,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16386"/>
                  </a:ext>
                </a:extLst>
              </a:tr>
              <a:tr h="86262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3, 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1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2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A3CF6-2B9A-4AF6-88C3-3C366309D2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C85EE4-447B-4FA1-9A26-66D7739E5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3300" y="3643229"/>
            <a:ext cx="6889416" cy="8556792"/>
          </a:xfrm>
        </p:spPr>
        <p:txBody>
          <a:bodyPr/>
          <a:lstStyle/>
          <a:p>
            <a:r>
              <a:rPr lang="de-CH" dirty="0" err="1"/>
              <a:t>substrings</a:t>
            </a:r>
            <a:r>
              <a:rPr lang="de-CH" dirty="0"/>
              <a:t> in </a:t>
            </a:r>
            <a:r>
              <a:rPr lang="de-CH" dirty="0" err="1"/>
              <a:t>buffer</a:t>
            </a:r>
            <a:r>
              <a:rPr lang="de-CH" dirty="0"/>
              <a:t>: "..."</a:t>
            </a:r>
            <a:br>
              <a:rPr lang="de-CH" dirty="0"/>
            </a:br>
            <a:r>
              <a:rPr lang="de-CH" dirty="0" err="1"/>
              <a:t>character</a:t>
            </a:r>
            <a:r>
              <a:rPr lang="de-CH" dirty="0"/>
              <a:t> in code: '.'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, 'b'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, 'r'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"a" at </a:t>
            </a:r>
            <a:r>
              <a:rPr lang="de-CH" dirty="0" err="1"/>
              <a:t>index</a:t>
            </a:r>
            <a:r>
              <a:rPr lang="de-CH" dirty="0"/>
              <a:t> 3, 'c'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</a:t>
            </a:r>
            <a:r>
              <a:rPr lang="de-CH" dirty="0" err="1"/>
              <a:t>abr</a:t>
            </a:r>
            <a:r>
              <a:rPr lang="de-CH" dirty="0"/>
              <a:t>" at </a:t>
            </a:r>
            <a:r>
              <a:rPr lang="de-CH" dirty="0" err="1"/>
              <a:t>index</a:t>
            </a:r>
            <a:r>
              <a:rPr lang="de-CH" dirty="0"/>
              <a:t> 5, 'a'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"</a:t>
            </a:r>
            <a:r>
              <a:rPr lang="de-CH" dirty="0" err="1"/>
              <a:t>bra</a:t>
            </a:r>
            <a:r>
              <a:rPr lang="de-CH" dirty="0"/>
              <a:t>" at </a:t>
            </a:r>
            <a:r>
              <a:rPr lang="de-CH" dirty="0" err="1"/>
              <a:t>index</a:t>
            </a:r>
            <a:r>
              <a:rPr lang="de-CH" dirty="0"/>
              <a:t> 3,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078577AC-71E8-485F-BC0D-FA4959DE8E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77143671"/>
              </p:ext>
            </p:extLst>
          </p:nvPr>
        </p:nvGraphicFramePr>
        <p:xfrm>
          <a:off x="8744327" y="3658636"/>
          <a:ext cx="4809596" cy="55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57">
                  <a:extLst>
                    <a:ext uri="{9D8B030D-6E8A-4147-A177-3AD203B41FA5}">
                      <a16:colId xmlns:a16="http://schemas.microsoft.com/office/drawing/2014/main" val="997785084"/>
                    </a:ext>
                  </a:extLst>
                </a:gridCol>
                <a:gridCol w="3387239">
                  <a:extLst>
                    <a:ext uri="{9D8B030D-6E8A-4147-A177-3AD203B41FA5}">
                      <a16:colId xmlns:a16="http://schemas.microsoft.com/office/drawing/2014/main" val="3836459329"/>
                    </a:ext>
                  </a:extLst>
                </a:gridCol>
              </a:tblGrid>
              <a:tr h="697298">
                <a:tc gridSpan="2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884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2464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(0, 0,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7383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0,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2887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0, 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6990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1, 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1118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(5, 3,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42168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3, 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0082"/>
                  </a:ext>
                </a:extLst>
              </a:tr>
            </a:tbl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9D612D-AD9C-4EFB-B953-08525AD8D4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074663" y="11612024"/>
            <a:ext cx="10257784" cy="1258603"/>
          </a:xfrm>
        </p:spPr>
        <p:txBody>
          <a:bodyPr/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en.wikipedia.org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LZ77_and_LZ78#LZ77</a:t>
            </a:r>
            <a:br>
              <a:rPr lang="de-CH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de.wikipedia.org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LZ77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F1C1B9-0A73-4B3E-9171-EE2E9941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LZ77</a:t>
            </a:r>
            <a:r>
              <a:rPr lang="de-CH" dirty="0"/>
              <a:t>: </a:t>
            </a:r>
            <a:r>
              <a:rPr lang="de-CH" dirty="0" err="1"/>
              <a:t>Decompress</a:t>
            </a:r>
            <a:r>
              <a:rPr lang="de-CH" dirty="0"/>
              <a:t> (</a:t>
            </a:r>
            <a:r>
              <a:rPr lang="de-CH" dirty="0" err="1"/>
              <a:t>Decode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BC2C4BA-A1BC-4AE8-A643-6D0BE435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8</a:t>
            </a:fld>
            <a:endParaRPr lang="de-CH" dirty="0"/>
          </a:p>
        </p:txBody>
      </p:sp>
      <p:graphicFrame>
        <p:nvGraphicFramePr>
          <p:cNvPr id="11" name="Tabelle 8">
            <a:extLst>
              <a:ext uri="{FF2B5EF4-FFF2-40B4-BE49-F238E27FC236}">
                <a16:creationId xmlns:a16="http://schemas.microsoft.com/office/drawing/2014/main" id="{CA98EA15-CBAF-4F2F-9BC5-38EE0377C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244823"/>
              </p:ext>
            </p:extLst>
          </p:nvPr>
        </p:nvGraphicFramePr>
        <p:xfrm>
          <a:off x="13660891" y="3658636"/>
          <a:ext cx="5771514" cy="55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19">
                  <a:extLst>
                    <a:ext uri="{9D8B030D-6E8A-4147-A177-3AD203B41FA5}">
                      <a16:colId xmlns:a16="http://schemas.microsoft.com/office/drawing/2014/main" val="2156808107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2166574875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2997343805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589665668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1337576864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470901627"/>
                    </a:ext>
                  </a:extLst>
                </a:gridCol>
              </a:tblGrid>
              <a:tr h="697298">
                <a:tc gridSpan="6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buffer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884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2464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7383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2887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6990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1118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42168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0082"/>
                  </a:ext>
                </a:extLst>
              </a:tr>
            </a:tbl>
          </a:graphicData>
        </a:graphic>
      </p:graphicFrame>
      <p:graphicFrame>
        <p:nvGraphicFramePr>
          <p:cNvPr id="12" name="Tabelle 8">
            <a:extLst>
              <a:ext uri="{FF2B5EF4-FFF2-40B4-BE49-F238E27FC236}">
                <a16:creationId xmlns:a16="http://schemas.microsoft.com/office/drawing/2014/main" id="{8C73D4DB-EB0A-429D-826B-D289DC4FA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564022"/>
              </p:ext>
            </p:extLst>
          </p:nvPr>
        </p:nvGraphicFramePr>
        <p:xfrm>
          <a:off x="19539374" y="3651250"/>
          <a:ext cx="3847676" cy="55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19">
                  <a:extLst>
                    <a:ext uri="{9D8B030D-6E8A-4147-A177-3AD203B41FA5}">
                      <a16:colId xmlns:a16="http://schemas.microsoft.com/office/drawing/2014/main" val="1423865430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812420967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518024092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560709648"/>
                    </a:ext>
                  </a:extLst>
                </a:gridCol>
              </a:tblGrid>
              <a:tr h="697298">
                <a:tc gridSpan="4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output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884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2464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7383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28872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6990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11183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42168"/>
                  </a:ext>
                </a:extLst>
              </a:tr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13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B7FFB4-E255-4829-AAD7-7EDAD04133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9C6DA-2B92-40C3-9D62-CE186C1A27D2}" type="datetime4">
              <a:rPr lang="de-CH" smtClean="0"/>
              <a:t>2. September 2023</a:t>
            </a:fld>
            <a:endParaRPr lang="en-US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ED56E71-9332-4F73-A229-2FD2657A37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342883"/>
              </p:ext>
            </p:extLst>
          </p:nvPr>
        </p:nvGraphicFramePr>
        <p:xfrm>
          <a:off x="12192000" y="6318735"/>
          <a:ext cx="533853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269">
                  <a:extLst>
                    <a:ext uri="{9D8B030D-6E8A-4147-A177-3AD203B41FA5}">
                      <a16:colId xmlns:a16="http://schemas.microsoft.com/office/drawing/2014/main" val="1759689816"/>
                    </a:ext>
                  </a:extLst>
                </a:gridCol>
                <a:gridCol w="2669269">
                  <a:extLst>
                    <a:ext uri="{9D8B030D-6E8A-4147-A177-3AD203B41FA5}">
                      <a16:colId xmlns:a16="http://schemas.microsoft.com/office/drawing/2014/main" val="25336324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dictionary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6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4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9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bcaab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84460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8F820C2C-C312-464A-A107-B4DD7C05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LZ78</a:t>
            </a:r>
            <a:r>
              <a:rPr lang="de-CH" dirty="0"/>
              <a:t>: </a:t>
            </a:r>
            <a:r>
              <a:rPr lang="de-CH" dirty="0" err="1"/>
              <a:t>Compress</a:t>
            </a:r>
            <a:r>
              <a:rPr lang="de-CH" dirty="0"/>
              <a:t> (</a:t>
            </a:r>
            <a:r>
              <a:rPr lang="de-CH" dirty="0" err="1"/>
              <a:t>Encode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E8708F8-933C-405A-BAE7-4BC31A3B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Page </a:t>
            </a:r>
            <a:fld id="{F6D6BDF2-272F-4256-ACF1-DEAEC48BAB75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4B4EF797-43EA-464E-8318-1ED1DFEACE6D}"/>
              </a:ext>
            </a:extLst>
          </p:cNvPr>
          <p:cNvSpPr txBox="1">
            <a:spLocks/>
          </p:cNvSpPr>
          <p:nvPr/>
        </p:nvSpPr>
        <p:spPr>
          <a:xfrm>
            <a:off x="1003299" y="4632158"/>
            <a:ext cx="10474827" cy="76142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Code: (m, c)</a:t>
            </a:r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m: </a:t>
            </a:r>
            <a:r>
              <a:rPr lang="de-CH" dirty="0" err="1"/>
              <a:t>index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 in </a:t>
            </a:r>
            <a:r>
              <a:rPr lang="de-CH" dirty="0" err="1"/>
              <a:t>dictionary</a:t>
            </a:r>
            <a:r>
              <a:rPr lang="de-CH" dirty="0"/>
              <a:t>, 0 =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string</a:t>
            </a:r>
            <a:endParaRPr lang="de-CH" dirty="0"/>
          </a:p>
          <a:p>
            <a:pPr marL="978408" lvl="1" indent="-457200">
              <a:buFont typeface="Arial" panose="020B0604020202020204" pitchFamily="34" charset="0"/>
              <a:buChar char="•"/>
            </a:pPr>
            <a:r>
              <a:rPr lang="de-CH" dirty="0"/>
              <a:t>last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character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 not in </a:t>
            </a:r>
            <a:r>
              <a:rPr lang="de-CH" dirty="0" err="1"/>
              <a:t>dictionary</a:t>
            </a:r>
            <a:r>
              <a:rPr lang="de-CH" dirty="0"/>
              <a:t>, </a:t>
            </a:r>
            <a:r>
              <a:rPr lang="de-CH" dirty="0" err="1"/>
              <a:t>add</a:t>
            </a:r>
            <a:r>
              <a:rPr lang="de-CH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b not in </a:t>
            </a:r>
            <a:r>
              <a:rPr lang="de-CH" dirty="0" err="1"/>
              <a:t>dictionary</a:t>
            </a:r>
            <a:r>
              <a:rPr lang="de-CH" dirty="0"/>
              <a:t>, </a:t>
            </a:r>
            <a:r>
              <a:rPr lang="de-CH" dirty="0" err="1"/>
              <a:t>add</a:t>
            </a:r>
            <a:r>
              <a:rPr lang="de-CH" dirty="0"/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b in </a:t>
            </a:r>
            <a:r>
              <a:rPr lang="de-CH" dirty="0" err="1"/>
              <a:t>dictionary</a:t>
            </a:r>
            <a:r>
              <a:rPr lang="de-CH" dirty="0"/>
              <a:t> (</a:t>
            </a:r>
            <a:r>
              <a:rPr lang="de-CH" dirty="0" err="1"/>
              <a:t>index</a:t>
            </a:r>
            <a:r>
              <a:rPr lang="de-CH" dirty="0"/>
              <a:t> 2), </a:t>
            </a:r>
            <a:r>
              <a:rPr lang="de-CH" dirty="0" err="1"/>
              <a:t>bc</a:t>
            </a:r>
            <a:r>
              <a:rPr lang="de-CH" dirty="0"/>
              <a:t> not,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bc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bc</a:t>
            </a:r>
            <a:r>
              <a:rPr lang="de-CH" dirty="0"/>
              <a:t> in </a:t>
            </a:r>
            <a:r>
              <a:rPr lang="de-CH" dirty="0" err="1"/>
              <a:t>dictionary</a:t>
            </a:r>
            <a:r>
              <a:rPr lang="de-CH" dirty="0"/>
              <a:t> (</a:t>
            </a:r>
            <a:r>
              <a:rPr lang="de-CH" dirty="0" err="1"/>
              <a:t>index</a:t>
            </a:r>
            <a:r>
              <a:rPr lang="de-CH" dirty="0"/>
              <a:t> 3), </a:t>
            </a:r>
            <a:r>
              <a:rPr lang="de-CH" dirty="0" err="1"/>
              <a:t>bca</a:t>
            </a:r>
            <a:r>
              <a:rPr lang="de-CH" dirty="0"/>
              <a:t> not,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bca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b in </a:t>
            </a:r>
            <a:r>
              <a:rPr lang="de-CH" dirty="0" err="1"/>
              <a:t>dictionary</a:t>
            </a:r>
            <a:r>
              <a:rPr lang="de-CH" dirty="0"/>
              <a:t> (</a:t>
            </a:r>
            <a:r>
              <a:rPr lang="de-CH" dirty="0" err="1"/>
              <a:t>index</a:t>
            </a:r>
            <a:r>
              <a:rPr lang="de-CH" dirty="0"/>
              <a:t> 2), a not,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ba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bca</a:t>
            </a:r>
            <a:r>
              <a:rPr lang="de-CH" dirty="0"/>
              <a:t> in </a:t>
            </a:r>
            <a:r>
              <a:rPr lang="de-CH" dirty="0" err="1"/>
              <a:t>dictionary</a:t>
            </a:r>
            <a:r>
              <a:rPr lang="de-CH" dirty="0"/>
              <a:t> (</a:t>
            </a:r>
            <a:r>
              <a:rPr lang="de-CH" dirty="0" err="1"/>
              <a:t>index</a:t>
            </a:r>
            <a:r>
              <a:rPr lang="de-CH" dirty="0"/>
              <a:t> 4), </a:t>
            </a:r>
            <a:r>
              <a:rPr lang="de-CH" dirty="0" err="1"/>
              <a:t>bcaa</a:t>
            </a:r>
            <a:r>
              <a:rPr lang="de-CH" dirty="0"/>
              <a:t> not,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bcaa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bcaa</a:t>
            </a:r>
            <a:r>
              <a:rPr lang="de-CH" dirty="0"/>
              <a:t> in </a:t>
            </a:r>
            <a:r>
              <a:rPr lang="de-CH" dirty="0" err="1"/>
              <a:t>dictionary</a:t>
            </a:r>
            <a:r>
              <a:rPr lang="de-CH" dirty="0"/>
              <a:t> (</a:t>
            </a:r>
            <a:r>
              <a:rPr lang="de-CH" dirty="0" err="1"/>
              <a:t>index</a:t>
            </a:r>
            <a:r>
              <a:rPr lang="de-CH" dirty="0"/>
              <a:t> 6), </a:t>
            </a:r>
            <a:r>
              <a:rPr lang="de-CH" dirty="0" err="1"/>
              <a:t>bcaab</a:t>
            </a:r>
            <a:r>
              <a:rPr lang="de-CH" dirty="0"/>
              <a:t> not,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bcaab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4E4AF9BE-DE13-45A7-9F35-381D7534DB7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65870974"/>
              </p:ext>
            </p:extLst>
          </p:nvPr>
        </p:nvGraphicFramePr>
        <p:xfrm>
          <a:off x="17891990" y="6318735"/>
          <a:ext cx="548458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93">
                  <a:extLst>
                    <a:ext uri="{9D8B030D-6E8A-4147-A177-3AD203B41FA5}">
                      <a16:colId xmlns:a16="http://schemas.microsoft.com/office/drawing/2014/main" val="617630585"/>
                    </a:ext>
                  </a:extLst>
                </a:gridCol>
                <a:gridCol w="2742293">
                  <a:extLst>
                    <a:ext uri="{9D8B030D-6E8A-4147-A177-3AD203B41FA5}">
                      <a16:colId xmlns:a16="http://schemas.microsoft.com/office/drawing/2014/main" val="3734048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7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8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5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(0,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(2, 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3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(3,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5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(2,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89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(4, 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052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(6,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32149"/>
                  </a:ext>
                </a:extLst>
              </a:tr>
            </a:tbl>
          </a:graphicData>
        </a:graphic>
      </p:graphicFrame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AC3E9486-1885-4E7F-9EC9-529CB78849C5}"/>
              </a:ext>
            </a:extLst>
          </p:cNvPr>
          <p:cNvSpPr txBox="1">
            <a:spLocks/>
          </p:cNvSpPr>
          <p:nvPr/>
        </p:nvSpPr>
        <p:spPr>
          <a:xfrm>
            <a:off x="1003298" y="3668963"/>
            <a:ext cx="22383751" cy="593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521208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27432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Example: Compress "abbcbcababcaabcaab" (</a:t>
            </a:r>
            <a:r>
              <a:rPr lang="pt-BR" dirty="0">
                <a:solidFill>
                  <a:srgbClr val="C00000"/>
                </a:solidFill>
              </a:rPr>
              <a:t>a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b</a:t>
            </a:r>
            <a:r>
              <a:rPr lang="pt-BR" dirty="0"/>
              <a:t> b</a:t>
            </a:r>
            <a:r>
              <a:rPr lang="pt-BR" dirty="0">
                <a:solidFill>
                  <a:srgbClr val="C00000"/>
                </a:solidFill>
              </a:rPr>
              <a:t>c</a:t>
            </a:r>
            <a:r>
              <a:rPr lang="pt-BR" dirty="0"/>
              <a:t> bc</a:t>
            </a:r>
            <a:r>
              <a:rPr lang="pt-BR" dirty="0">
                <a:solidFill>
                  <a:srgbClr val="C00000"/>
                </a:solidFill>
              </a:rPr>
              <a:t>a</a:t>
            </a:r>
            <a:r>
              <a:rPr lang="pt-BR" dirty="0"/>
              <a:t> b</a:t>
            </a:r>
            <a:r>
              <a:rPr lang="pt-BR" dirty="0">
                <a:solidFill>
                  <a:srgbClr val="C00000"/>
                </a:solidFill>
              </a:rPr>
              <a:t>a</a:t>
            </a:r>
            <a:r>
              <a:rPr lang="pt-BR" dirty="0"/>
              <a:t> bca</a:t>
            </a:r>
            <a:r>
              <a:rPr lang="pt-BR" dirty="0">
                <a:solidFill>
                  <a:srgbClr val="C00000"/>
                </a:solidFill>
              </a:rPr>
              <a:t>a</a:t>
            </a:r>
            <a:r>
              <a:rPr lang="pt-BR" dirty="0"/>
              <a:t> bcaa</a:t>
            </a:r>
            <a:r>
              <a:rPr lang="pt-BR" dirty="0">
                <a:solidFill>
                  <a:srgbClr val="C00000"/>
                </a:solidFill>
              </a:rPr>
              <a:t>b</a:t>
            </a:r>
            <a:r>
              <a:rPr lang="pt-BR" dirty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5714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3453.318"/>
  <p:tag name="OUTPUTTYPE" val="PNG"/>
  <p:tag name="IGUANATEXVERSION" val="159"/>
  <p:tag name="LATEXADDIN" val="\documentclass{article}&#10;\usepackage{amsmath}&#10;\pagestyle{empty}&#10;\begin{document}&#10;&#10;\begin{align*}&#10;f (x) &#10;    \;\approx\;&#10;    \frac{a_0}{2} + \sum_{k=1}^{n} a_k \,\cos (kx) + b_k \, \sin(kx)&#10;    &amp;\qquad\mbox{sound} &#10;    \\&#10;a_k \;=\;&#10;    \frac{1}{\pi} \int_{-\pi}^{\pi} \, f (x) \, \cos(kx) \, \mathrm{d}x&#10;    &amp; \qquad\mbox{cosine amplitudes}&#10;    \\&#10;b_k \;=\;&#10;    \frac{1}{\pi} \int_{-\pi}^{\pi} \, f (x) \, \cos(kx) \, \mathrm{d}x&#10;    &amp; \qquad\mbox{sine amplitudes}&#10;\end{align*}&#10;&#10;&#10;\end{document}"/>
  <p:tag name="IGUANATEXSIZE" val="30"/>
  <p:tag name="IGUANATEXCURSOR" val="374"/>
  <p:tag name="TRANSPARENCY" val="Wahr"/>
  <p:tag name="LATEXENGINEID" val="0"/>
  <p:tag name="TEMPFOLDER" val="c:\temp\"/>
  <p:tag name="LATEXFORMHEIGHT" val="320"/>
  <p:tag name="LATEXFORMWIDTH" val="609.35"/>
  <p:tag name="LATEXFORMWRAP" val="Wahr"/>
  <p:tag name="BITMAPVECTOR" val="0"/>
</p:tagLst>
</file>

<file path=ppt/theme/theme1.xml><?xml version="1.0" encoding="utf-8"?>
<a:theme xmlns:a="http://schemas.openxmlformats.org/drawingml/2006/main" name="HSLU Master">
  <a:themeElements>
    <a:clrScheme name="Custom 57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F0F0F0"/>
      </a:accent5>
      <a:accent6>
        <a:srgbClr val="808080"/>
      </a:accent6>
      <a:hlink>
        <a:srgbClr val="000000"/>
      </a:hlink>
      <a:folHlink>
        <a:srgbClr val="F0F0F0"/>
      </a:folHlink>
    </a:clrScheme>
    <a:fontScheme name="HSLU">
      <a:majorFont>
        <a:latin typeface="Verdana"/>
        <a:ea typeface="Segoe UI Semibold"/>
        <a:cs typeface="Segoe UI Semibold"/>
      </a:majorFont>
      <a:minorFont>
        <a:latin typeface="Verdana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DIT - Presentation general 16_9 1.potm" id="{8FE95EBA-E245-4B62-9264-0D0CDE081BED}" vid="{AB94A635-3E52-447F-A64D-988390BFB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2ADD14-27E2-4CBB-84C3-E07DFBE08BF2}">
  <ds:schemaRefs>
    <ds:schemaRef ds:uri="http://schemas.microsoft.com/office/2006/documentManagement/types"/>
    <ds:schemaRef ds:uri="http://purl.org/dc/dcmitype/"/>
    <ds:schemaRef ds:uri="bd5c1ef4-a5a8-4f60-b734-518beb01c7b7"/>
    <ds:schemaRef ds:uri="http://purl.org/dc/terms/"/>
    <ds:schemaRef ds:uri="http://schemas.openxmlformats.org/package/2006/metadata/core-properties"/>
    <ds:schemaRef ds:uri="9a7d57e2-a6f6-4353-bdc3-995d0b2e54a4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Presentation+general+16_9_CVAI</Template>
  <TotalTime>0</TotalTime>
  <Words>2114</Words>
  <Application>Microsoft Macintosh PowerPoint</Application>
  <PresentationFormat>Custom</PresentationFormat>
  <Paragraphs>559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MS Shell Dlg 2</vt:lpstr>
      <vt:lpstr>Symbol</vt:lpstr>
      <vt:lpstr>Verdana</vt:lpstr>
      <vt:lpstr>Wingdings 3</vt:lpstr>
      <vt:lpstr>HSLU Master</vt:lpstr>
      <vt:lpstr>Computer Vision &amp; AI</vt:lpstr>
      <vt:lpstr>Agenda</vt:lpstr>
      <vt:lpstr>Applications</vt:lpstr>
      <vt:lpstr>Software</vt:lpstr>
      <vt:lpstr>Run Length Encoding</vt:lpstr>
      <vt:lpstr>Dictionary</vt:lpstr>
      <vt:lpstr>LZ77: Compress (Encode)</vt:lpstr>
      <vt:lpstr>LZ77: Decompress (Decode)</vt:lpstr>
      <vt:lpstr>LZ78: Compress (Encode)</vt:lpstr>
      <vt:lpstr>LZ78: Decompress (Decode)</vt:lpstr>
      <vt:lpstr>LZW: Compress (Encode)</vt:lpstr>
      <vt:lpstr>LZW: Decompress</vt:lpstr>
      <vt:lpstr>Huffman Coding</vt:lpstr>
      <vt:lpstr>Huffman Coding</vt:lpstr>
      <vt:lpstr>Discrete Cosine Transform</vt:lpstr>
      <vt:lpstr>Discrete Cosine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Koller</dc:creator>
  <cp:lastModifiedBy>Michelucci Umberto HSLU I</cp:lastModifiedBy>
  <cp:revision>189</cp:revision>
  <dcterms:created xsi:type="dcterms:W3CDTF">2022-02-18T14:15:40Z</dcterms:created>
  <dcterms:modified xsi:type="dcterms:W3CDTF">2023-09-02T06:35:54Z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DocunizeTemplateName">
    <vt:lpwstr>Presentation general 16:9</vt:lpwstr>
  </property>
  <property fmtid="{D5CDD505-2E9C-101B-9397-08002B2CF9AE}" pid="4" name="DocunizeTemplateEdit">
    <vt:lpwstr>True</vt:lpwstr>
  </property>
  <property fmtid="{D5CDD505-2E9C-101B-9397-08002B2CF9AE}" pid="5" name="DocunizeTemplateID">
    <vt:lpwstr>551</vt:lpwstr>
  </property>
  <property fmtid="{D5CDD505-2E9C-101B-9397-08002B2CF9AE}" pid="6" name="MSIP_Label_e8b0afbd-3cf7-4707-aee4-8dc9d855de29_Enabled">
    <vt:lpwstr>true</vt:lpwstr>
  </property>
  <property fmtid="{D5CDD505-2E9C-101B-9397-08002B2CF9AE}" pid="7" name="MSIP_Label_e8b0afbd-3cf7-4707-aee4-8dc9d855de29_SetDate">
    <vt:lpwstr>2023-09-02T06:35:54Z</vt:lpwstr>
  </property>
  <property fmtid="{D5CDD505-2E9C-101B-9397-08002B2CF9AE}" pid="8" name="MSIP_Label_e8b0afbd-3cf7-4707-aee4-8dc9d855de29_Method">
    <vt:lpwstr>Standard</vt:lpwstr>
  </property>
  <property fmtid="{D5CDD505-2E9C-101B-9397-08002B2CF9AE}" pid="9" name="MSIP_Label_e8b0afbd-3cf7-4707-aee4-8dc9d855de29_Name">
    <vt:lpwstr>intern</vt:lpwstr>
  </property>
  <property fmtid="{D5CDD505-2E9C-101B-9397-08002B2CF9AE}" pid="10" name="MSIP_Label_e8b0afbd-3cf7-4707-aee4-8dc9d855de29_SiteId">
    <vt:lpwstr>75a34008-d7d1-4924-8e78-31fea86f6e68</vt:lpwstr>
  </property>
  <property fmtid="{D5CDD505-2E9C-101B-9397-08002B2CF9AE}" pid="11" name="MSIP_Label_e8b0afbd-3cf7-4707-aee4-8dc9d855de29_ActionId">
    <vt:lpwstr>2b97d5e9-5980-4592-aaa3-90dd56413127</vt:lpwstr>
  </property>
  <property fmtid="{D5CDD505-2E9C-101B-9397-08002B2CF9AE}" pid="12" name="MSIP_Label_e8b0afbd-3cf7-4707-aee4-8dc9d855de29_ContentBits">
    <vt:lpwstr>0</vt:lpwstr>
  </property>
</Properties>
</file>